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0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815C67-AE73-40F2-BA8F-4C2972BB9637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7A2274-C191-4BD3-B220-7FE959030AD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Biology Chapter 29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Origin and Distribution of Communities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Pond to Forest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Ponds can be relatively stable, but are not climax communities.  Life span depends  on its size and conditions of the environment.</a:t>
            </a:r>
          </a:p>
          <a:p>
            <a:r>
              <a:rPr lang="en-US" dirty="0" smtClean="0"/>
              <a:t>Consider pond surrounded by forest: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more rapidly than primary succession, mainly because soil is already in place.</a:t>
            </a:r>
          </a:p>
          <a:p>
            <a:endParaRPr lang="en-US" dirty="0" smtClean="0"/>
          </a:p>
          <a:p>
            <a:r>
              <a:rPr lang="en-US" dirty="0" smtClean="0"/>
              <a:t>Succession does not always lead to the same climax community.  Old abandoned farm places are an example.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in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it occurs, small plants with shorter life cycles are replaced with larger plants with longer life cycles.</a:t>
            </a:r>
          </a:p>
          <a:p>
            <a:r>
              <a:rPr lang="en-US" dirty="0" smtClean="0"/>
              <a:t>With more producers, the amount of energy trapped by photosynthesis increases.</a:t>
            </a:r>
          </a:p>
          <a:p>
            <a:r>
              <a:rPr lang="en-US" dirty="0" smtClean="0"/>
              <a:t>Diversity increases as it continues.</a:t>
            </a:r>
          </a:p>
          <a:p>
            <a:r>
              <a:rPr lang="en-US" dirty="0" smtClean="0"/>
              <a:t>Food chains start simple and become more complex.</a:t>
            </a:r>
          </a:p>
          <a:p>
            <a:r>
              <a:rPr lang="en-US" dirty="0" smtClean="0"/>
              <a:t>More complex food webs means less energy wasted.</a:t>
            </a:r>
          </a:p>
          <a:p>
            <a:r>
              <a:rPr lang="en-US" dirty="0" smtClean="0"/>
              <a:t>Recycling of materials also becomes more efficient.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29.2 Biomes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biomes determined by environmental factors: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Precipitation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Factors determined by:  altitude, latitude, wind patterns, and topography (surface characteristics).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World’s Biome Distribution</a:t>
            </a:r>
            <a:endParaRPr lang="en-US" dirty="0"/>
          </a:p>
        </p:txBody>
      </p:sp>
      <p:pic>
        <p:nvPicPr>
          <p:cNvPr id="4" name="Content Placeholder 3" descr="BIOME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905000"/>
            <a:ext cx="7315200" cy="419099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Biomes Precip cm/year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Tundra – 12 cm</a:t>
            </a:r>
          </a:p>
          <a:p>
            <a:r>
              <a:rPr lang="en-US" dirty="0" smtClean="0"/>
              <a:t>Taiga – 35-40 cm</a:t>
            </a:r>
          </a:p>
          <a:p>
            <a:r>
              <a:rPr lang="en-US" dirty="0" smtClean="0"/>
              <a:t>Temperate Forest – 100 cm</a:t>
            </a:r>
          </a:p>
          <a:p>
            <a:r>
              <a:rPr lang="en-US" dirty="0" smtClean="0"/>
              <a:t>Tropical Rain Forest - &gt;200 cm</a:t>
            </a:r>
          </a:p>
          <a:p>
            <a:r>
              <a:rPr lang="en-US" dirty="0" smtClean="0"/>
              <a:t>Grassland – 25-75 cm</a:t>
            </a:r>
          </a:p>
          <a:p>
            <a:r>
              <a:rPr lang="en-US" dirty="0" smtClean="0"/>
              <a:t>Desert - &lt;10 cm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Surface of the Earth more than 2/3 water.</a:t>
            </a:r>
          </a:p>
          <a:p>
            <a:r>
              <a:rPr lang="en-US" dirty="0" smtClean="0"/>
              <a:t>The kind and number of organisms living in the oceans far exceeds those on land.</a:t>
            </a:r>
          </a:p>
          <a:p>
            <a:r>
              <a:rPr lang="en-US" dirty="0" smtClean="0"/>
              <a:t>Abiotic Factors: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Light – intensity decreases with depth (generally does not get further than 200 meters)</a:t>
            </a:r>
          </a:p>
          <a:p>
            <a:pPr lvl="2"/>
            <a:r>
              <a:rPr lang="en-US" dirty="0" smtClean="0"/>
              <a:t>Producers live only where there is accessible light.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Abiotic Factors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Temperature – it is important, but it does not vary as much as it does on land.  Why?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Example:  Mid-Atlantic Ocean, temperatures vary only about 10 degrees Celsius from the top to the bottom.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Ecologists classify aquatic organisms into 3 main groups:</a:t>
            </a:r>
          </a:p>
          <a:p>
            <a:pPr lvl="1"/>
            <a:r>
              <a:rPr lang="en-US" dirty="0" smtClean="0"/>
              <a:t>Plankton – organisms that float in the water and are carried by currents</a:t>
            </a:r>
          </a:p>
          <a:p>
            <a:pPr lvl="2"/>
            <a:r>
              <a:rPr lang="en-US" dirty="0" smtClean="0"/>
              <a:t>algae, protists, small multicellular animals</a:t>
            </a:r>
          </a:p>
          <a:p>
            <a:pPr lvl="1"/>
            <a:r>
              <a:rPr lang="en-US" dirty="0" smtClean="0"/>
              <a:t>Nekton – animals that move freely through the water under their own power</a:t>
            </a:r>
          </a:p>
          <a:p>
            <a:pPr lvl="2"/>
            <a:r>
              <a:rPr lang="en-US" dirty="0" smtClean="0"/>
              <a:t>fish, whales, shrimp, squid</a:t>
            </a:r>
          </a:p>
          <a:p>
            <a:pPr lvl="1"/>
            <a:r>
              <a:rPr lang="en-US" dirty="0" smtClean="0"/>
              <a:t>Benthos – Organisms that live attached to or crawl on the bottom.</a:t>
            </a:r>
          </a:p>
          <a:p>
            <a:pPr lvl="2"/>
            <a:r>
              <a:rPr lang="en-US" dirty="0" smtClean="0"/>
              <a:t>barnacles, starfish, sponges, clams – most found at shoreline or close to it in shallow waters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Neritic  Zone – area above the continental shelf</a:t>
            </a:r>
          </a:p>
          <a:p>
            <a:r>
              <a:rPr lang="en-US" dirty="0" smtClean="0"/>
              <a:t>Oceanic Zone – region of deeper waters of the ocean basin</a:t>
            </a:r>
          </a:p>
          <a:p>
            <a:r>
              <a:rPr lang="en-US" dirty="0" smtClean="0"/>
              <a:t>Littoral Zone – portion of the neritic zone closest to shore – most likely to change</a:t>
            </a:r>
          </a:p>
          <a:p>
            <a:pPr lvl="2"/>
            <a:r>
              <a:rPr lang="en-US" dirty="0" smtClean="0"/>
              <a:t>Influenced by tides, temperature changes, runoff, salinity changes</a:t>
            </a:r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29.1 Ecological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series of changes in which different species appear, only to be replaced later by others.</a:t>
            </a:r>
          </a:p>
          <a:p>
            <a:endParaRPr lang="en-US" dirty="0" smtClean="0"/>
          </a:p>
          <a:p>
            <a:r>
              <a:rPr lang="en-US" dirty="0" smtClean="0"/>
              <a:t>Biotic and Abiotic factors change over time.</a:t>
            </a:r>
          </a:p>
          <a:p>
            <a:endParaRPr lang="en-US" dirty="0" smtClean="0"/>
          </a:p>
          <a:p>
            <a:r>
              <a:rPr lang="en-US" dirty="0" smtClean="0"/>
              <a:t>Some communities are more stable than others.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loridaSpa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1" y="0"/>
            <a:ext cx="6400800" cy="6857999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Zones</a:t>
            </a:r>
            <a:endParaRPr lang="en-US" dirty="0"/>
          </a:p>
        </p:txBody>
      </p:sp>
      <p:pic>
        <p:nvPicPr>
          <p:cNvPr id="4" name="Content Placeholder 3" descr="2131107_dyn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828800"/>
            <a:ext cx="7620000" cy="40386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Circulation of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cold climates, surface water becomes colder.</a:t>
            </a:r>
          </a:p>
          <a:p>
            <a:r>
              <a:rPr lang="en-US" dirty="0" smtClean="0"/>
              <a:t>Cold water is more dense than warm, so it sinks.</a:t>
            </a:r>
          </a:p>
          <a:p>
            <a:r>
              <a:rPr lang="en-US" dirty="0" smtClean="0"/>
              <a:t>Warmer  water below rises.</a:t>
            </a:r>
          </a:p>
          <a:p>
            <a:r>
              <a:rPr lang="en-US" dirty="0" smtClean="0"/>
              <a:t>Also, wind pushes surface water in a direction, and water from below fills in.</a:t>
            </a:r>
          </a:p>
          <a:p>
            <a:r>
              <a:rPr lang="en-US" dirty="0" smtClean="0"/>
              <a:t>Important because nutrient from decomposed matter are returned to the surface to promote plant growth.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Circulation of Water</a:t>
            </a:r>
            <a:endParaRPr lang="en-US" dirty="0"/>
          </a:p>
        </p:txBody>
      </p:sp>
      <p:pic>
        <p:nvPicPr>
          <p:cNvPr id="4" name="Content Placeholder 3" descr="antarctica-circulation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5000"/>
            <a:ext cx="8229600" cy="4343399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Unique Ocean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Deep-sea vents – areas where the bottom water is warmed by vents from the magma below.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Animals like 3 foot long tube worms, clams, octopus, unusual fish live here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Biosphere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Important to point out that all land and sea biomes interact with each other, just as micro communities interact within an ecosystem.</a:t>
            </a:r>
          </a:p>
          <a:p>
            <a:endParaRPr lang="en-US" dirty="0" smtClean="0"/>
          </a:p>
          <a:p>
            <a:r>
              <a:rPr lang="en-US" dirty="0" smtClean="0"/>
              <a:t>What happens in one region may impact another.</a:t>
            </a:r>
          </a:p>
          <a:p>
            <a:pPr lvl="1"/>
            <a:r>
              <a:rPr lang="en-US" dirty="0" smtClean="0"/>
              <a:t>Great example is El Nino effects.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Succession and its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Succession can occur where no life previously existed or where an established community exists.</a:t>
            </a:r>
          </a:p>
          <a:p>
            <a:endParaRPr lang="en-US" dirty="0" smtClean="0"/>
          </a:p>
          <a:p>
            <a:r>
              <a:rPr lang="en-US" dirty="0" smtClean="0"/>
              <a:t>Succession is caused by the effect a particular set of organisms has on the environment.</a:t>
            </a:r>
          </a:p>
          <a:p>
            <a:endParaRPr lang="en-US" dirty="0" smtClean="0"/>
          </a:p>
          <a:p>
            <a:r>
              <a:rPr lang="en-US" dirty="0" smtClean="0"/>
              <a:t>These changes make life more or less suitable to other organisms.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Succession and its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Soil erosion and runoff into a pond</a:t>
            </a:r>
          </a:p>
          <a:p>
            <a:pPr lvl="1"/>
            <a:r>
              <a:rPr lang="en-US" dirty="0" smtClean="0"/>
              <a:t>Volcanic eruption</a:t>
            </a:r>
          </a:p>
          <a:p>
            <a:pPr lvl="1"/>
            <a:r>
              <a:rPr lang="en-US" dirty="0" smtClean="0"/>
              <a:t>Clearing of land by humans</a:t>
            </a:r>
          </a:p>
          <a:p>
            <a:pPr lvl="1"/>
            <a:r>
              <a:rPr lang="en-US" dirty="0" smtClean="0"/>
              <a:t>Changes in climate and precipitation.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 any succession, the resulting plant life will determine what new species will inhabit the area.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Succession and its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stages of succession will be defined by different sets of dominant plant species.</a:t>
            </a:r>
          </a:p>
          <a:p>
            <a:endParaRPr lang="en-US" dirty="0" smtClean="0"/>
          </a:p>
          <a:p>
            <a:r>
              <a:rPr lang="en-US" dirty="0" smtClean="0"/>
              <a:t>Mosses and grasses tend to appear first.</a:t>
            </a:r>
          </a:p>
          <a:p>
            <a:endParaRPr lang="en-US" dirty="0" smtClean="0"/>
          </a:p>
          <a:p>
            <a:r>
              <a:rPr lang="en-US" dirty="0" smtClean="0"/>
              <a:t>Trees appear and become dominant much later.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succession that begins in an area where there is no life.</a:t>
            </a:r>
          </a:p>
          <a:p>
            <a:r>
              <a:rPr lang="en-US" dirty="0" smtClean="0"/>
              <a:t>Begins with very hardy organisms – pioneers – that can grow under adverse conditions – </a:t>
            </a:r>
            <a:r>
              <a:rPr lang="en-US" b="1" dirty="0" smtClean="0"/>
              <a:t>pioneer stage.</a:t>
            </a:r>
            <a:endParaRPr lang="en-US" dirty="0" smtClean="0"/>
          </a:p>
          <a:p>
            <a:r>
              <a:rPr lang="en-US" dirty="0" smtClean="0"/>
              <a:t>Example:  New England Forest</a:t>
            </a:r>
          </a:p>
          <a:p>
            <a:pPr lvl="1"/>
            <a:r>
              <a:rPr lang="en-US" dirty="0" smtClean="0"/>
              <a:t>Lichens produce acid that breaks down rock into soil.</a:t>
            </a:r>
          </a:p>
          <a:p>
            <a:pPr lvl="1"/>
            <a:r>
              <a:rPr lang="en-US" dirty="0" smtClean="0"/>
              <a:t>As lichens die, bacteria breaks them down, adding nutrients.</a:t>
            </a:r>
          </a:p>
          <a:p>
            <a:pPr lvl="1"/>
            <a:r>
              <a:rPr lang="en-US" dirty="0" smtClean="0"/>
              <a:t>Mosses may grow, then grasses, shrubs, larger plants, then finally trees.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pic>
        <p:nvPicPr>
          <p:cNvPr id="4" name="Content Placeholder 3" descr="plant_success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1987" y="1752601"/>
            <a:ext cx="7820025" cy="4191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 the changes are occurring in the plant species, there is an impact on the animal species as well.</a:t>
            </a:r>
          </a:p>
          <a:p>
            <a:r>
              <a:rPr lang="en-US" dirty="0" smtClean="0"/>
              <a:t>The more plant life appears, the more </a:t>
            </a:r>
            <a:r>
              <a:rPr lang="en-US" b="1" dirty="0" smtClean="0"/>
              <a:t>microenvironments</a:t>
            </a:r>
            <a:r>
              <a:rPr lang="en-US" dirty="0" smtClean="0"/>
              <a:t> will develop.  Example, shady area of the forest vs. sunny area in clearing.</a:t>
            </a:r>
          </a:p>
          <a:p>
            <a:r>
              <a:rPr lang="en-US" dirty="0" smtClean="0"/>
              <a:t>The appearance of forest doesn’t end succession.  Pine trees give way to deciduous trees.</a:t>
            </a:r>
          </a:p>
          <a:p>
            <a:r>
              <a:rPr lang="en-US" b="1" dirty="0" smtClean="0"/>
              <a:t>Climax community</a:t>
            </a:r>
            <a:r>
              <a:rPr lang="en-US" dirty="0" smtClean="0"/>
              <a:t> – the final, stable (be careful here) stage of a community.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Climax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more stable for the most part, but changes in climate, disease, natural disaster, or human interference can change community temporarily or permanently.</a:t>
            </a:r>
          </a:p>
          <a:p>
            <a:endParaRPr lang="en-US" dirty="0" smtClean="0"/>
          </a:p>
          <a:p>
            <a:r>
              <a:rPr lang="en-US" dirty="0" smtClean="0"/>
              <a:t>Human intervention may be so severe succession may start over again, though not from the pioneer stage.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469</TotalTime>
  <Words>953</Words>
  <Application>Microsoft Office PowerPoint</Application>
  <PresentationFormat>On-screen Show (4:3)</PresentationFormat>
  <Paragraphs>117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Biology Chapter 29</vt:lpstr>
      <vt:lpstr>29.1 Ecological Succession</vt:lpstr>
      <vt:lpstr>Succession and its Causes</vt:lpstr>
      <vt:lpstr>Succession and its Causes</vt:lpstr>
      <vt:lpstr>Succession and its Causes</vt:lpstr>
      <vt:lpstr>Primary Succession</vt:lpstr>
      <vt:lpstr>Primary Succession</vt:lpstr>
      <vt:lpstr>Primary Succession</vt:lpstr>
      <vt:lpstr>Climax Community</vt:lpstr>
      <vt:lpstr>From Pond to Forest</vt:lpstr>
      <vt:lpstr>Secondary Succession</vt:lpstr>
      <vt:lpstr>Trends in Succession</vt:lpstr>
      <vt:lpstr>29.2 Biomes</vt:lpstr>
      <vt:lpstr>World’s Biome Distribution</vt:lpstr>
      <vt:lpstr>Biomes Precip cm/year</vt:lpstr>
      <vt:lpstr>Ocean</vt:lpstr>
      <vt:lpstr>Abiotic Factors continued</vt:lpstr>
      <vt:lpstr>Organisms</vt:lpstr>
      <vt:lpstr>Zones</vt:lpstr>
      <vt:lpstr>Slide 20</vt:lpstr>
      <vt:lpstr>Zones</vt:lpstr>
      <vt:lpstr>Circulation of Water</vt:lpstr>
      <vt:lpstr>Circulation of Water</vt:lpstr>
      <vt:lpstr>Unique Ocean Communities</vt:lpstr>
      <vt:lpstr>The Biosphere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Biology Chapter 29</dc:title>
  <dc:creator> </dc:creator>
  <cp:lastModifiedBy> </cp:lastModifiedBy>
  <cp:revision>12</cp:revision>
  <dcterms:created xsi:type="dcterms:W3CDTF">2009-11-10T14:43:25Z</dcterms:created>
  <dcterms:modified xsi:type="dcterms:W3CDTF">2010-04-14T17:41:37Z</dcterms:modified>
</cp:coreProperties>
</file>