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E23FF0-1458-486A-8D2C-E4C2346D4DA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87F3151-E01E-491F-88DA-9D9DD739671C}">
      <dgm:prSet phldrT="[Text]"/>
      <dgm:spPr/>
      <dgm:t>
        <a:bodyPr/>
        <a:lstStyle/>
        <a:p>
          <a:r>
            <a:rPr lang="en-US" dirty="0" smtClean="0"/>
            <a:t>Observations</a:t>
          </a:r>
          <a:endParaRPr lang="en-US" dirty="0"/>
        </a:p>
      </dgm:t>
    </dgm:pt>
    <dgm:pt modelId="{5AF6565D-8E89-46B6-BEC3-113D049A5BF0}" type="parTrans" cxnId="{BB60C5A8-7924-4120-83EC-426FC98F4EA3}">
      <dgm:prSet/>
      <dgm:spPr/>
      <dgm:t>
        <a:bodyPr/>
        <a:lstStyle/>
        <a:p>
          <a:endParaRPr lang="en-US"/>
        </a:p>
      </dgm:t>
    </dgm:pt>
    <dgm:pt modelId="{6719C1F1-3524-47A2-B5E4-DC84DA56AE95}" type="sibTrans" cxnId="{BB60C5A8-7924-4120-83EC-426FC98F4EA3}">
      <dgm:prSet/>
      <dgm:spPr/>
      <dgm:t>
        <a:bodyPr/>
        <a:lstStyle/>
        <a:p>
          <a:endParaRPr lang="en-US"/>
        </a:p>
      </dgm:t>
    </dgm:pt>
    <dgm:pt modelId="{B055EEEA-1687-4FFD-911C-1B4EDD17ED0D}">
      <dgm:prSet phldrT="[Text]"/>
      <dgm:spPr/>
      <dgm:t>
        <a:bodyPr/>
        <a:lstStyle/>
        <a:p>
          <a:r>
            <a:rPr lang="en-US" dirty="0" smtClean="0"/>
            <a:t>Form a Hypothesis</a:t>
          </a:r>
          <a:endParaRPr lang="en-US" dirty="0"/>
        </a:p>
      </dgm:t>
    </dgm:pt>
    <dgm:pt modelId="{98DF9060-C9EF-4BDF-8C36-2EB8EF911770}" type="parTrans" cxnId="{7E64D037-E498-471E-87DF-8636A3C49E06}">
      <dgm:prSet/>
      <dgm:spPr/>
      <dgm:t>
        <a:bodyPr/>
        <a:lstStyle/>
        <a:p>
          <a:endParaRPr lang="en-US"/>
        </a:p>
      </dgm:t>
    </dgm:pt>
    <dgm:pt modelId="{38F78866-C039-458C-A59C-9FC95563919B}" type="sibTrans" cxnId="{7E64D037-E498-471E-87DF-8636A3C49E06}">
      <dgm:prSet/>
      <dgm:spPr/>
      <dgm:t>
        <a:bodyPr/>
        <a:lstStyle/>
        <a:p>
          <a:endParaRPr lang="en-US"/>
        </a:p>
      </dgm:t>
    </dgm:pt>
    <dgm:pt modelId="{DB0B9D4E-5719-4509-87CF-EC6FBC3CB965}">
      <dgm:prSet phldrT="[Text]"/>
      <dgm:spPr/>
      <dgm:t>
        <a:bodyPr/>
        <a:lstStyle/>
        <a:p>
          <a:r>
            <a:rPr lang="en-US" dirty="0" smtClean="0"/>
            <a:t>Test Hypothesis</a:t>
          </a:r>
        </a:p>
      </dgm:t>
    </dgm:pt>
    <dgm:pt modelId="{FBA3A56F-810F-4D95-8796-C719D4E6627D}" type="parTrans" cxnId="{6A344435-C1AA-4830-9956-26FC565F50E3}">
      <dgm:prSet/>
      <dgm:spPr/>
      <dgm:t>
        <a:bodyPr/>
        <a:lstStyle/>
        <a:p>
          <a:endParaRPr lang="en-US"/>
        </a:p>
      </dgm:t>
    </dgm:pt>
    <dgm:pt modelId="{080FAFBB-AF9C-43AB-879D-591CA9CF6CE9}" type="sibTrans" cxnId="{6A344435-C1AA-4830-9956-26FC565F50E3}">
      <dgm:prSet/>
      <dgm:spPr/>
      <dgm:t>
        <a:bodyPr/>
        <a:lstStyle/>
        <a:p>
          <a:endParaRPr lang="en-US"/>
        </a:p>
      </dgm:t>
    </dgm:pt>
    <dgm:pt modelId="{CED4CC50-E241-4136-9E37-3EA03B66BE31}">
      <dgm:prSet phldrT="[Text]"/>
      <dgm:spPr/>
      <dgm:t>
        <a:bodyPr/>
        <a:lstStyle/>
        <a:p>
          <a:r>
            <a:rPr lang="en-US" dirty="0" smtClean="0"/>
            <a:t>Draw Conclusions</a:t>
          </a:r>
        </a:p>
      </dgm:t>
    </dgm:pt>
    <dgm:pt modelId="{2BE8093F-2555-4F9B-99A4-BF3257A0A333}" type="parTrans" cxnId="{BBC5A82B-2AF0-445C-A535-3C32B777467B}">
      <dgm:prSet/>
      <dgm:spPr/>
      <dgm:t>
        <a:bodyPr/>
        <a:lstStyle/>
        <a:p>
          <a:endParaRPr lang="en-US"/>
        </a:p>
      </dgm:t>
    </dgm:pt>
    <dgm:pt modelId="{7625BF30-EE02-418E-905E-936C172ACBD8}" type="sibTrans" cxnId="{BBC5A82B-2AF0-445C-A535-3C32B777467B}">
      <dgm:prSet/>
      <dgm:spPr/>
      <dgm:t>
        <a:bodyPr/>
        <a:lstStyle/>
        <a:p>
          <a:endParaRPr lang="en-US"/>
        </a:p>
      </dgm:t>
    </dgm:pt>
    <dgm:pt modelId="{DEF0CC08-70E3-4459-86D3-22B2C87A68DA}">
      <dgm:prSet phldrT="[Text]"/>
      <dgm:spPr/>
      <dgm:t>
        <a:bodyPr/>
        <a:lstStyle/>
        <a:p>
          <a:r>
            <a:rPr lang="en-US" dirty="0" smtClean="0"/>
            <a:t>Develop a Theory</a:t>
          </a:r>
        </a:p>
      </dgm:t>
    </dgm:pt>
    <dgm:pt modelId="{E3E420BB-9686-4695-8C0E-C7712092EED6}" type="parTrans" cxnId="{7FF9F780-FF68-4648-BC88-656F050A7F78}">
      <dgm:prSet/>
      <dgm:spPr/>
      <dgm:t>
        <a:bodyPr/>
        <a:lstStyle/>
        <a:p>
          <a:endParaRPr lang="en-US"/>
        </a:p>
      </dgm:t>
    </dgm:pt>
    <dgm:pt modelId="{BDB2B44E-D57A-4ADD-AB52-2A14063D8969}" type="sibTrans" cxnId="{7FF9F780-FF68-4648-BC88-656F050A7F78}">
      <dgm:prSet/>
      <dgm:spPr/>
      <dgm:t>
        <a:bodyPr/>
        <a:lstStyle/>
        <a:p>
          <a:endParaRPr lang="en-US"/>
        </a:p>
      </dgm:t>
    </dgm:pt>
    <dgm:pt modelId="{7545796A-7340-48C3-A24A-471DE0B203D5}" type="pres">
      <dgm:prSet presAssocID="{F2E23FF0-1458-486A-8D2C-E4C2346D4DAF}" presName="linearFlow" presStyleCnt="0">
        <dgm:presLayoutVars>
          <dgm:resizeHandles val="exact"/>
        </dgm:presLayoutVars>
      </dgm:prSet>
      <dgm:spPr/>
    </dgm:pt>
    <dgm:pt modelId="{2E59B564-61FC-4FBA-B634-3FF67FB34E62}" type="pres">
      <dgm:prSet presAssocID="{487F3151-E01E-491F-88DA-9D9DD73967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7A799-C922-49AD-BDA8-14228DCCB30A}" type="pres">
      <dgm:prSet presAssocID="{6719C1F1-3524-47A2-B5E4-DC84DA56AE9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F74416D-87B0-4207-AE7B-90CD9B4E4483}" type="pres">
      <dgm:prSet presAssocID="{6719C1F1-3524-47A2-B5E4-DC84DA56AE9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F7CB2B4-5C3A-4D88-8F1F-A5C415ED644F}" type="pres">
      <dgm:prSet presAssocID="{B055EEEA-1687-4FFD-911C-1B4EDD17ED0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A35C3-DDDA-42BF-8082-32E49EAF02EF}" type="pres">
      <dgm:prSet presAssocID="{38F78866-C039-458C-A59C-9FC95563919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6087ADB-67B1-4E39-B4F4-5871393C5DBF}" type="pres">
      <dgm:prSet presAssocID="{38F78866-C039-458C-A59C-9FC95563919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CEFF3A5-A718-4B6D-8777-18C78C44C9D7}" type="pres">
      <dgm:prSet presAssocID="{DB0B9D4E-5719-4509-87CF-EC6FBC3CB96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40CA3-549F-4183-AEE0-4D268BD83179}" type="pres">
      <dgm:prSet presAssocID="{080FAFBB-AF9C-43AB-879D-591CA9CF6CE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9307891-F4BC-4675-A1DE-FD8E00573B0A}" type="pres">
      <dgm:prSet presAssocID="{080FAFBB-AF9C-43AB-879D-591CA9CF6CE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31575E4-03C9-4296-8251-67B301394EFF}" type="pres">
      <dgm:prSet presAssocID="{CED4CC50-E241-4136-9E37-3EA03B66BE3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913D9D-57A1-46EE-B88D-6A58D50E4882}" type="pres">
      <dgm:prSet presAssocID="{7625BF30-EE02-418E-905E-936C172ACBD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5C6A170B-B896-47AB-B70E-D1C7D2774150}" type="pres">
      <dgm:prSet presAssocID="{7625BF30-EE02-418E-905E-936C172ACBD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448F43B-CC56-49F9-B10F-299195CCD3E7}" type="pres">
      <dgm:prSet presAssocID="{DEF0CC08-70E3-4459-86D3-22B2C87A68D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344435-C1AA-4830-9956-26FC565F50E3}" srcId="{F2E23FF0-1458-486A-8D2C-E4C2346D4DAF}" destId="{DB0B9D4E-5719-4509-87CF-EC6FBC3CB965}" srcOrd="2" destOrd="0" parTransId="{FBA3A56F-810F-4D95-8796-C719D4E6627D}" sibTransId="{080FAFBB-AF9C-43AB-879D-591CA9CF6CE9}"/>
    <dgm:cxn modelId="{7E64D037-E498-471E-87DF-8636A3C49E06}" srcId="{F2E23FF0-1458-486A-8D2C-E4C2346D4DAF}" destId="{B055EEEA-1687-4FFD-911C-1B4EDD17ED0D}" srcOrd="1" destOrd="0" parTransId="{98DF9060-C9EF-4BDF-8C36-2EB8EF911770}" sibTransId="{38F78866-C039-458C-A59C-9FC95563919B}"/>
    <dgm:cxn modelId="{E0BAFB4C-E974-4364-B646-45ECA9AA0BEB}" type="presOf" srcId="{487F3151-E01E-491F-88DA-9D9DD739671C}" destId="{2E59B564-61FC-4FBA-B634-3FF67FB34E62}" srcOrd="0" destOrd="0" presId="urn:microsoft.com/office/officeart/2005/8/layout/process2"/>
    <dgm:cxn modelId="{620911F0-A19E-4BB4-9AA3-C91CCBAC5D90}" type="presOf" srcId="{6719C1F1-3524-47A2-B5E4-DC84DA56AE95}" destId="{0197A799-C922-49AD-BDA8-14228DCCB30A}" srcOrd="0" destOrd="0" presId="urn:microsoft.com/office/officeart/2005/8/layout/process2"/>
    <dgm:cxn modelId="{64F053E5-5E50-4921-995D-B41604BA6D7F}" type="presOf" srcId="{6719C1F1-3524-47A2-B5E4-DC84DA56AE95}" destId="{7F74416D-87B0-4207-AE7B-90CD9B4E4483}" srcOrd="1" destOrd="0" presId="urn:microsoft.com/office/officeart/2005/8/layout/process2"/>
    <dgm:cxn modelId="{7FF9F780-FF68-4648-BC88-656F050A7F78}" srcId="{F2E23FF0-1458-486A-8D2C-E4C2346D4DAF}" destId="{DEF0CC08-70E3-4459-86D3-22B2C87A68DA}" srcOrd="4" destOrd="0" parTransId="{E3E420BB-9686-4695-8C0E-C7712092EED6}" sibTransId="{BDB2B44E-D57A-4ADD-AB52-2A14063D8969}"/>
    <dgm:cxn modelId="{7D9719A7-56FA-43A2-860F-E5CD84B2BA79}" type="presOf" srcId="{38F78866-C039-458C-A59C-9FC95563919B}" destId="{D36A35C3-DDDA-42BF-8082-32E49EAF02EF}" srcOrd="0" destOrd="0" presId="urn:microsoft.com/office/officeart/2005/8/layout/process2"/>
    <dgm:cxn modelId="{BB60C5A8-7924-4120-83EC-426FC98F4EA3}" srcId="{F2E23FF0-1458-486A-8D2C-E4C2346D4DAF}" destId="{487F3151-E01E-491F-88DA-9D9DD739671C}" srcOrd="0" destOrd="0" parTransId="{5AF6565D-8E89-46B6-BEC3-113D049A5BF0}" sibTransId="{6719C1F1-3524-47A2-B5E4-DC84DA56AE95}"/>
    <dgm:cxn modelId="{8403AAF6-AF9A-432C-943C-7234F0D601B5}" type="presOf" srcId="{080FAFBB-AF9C-43AB-879D-591CA9CF6CE9}" destId="{69640CA3-549F-4183-AEE0-4D268BD83179}" srcOrd="0" destOrd="0" presId="urn:microsoft.com/office/officeart/2005/8/layout/process2"/>
    <dgm:cxn modelId="{0C0B2644-B8CE-435A-9C4C-EB5DBB27531D}" type="presOf" srcId="{CED4CC50-E241-4136-9E37-3EA03B66BE31}" destId="{031575E4-03C9-4296-8251-67B301394EFF}" srcOrd="0" destOrd="0" presId="urn:microsoft.com/office/officeart/2005/8/layout/process2"/>
    <dgm:cxn modelId="{AAB5FF13-67B8-427F-9E97-EB5E8EC854E6}" type="presOf" srcId="{DEF0CC08-70E3-4459-86D3-22B2C87A68DA}" destId="{0448F43B-CC56-49F9-B10F-299195CCD3E7}" srcOrd="0" destOrd="0" presId="urn:microsoft.com/office/officeart/2005/8/layout/process2"/>
    <dgm:cxn modelId="{BBC5A82B-2AF0-445C-A535-3C32B777467B}" srcId="{F2E23FF0-1458-486A-8D2C-E4C2346D4DAF}" destId="{CED4CC50-E241-4136-9E37-3EA03B66BE31}" srcOrd="3" destOrd="0" parTransId="{2BE8093F-2555-4F9B-99A4-BF3257A0A333}" sibTransId="{7625BF30-EE02-418E-905E-936C172ACBD8}"/>
    <dgm:cxn modelId="{3BD98402-25B6-49E0-AA9C-7F36CFB88868}" type="presOf" srcId="{7625BF30-EE02-418E-905E-936C172ACBD8}" destId="{83913D9D-57A1-46EE-B88D-6A58D50E4882}" srcOrd="0" destOrd="0" presId="urn:microsoft.com/office/officeart/2005/8/layout/process2"/>
    <dgm:cxn modelId="{01320E73-72F6-46AA-A06F-00F6DEDDBD75}" type="presOf" srcId="{080FAFBB-AF9C-43AB-879D-591CA9CF6CE9}" destId="{69307891-F4BC-4675-A1DE-FD8E00573B0A}" srcOrd="1" destOrd="0" presId="urn:microsoft.com/office/officeart/2005/8/layout/process2"/>
    <dgm:cxn modelId="{E8683750-7A3B-4333-9EB3-06D8EBBCCA1E}" type="presOf" srcId="{DB0B9D4E-5719-4509-87CF-EC6FBC3CB965}" destId="{ECEFF3A5-A718-4B6D-8777-18C78C44C9D7}" srcOrd="0" destOrd="0" presId="urn:microsoft.com/office/officeart/2005/8/layout/process2"/>
    <dgm:cxn modelId="{08B5E907-BACA-465C-9674-B25F31AB0423}" type="presOf" srcId="{F2E23FF0-1458-486A-8D2C-E4C2346D4DAF}" destId="{7545796A-7340-48C3-A24A-471DE0B203D5}" srcOrd="0" destOrd="0" presId="urn:microsoft.com/office/officeart/2005/8/layout/process2"/>
    <dgm:cxn modelId="{976C8FE2-DDBF-4DCA-986F-CEA9C3879FA6}" type="presOf" srcId="{38F78866-C039-458C-A59C-9FC95563919B}" destId="{06087ADB-67B1-4E39-B4F4-5871393C5DBF}" srcOrd="1" destOrd="0" presId="urn:microsoft.com/office/officeart/2005/8/layout/process2"/>
    <dgm:cxn modelId="{4C2F9222-52F1-4859-8F9A-EC980A972B0D}" type="presOf" srcId="{7625BF30-EE02-418E-905E-936C172ACBD8}" destId="{5C6A170B-B896-47AB-B70E-D1C7D2774150}" srcOrd="1" destOrd="0" presId="urn:microsoft.com/office/officeart/2005/8/layout/process2"/>
    <dgm:cxn modelId="{729EAC58-92EC-4AA8-870D-5DA0DE8212D0}" type="presOf" srcId="{B055EEEA-1687-4FFD-911C-1B4EDD17ED0D}" destId="{EF7CB2B4-5C3A-4D88-8F1F-A5C415ED644F}" srcOrd="0" destOrd="0" presId="urn:microsoft.com/office/officeart/2005/8/layout/process2"/>
    <dgm:cxn modelId="{424A4AF6-7385-4846-B4AD-CDC88E832EB3}" type="presParOf" srcId="{7545796A-7340-48C3-A24A-471DE0B203D5}" destId="{2E59B564-61FC-4FBA-B634-3FF67FB34E62}" srcOrd="0" destOrd="0" presId="urn:microsoft.com/office/officeart/2005/8/layout/process2"/>
    <dgm:cxn modelId="{C0514FB8-A569-4415-8FF9-56BBD05073F8}" type="presParOf" srcId="{7545796A-7340-48C3-A24A-471DE0B203D5}" destId="{0197A799-C922-49AD-BDA8-14228DCCB30A}" srcOrd="1" destOrd="0" presId="urn:microsoft.com/office/officeart/2005/8/layout/process2"/>
    <dgm:cxn modelId="{F9B538DD-ECB3-4A76-A872-5CC1DEE5AA78}" type="presParOf" srcId="{0197A799-C922-49AD-BDA8-14228DCCB30A}" destId="{7F74416D-87B0-4207-AE7B-90CD9B4E4483}" srcOrd="0" destOrd="0" presId="urn:microsoft.com/office/officeart/2005/8/layout/process2"/>
    <dgm:cxn modelId="{D4C7FDAE-32F0-427B-BD53-E7D2747A7D48}" type="presParOf" srcId="{7545796A-7340-48C3-A24A-471DE0B203D5}" destId="{EF7CB2B4-5C3A-4D88-8F1F-A5C415ED644F}" srcOrd="2" destOrd="0" presId="urn:microsoft.com/office/officeart/2005/8/layout/process2"/>
    <dgm:cxn modelId="{280881C5-AC94-4650-B26E-5213A3AAB8C7}" type="presParOf" srcId="{7545796A-7340-48C3-A24A-471DE0B203D5}" destId="{D36A35C3-DDDA-42BF-8082-32E49EAF02EF}" srcOrd="3" destOrd="0" presId="urn:microsoft.com/office/officeart/2005/8/layout/process2"/>
    <dgm:cxn modelId="{933C931D-9B3F-4E64-ABE8-B2FC39EB73D7}" type="presParOf" srcId="{D36A35C3-DDDA-42BF-8082-32E49EAF02EF}" destId="{06087ADB-67B1-4E39-B4F4-5871393C5DBF}" srcOrd="0" destOrd="0" presId="urn:microsoft.com/office/officeart/2005/8/layout/process2"/>
    <dgm:cxn modelId="{521B1A73-289C-4352-B73E-83308CFCE23A}" type="presParOf" srcId="{7545796A-7340-48C3-A24A-471DE0B203D5}" destId="{ECEFF3A5-A718-4B6D-8777-18C78C44C9D7}" srcOrd="4" destOrd="0" presId="urn:microsoft.com/office/officeart/2005/8/layout/process2"/>
    <dgm:cxn modelId="{246DA47B-E3B7-4449-9531-23A9C32B0551}" type="presParOf" srcId="{7545796A-7340-48C3-A24A-471DE0B203D5}" destId="{69640CA3-549F-4183-AEE0-4D268BD83179}" srcOrd="5" destOrd="0" presId="urn:microsoft.com/office/officeart/2005/8/layout/process2"/>
    <dgm:cxn modelId="{6DF5CBC7-A805-4CC0-9181-7687FCBD9ED0}" type="presParOf" srcId="{69640CA3-549F-4183-AEE0-4D268BD83179}" destId="{69307891-F4BC-4675-A1DE-FD8E00573B0A}" srcOrd="0" destOrd="0" presId="urn:microsoft.com/office/officeart/2005/8/layout/process2"/>
    <dgm:cxn modelId="{C75987D9-75D7-4F57-91DC-88BE882B5D49}" type="presParOf" srcId="{7545796A-7340-48C3-A24A-471DE0B203D5}" destId="{031575E4-03C9-4296-8251-67B301394EFF}" srcOrd="6" destOrd="0" presId="urn:microsoft.com/office/officeart/2005/8/layout/process2"/>
    <dgm:cxn modelId="{636CD9B0-E301-4C96-8407-AEEFA057A21F}" type="presParOf" srcId="{7545796A-7340-48C3-A24A-471DE0B203D5}" destId="{83913D9D-57A1-46EE-B88D-6A58D50E4882}" srcOrd="7" destOrd="0" presId="urn:microsoft.com/office/officeart/2005/8/layout/process2"/>
    <dgm:cxn modelId="{37CEA487-78B2-4B60-B8DD-40BDCB78F6F2}" type="presParOf" srcId="{83913D9D-57A1-46EE-B88D-6A58D50E4882}" destId="{5C6A170B-B896-47AB-B70E-D1C7D2774150}" srcOrd="0" destOrd="0" presId="urn:microsoft.com/office/officeart/2005/8/layout/process2"/>
    <dgm:cxn modelId="{9B8D6A90-AC09-41B4-9E64-111CD5EACB40}" type="presParOf" srcId="{7545796A-7340-48C3-A24A-471DE0B203D5}" destId="{0448F43B-CC56-49F9-B10F-299195CCD3E7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59B564-61FC-4FBA-B634-3FF67FB34E62}">
      <dsp:nvSpPr>
        <dsp:cNvPr id="0" name=""/>
        <dsp:cNvSpPr/>
      </dsp:nvSpPr>
      <dsp:spPr>
        <a:xfrm>
          <a:off x="302605" y="651"/>
          <a:ext cx="1528389" cy="761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Observations</a:t>
          </a:r>
          <a:endParaRPr lang="en-US" sz="1800" kern="1200" dirty="0"/>
        </a:p>
      </dsp:txBody>
      <dsp:txXfrm>
        <a:off x="302605" y="651"/>
        <a:ext cx="1528389" cy="761813"/>
      </dsp:txXfrm>
    </dsp:sp>
    <dsp:sp modelId="{0197A799-C922-49AD-BDA8-14228DCCB30A}">
      <dsp:nvSpPr>
        <dsp:cNvPr id="0" name=""/>
        <dsp:cNvSpPr/>
      </dsp:nvSpPr>
      <dsp:spPr>
        <a:xfrm rot="5400000">
          <a:off x="923959" y="781510"/>
          <a:ext cx="285680" cy="342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923959" y="781510"/>
        <a:ext cx="285680" cy="342816"/>
      </dsp:txXfrm>
    </dsp:sp>
    <dsp:sp modelId="{EF7CB2B4-5C3A-4D88-8F1F-A5C415ED644F}">
      <dsp:nvSpPr>
        <dsp:cNvPr id="0" name=""/>
        <dsp:cNvSpPr/>
      </dsp:nvSpPr>
      <dsp:spPr>
        <a:xfrm>
          <a:off x="302605" y="1143372"/>
          <a:ext cx="1528389" cy="761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Form a Hypothesis</a:t>
          </a:r>
          <a:endParaRPr lang="en-US" sz="1800" kern="1200" dirty="0"/>
        </a:p>
      </dsp:txBody>
      <dsp:txXfrm>
        <a:off x="302605" y="1143372"/>
        <a:ext cx="1528389" cy="761813"/>
      </dsp:txXfrm>
    </dsp:sp>
    <dsp:sp modelId="{D36A35C3-DDDA-42BF-8082-32E49EAF02EF}">
      <dsp:nvSpPr>
        <dsp:cNvPr id="0" name=""/>
        <dsp:cNvSpPr/>
      </dsp:nvSpPr>
      <dsp:spPr>
        <a:xfrm rot="5400000">
          <a:off x="923959" y="1924231"/>
          <a:ext cx="285680" cy="342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923959" y="1924231"/>
        <a:ext cx="285680" cy="342816"/>
      </dsp:txXfrm>
    </dsp:sp>
    <dsp:sp modelId="{ECEFF3A5-A718-4B6D-8777-18C78C44C9D7}">
      <dsp:nvSpPr>
        <dsp:cNvPr id="0" name=""/>
        <dsp:cNvSpPr/>
      </dsp:nvSpPr>
      <dsp:spPr>
        <a:xfrm>
          <a:off x="302605" y="2286093"/>
          <a:ext cx="1528389" cy="761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Test Hypothesis</a:t>
          </a:r>
        </a:p>
      </dsp:txBody>
      <dsp:txXfrm>
        <a:off x="302605" y="2286093"/>
        <a:ext cx="1528389" cy="761813"/>
      </dsp:txXfrm>
    </dsp:sp>
    <dsp:sp modelId="{69640CA3-549F-4183-AEE0-4D268BD83179}">
      <dsp:nvSpPr>
        <dsp:cNvPr id="0" name=""/>
        <dsp:cNvSpPr/>
      </dsp:nvSpPr>
      <dsp:spPr>
        <a:xfrm rot="5400000">
          <a:off x="923959" y="3066952"/>
          <a:ext cx="285680" cy="342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923959" y="3066952"/>
        <a:ext cx="285680" cy="342816"/>
      </dsp:txXfrm>
    </dsp:sp>
    <dsp:sp modelId="{031575E4-03C9-4296-8251-67B301394EFF}">
      <dsp:nvSpPr>
        <dsp:cNvPr id="0" name=""/>
        <dsp:cNvSpPr/>
      </dsp:nvSpPr>
      <dsp:spPr>
        <a:xfrm>
          <a:off x="302605" y="3428813"/>
          <a:ext cx="1528389" cy="761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Draw Conclusions</a:t>
          </a:r>
        </a:p>
      </dsp:txBody>
      <dsp:txXfrm>
        <a:off x="302605" y="3428813"/>
        <a:ext cx="1528389" cy="761813"/>
      </dsp:txXfrm>
    </dsp:sp>
    <dsp:sp modelId="{83913D9D-57A1-46EE-B88D-6A58D50E4882}">
      <dsp:nvSpPr>
        <dsp:cNvPr id="0" name=""/>
        <dsp:cNvSpPr/>
      </dsp:nvSpPr>
      <dsp:spPr>
        <a:xfrm rot="5400000">
          <a:off x="923959" y="4209673"/>
          <a:ext cx="285680" cy="342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923959" y="4209673"/>
        <a:ext cx="285680" cy="342816"/>
      </dsp:txXfrm>
    </dsp:sp>
    <dsp:sp modelId="{0448F43B-CC56-49F9-B10F-299195CCD3E7}">
      <dsp:nvSpPr>
        <dsp:cNvPr id="0" name=""/>
        <dsp:cNvSpPr/>
      </dsp:nvSpPr>
      <dsp:spPr>
        <a:xfrm>
          <a:off x="302605" y="4571534"/>
          <a:ext cx="1528389" cy="761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Develop a Theory</a:t>
          </a:r>
        </a:p>
      </dsp:txBody>
      <dsp:txXfrm>
        <a:off x="302605" y="4571534"/>
        <a:ext cx="1528389" cy="761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5E5D7-E44D-4613-8C4A-A7D9C8E7A0C9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FA255-57FA-43D8-BEBC-44FFE7E4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02B00-ADB5-460D-AC27-D7DD560FD3E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EC2F23-914C-4037-9E3F-13C7EA49272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B967DE-EE6B-45EB-A94E-2645D83E2F17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038EA2-2DA7-4434-AB05-16383CBF2198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750632-907D-4E5E-A513-2D94CA19934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24EDD8-FD77-4CF1-BC07-27026E4A215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0C8019-D251-48E8-BD71-30645DAB8246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43E6AB-5F06-44EB-9E1D-CC54222DAB6B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0677D9-C25E-4C18-AC6F-9BC7C78B5457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70EF8-7001-4930-87EC-00AFE357B1D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2C56AA-9BBE-431D-A339-F7F743D36296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F8F09-2522-4D25-9A29-3CDE28C1CE9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E00506-BF42-4738-9FF2-11E28FF0B786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407B3A-1DDA-4FDA-8EE6-184EF0AB6DC2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539000-2340-4B30-A971-403EB94B50A5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2E9FF9-3D07-4558-B728-11C450AFB7E3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37584C-E3CE-4D14-9F2C-EF8D7E9CB576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FC454E-2E53-4956-A4F3-39C5336F4724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DF0421-78C6-4D58-9C36-63AC8433C2EC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35D74E-3FEF-45A6-9A0C-E7E5A972E4A7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5141E7-EEF8-4388-BB67-93E82CA97EE8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030676-ED95-4CEE-A8EE-E3E9C8D4C743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76E66-660D-4469-A3E5-2FA9137F104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0C6C6E-A324-45BF-86A1-7EFCE4B87653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9BB47E-8425-4C77-9CD9-5517C3F52C16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DB0502-FBE4-41A1-B183-56BDBE259F6C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B22D5D-CD72-404C-A285-935F754FD201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A8FD3C-546C-44F0-8156-1A5D3FC10750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4B3392-24BD-40E1-AFBD-D81F51D4AE4A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A11C14-2DEF-4F99-A2B5-DFD0E982E81B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4601C3-1DCF-44C5-95C3-BE58DA8B8E36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B6C840-84B7-4802-90E7-D619FA0B6619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1BB7EF-73D9-4807-A434-01622A34E623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CD12F-451D-490E-BDDA-D82A583F120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E61462-774D-4D79-AF13-347BC38EA552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01F68B-7C52-41F9-B231-C6504AA98EBE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28F809-212F-4575-8728-EA939E51A427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C828D0-BD70-4195-942B-DF87788CEE12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4066EB-6D4C-49A1-B4F7-8B0621767CF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F7B14B-BD5A-42AA-8B90-50F5F5C8214A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01CB94-42D2-446A-90BE-8E9AFF532F1D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8EE649-03FF-47CE-B0CF-FF874E0A6F50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4D20A3-34CC-4627-B824-13C1A687F38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55F331-D054-4E1B-9F12-8F5C53EAAE5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2801FB-09F9-410D-9C3F-9F5DF00FAAB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0C6BE5-E8EC-4A71-9D20-B338DCEE9EB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E523DA-5FBD-49E8-B1B0-E48E3F515FA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741C8-6F11-4E36-8815-C976CEEB8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9DFD2-0AE6-4DC2-A465-EC14C9FBE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DEED6-9EF9-4E32-941E-52577E9A3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1572A-2827-477F-9F09-8787C3B56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F248AF-1164-46F7-895C-46A0282A3BEF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11F574-C1F5-429F-A7E1-0A2FCD14E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com/imgres?imgurl=http://pdphoto.org/jons/pictures5/rose_02_bg_040106.jpg&amp;imgrefurl=http://pdphoto.org/PictureDetail.php?pg=8506&amp;h=768&amp;w=1024&amp;sz=119&amp;hl=en&amp;start=5&amp;tbnid=Q9x6v9CAON7QPM:&amp;tbnh=113&amp;tbnw=150&amp;prev=/images?q=rose&amp;gbv=2&amp;hl=en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projectsanctuary.com/SPACE/images/001-solar_system-my-fantasy.jpg&amp;imgrefurl=http://projectsanctuary.com/SPACE/solar-system-images.php&amp;h=491&amp;w=700&amp;sz=46&amp;hl=en&amp;start=6&amp;tbnid=vj19A0cCejf_CM:&amp;tbnh=98&amp;tbnw=140&amp;prev=/images?q=solar+system&amp;gbv=2&amp;hl=en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6.xls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1.istockphoto.com/file_thumbview_approve/2098080/2/istockphoto_2098080_treasure_map.jpg&amp;imgrefurl=http://racharooo.blogspot.com/feeds/posts/default&amp;h=380&amp;w=309&amp;sz=30&amp;hl=en&amp;start=9&amp;um=1&amp;tbnid=sPlFinyaw_1LFM:&amp;tbnh=123&amp;tbnw=100&amp;prev=/images?q=treasure+map&amp;gbv=2&amp;um=1&amp;hl=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/imgres?imgurl=http://www.cyberbee.com/henrybuilds/images/blueprint.jpg&amp;imgrefurl=http://www.cyberbee.com/henrybuilds/extensions.html&amp;h=1014&amp;w=1188&amp;sz=451&amp;hl=en&amp;start=5&amp;um=1&amp;tbnid=7rwqKUqUxOtL6M:&amp;tbnh=128&amp;tbnw=150&amp;prev=/images?q=blueprint&amp;gbv=2&amp;um=1&amp;hl=en" TargetMode="Externa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</a:t>
            </a:r>
            <a:br>
              <a:rPr lang="en-US" smtClean="0"/>
            </a:br>
            <a:r>
              <a:rPr lang="en-US" smtClean="0"/>
              <a:t>Lesson 1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229600" cy="2438400"/>
          </a:xfrm>
        </p:spPr>
        <p:txBody>
          <a:bodyPr/>
          <a:lstStyle/>
          <a:p>
            <a:pPr eaLnBrk="1" hangingPunct="1"/>
            <a:r>
              <a:rPr lang="en-US" smtClean="0"/>
              <a:t>Key Concepts…</a:t>
            </a:r>
          </a:p>
          <a:p>
            <a:pPr eaLnBrk="1" hangingPunct="1"/>
            <a:r>
              <a:rPr lang="en-US" smtClean="0"/>
              <a:t>	What is Science???</a:t>
            </a:r>
          </a:p>
          <a:p>
            <a:pPr eaLnBrk="1" hangingPunct="1"/>
            <a:r>
              <a:rPr lang="en-US" smtClean="0"/>
              <a:t>	What are the main branches of science???</a:t>
            </a:r>
          </a:p>
          <a:p>
            <a:pPr eaLnBrk="1" hangingPunct="1"/>
            <a:r>
              <a:rPr lang="en-US" smtClean="0"/>
              <a:t>	What is Physical Science???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Lesson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“Measurement”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Key Concepts…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What is scientific notation???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What units do scientists use for their measurements???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What is the SI System and how do we use it???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33400"/>
            <a:ext cx="6705600" cy="5260975"/>
          </a:xfrm>
        </p:spPr>
        <p:txBody>
          <a:bodyPr/>
          <a:lstStyle/>
          <a:p>
            <a:pPr marL="533400" indent="-533400" algn="l" eaLnBrk="1" hangingPunct="1">
              <a:defRPr/>
            </a:pPr>
            <a:r>
              <a:rPr lang="en-US" sz="2500" dirty="0" smtClean="0"/>
              <a:t>Activity (5-7 min)</a:t>
            </a:r>
          </a:p>
          <a:p>
            <a:pPr marL="533400" indent="-533400" algn="l" eaLnBrk="1" hangingPunct="1">
              <a:buFont typeface="Wingdings" pitchFamily="2" charset="2"/>
              <a:buAutoNum type="arabicPeriod"/>
              <a:defRPr/>
            </a:pPr>
            <a:r>
              <a:rPr lang="en-US" sz="2500" dirty="0" smtClean="0"/>
              <a:t>Use a pen/pencil and measure the length of the table you are sitting at.  </a:t>
            </a:r>
          </a:p>
          <a:p>
            <a:pPr marL="533400" indent="-533400" algn="l" eaLnBrk="1" hangingPunct="1">
              <a:buFont typeface="Wingdings" pitchFamily="2" charset="2"/>
              <a:buAutoNum type="arabicPeriod"/>
              <a:defRPr/>
            </a:pPr>
            <a:r>
              <a:rPr lang="en-US" sz="2500" dirty="0" smtClean="0"/>
              <a:t>Record your measurement</a:t>
            </a:r>
          </a:p>
          <a:p>
            <a:pPr marL="533400" indent="-533400" algn="l" eaLnBrk="1" hangingPunct="1">
              <a:buFont typeface="Wingdings" pitchFamily="2" charset="2"/>
              <a:buAutoNum type="arabicPeriod"/>
              <a:defRPr/>
            </a:pPr>
            <a:r>
              <a:rPr lang="en-US" sz="2500" dirty="0" smtClean="0"/>
              <a:t>Repeat using a different pen/pencil</a:t>
            </a:r>
          </a:p>
          <a:p>
            <a:pPr marL="533400" indent="-533400" algn="l" eaLnBrk="1" hangingPunct="1">
              <a:buFont typeface="Wingdings" pitchFamily="2" charset="2"/>
              <a:buAutoNum type="arabicPeriod"/>
              <a:defRPr/>
            </a:pPr>
            <a:r>
              <a:rPr lang="en-US" sz="2500" dirty="0" smtClean="0"/>
              <a:t>Record your measurement</a:t>
            </a:r>
          </a:p>
          <a:p>
            <a:pPr marL="533400" indent="-533400" algn="l" eaLnBrk="1" hangingPunct="1">
              <a:buFont typeface="Wingdings" pitchFamily="2" charset="2"/>
              <a:buAutoNum type="arabicPeriod"/>
              <a:defRPr/>
            </a:pPr>
            <a:endParaRPr lang="en-US" sz="2500" dirty="0" smtClean="0"/>
          </a:p>
          <a:p>
            <a:pPr marL="533400" indent="-533400" algn="l" eaLnBrk="1" hangingPunct="1">
              <a:defRPr/>
            </a:pPr>
            <a:r>
              <a:rPr lang="en-US" sz="2500" dirty="0" smtClean="0"/>
              <a:t>Think…Why are your measurements different from each other???</a:t>
            </a:r>
          </a:p>
        </p:txBody>
      </p:sp>
      <p:pic>
        <p:nvPicPr>
          <p:cNvPr id="2052" name="Picture 4" descr="MCj023272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3716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I.  Using Scientific Notation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A.  A way of expressing a number as a value and a power of 10.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	1.  Why use it???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	 -easy to use large/small numbers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	2.  Ex.  400,000,000  </a:t>
            </a:r>
            <a:r>
              <a:rPr lang="en-US" sz="2800" dirty="0" smtClean="0">
                <a:sym typeface="Wingdings" pitchFamily="2" charset="2"/>
              </a:rPr>
              <a:t>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		3.  Ex.  35,300  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		4.  Ex.  0.0000456  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		5.  Ex.  4.58 x 10</a:t>
            </a:r>
            <a:r>
              <a:rPr lang="en-US" sz="2800" baseline="30000" dirty="0" smtClean="0">
                <a:sym typeface="Wingdings" pitchFamily="2" charset="2"/>
              </a:rPr>
              <a:t>-3</a:t>
            </a:r>
            <a:r>
              <a:rPr lang="en-US" sz="2800" dirty="0" smtClean="0">
                <a:sym typeface="Wingdings" pitchFamily="2" charset="2"/>
              </a:rPr>
              <a:t>  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  </a:t>
            </a:r>
            <a:endParaRPr lang="en-US" sz="2800" dirty="0" smtClean="0"/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 rot="10800000" flipV="1">
            <a:off x="6096000" y="2743200"/>
            <a:ext cx="2774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4.0 x 10</a:t>
            </a:r>
            <a:r>
              <a:rPr lang="en-US" sz="2400" baseline="30000"/>
              <a:t>8</a:t>
            </a:r>
            <a:endParaRPr lang="en-US" sz="240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4953000" y="3276600"/>
            <a:ext cx="3079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3.53 x 10</a:t>
            </a:r>
            <a:r>
              <a:rPr lang="en-US" sz="2400" baseline="30000"/>
              <a:t>4</a:t>
            </a:r>
            <a:endParaRPr lang="en-US" sz="2400"/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5562600" y="3733800"/>
            <a:ext cx="2089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4.56 x 10</a:t>
            </a:r>
            <a:r>
              <a:rPr lang="en-US" sz="2400" baseline="30000"/>
              <a:t>-5</a:t>
            </a:r>
            <a:endParaRPr lang="en-US" sz="2400"/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5638800" y="4267200"/>
            <a:ext cx="1470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0.00458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123" grpId="0"/>
      <p:bldP spid="5124" grpId="0"/>
      <p:bldP spid="5125" grpId="0"/>
      <p:bldP spid="51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II.  Standards of Measurements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A.  Standard – an exact quantity that people agree 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1.  Ex:  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					= 12 inches 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2.  a mile = 5280 feet		</a:t>
            </a:r>
          </a:p>
        </p:txBody>
      </p:sp>
      <p:pic>
        <p:nvPicPr>
          <p:cNvPr id="7172" name="Picture 4" descr="MCHM00383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219200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III.  Different Systems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A.  English System – feet, gallons, cups, inches…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1.  U.S. only country to use it.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B.  SI System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1.  1960 by the French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2.  Used worldwide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3.  Based on powers of 10</a:t>
            </a:r>
          </a:p>
        </p:txBody>
      </p:sp>
      <p:pic>
        <p:nvPicPr>
          <p:cNvPr id="8197" name="Picture 5" descr="MCj029102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3733800"/>
            <a:ext cx="1374775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Common Prefixes (pg. 17)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Giga		</a:t>
            </a:r>
            <a:r>
              <a:rPr lang="en-US" sz="2800" dirty="0" smtClean="0">
                <a:sym typeface="Wingdings" pitchFamily="2" charset="2"/>
              </a:rPr>
              <a:t> 10</a:t>
            </a:r>
            <a:r>
              <a:rPr lang="en-US" sz="2800" baseline="30000" dirty="0" smtClean="0">
                <a:sym typeface="Wingdings" pitchFamily="2" charset="2"/>
              </a:rPr>
              <a:t>9</a:t>
            </a:r>
            <a:r>
              <a:rPr lang="en-US" sz="2800" dirty="0" smtClean="0">
                <a:sym typeface="Wingdings" pitchFamily="2" charset="2"/>
              </a:rPr>
              <a:t>	1,000,000,000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Mega 	</a:t>
            </a:r>
            <a:r>
              <a:rPr lang="en-US" sz="2800" dirty="0" smtClean="0">
                <a:sym typeface="Wingdings" pitchFamily="2" charset="2"/>
              </a:rPr>
              <a:t> 10</a:t>
            </a:r>
            <a:r>
              <a:rPr lang="en-US" sz="2800" baseline="30000" dirty="0" smtClean="0">
                <a:sym typeface="Wingdings" pitchFamily="2" charset="2"/>
              </a:rPr>
              <a:t>6</a:t>
            </a:r>
            <a:r>
              <a:rPr lang="en-US" sz="2800" dirty="0" smtClean="0">
                <a:sym typeface="Wingdings" pitchFamily="2" charset="2"/>
              </a:rPr>
              <a:t>  		1,000,000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Kilo 	  	 10</a:t>
            </a:r>
            <a:r>
              <a:rPr lang="en-US" sz="2800" baseline="30000" dirty="0" smtClean="0">
                <a:sym typeface="Wingdings" pitchFamily="2" charset="2"/>
              </a:rPr>
              <a:t>3</a:t>
            </a:r>
            <a:r>
              <a:rPr lang="en-US" sz="2800" dirty="0" smtClean="0">
                <a:sym typeface="Wingdings" pitchFamily="2" charset="2"/>
              </a:rPr>
              <a:t>		      1,000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>
                <a:sym typeface="Wingdings" pitchFamily="2" charset="2"/>
              </a:rPr>
              <a:t>Hecto</a:t>
            </a:r>
            <a:r>
              <a:rPr lang="en-US" sz="2800" dirty="0" smtClean="0">
                <a:sym typeface="Wingdings" pitchFamily="2" charset="2"/>
              </a:rPr>
              <a:t> 	 10</a:t>
            </a:r>
            <a:r>
              <a:rPr lang="en-US" sz="2800" baseline="30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			100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>
                <a:sym typeface="Wingdings" pitchFamily="2" charset="2"/>
              </a:rPr>
              <a:t>Deka</a:t>
            </a:r>
            <a:r>
              <a:rPr lang="en-US" sz="2800" dirty="0" smtClean="0">
                <a:sym typeface="Wingdings" pitchFamily="2" charset="2"/>
              </a:rPr>
              <a:t>  	 10</a:t>
            </a:r>
            <a:r>
              <a:rPr lang="en-US" sz="2800" baseline="30000" dirty="0" smtClean="0">
                <a:sym typeface="Wingdings" pitchFamily="2" charset="2"/>
              </a:rPr>
              <a:t>1</a:t>
            </a:r>
            <a:r>
              <a:rPr lang="en-US" sz="2800" dirty="0" smtClean="0">
                <a:sym typeface="Wingdings" pitchFamily="2" charset="2"/>
              </a:rPr>
              <a:t>			10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Base  	 10</a:t>
            </a:r>
            <a:r>
              <a:rPr lang="en-US" sz="2800" baseline="30000" dirty="0" smtClean="0">
                <a:sym typeface="Wingdings" pitchFamily="2" charset="2"/>
              </a:rPr>
              <a:t>0</a:t>
            </a:r>
            <a:r>
              <a:rPr lang="en-US" sz="2800" dirty="0" smtClean="0">
                <a:sym typeface="Wingdings" pitchFamily="2" charset="2"/>
              </a:rPr>
              <a:t>			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>
                <a:sym typeface="Wingdings" pitchFamily="2" charset="2"/>
              </a:rPr>
              <a:t>Deci</a:t>
            </a:r>
            <a:r>
              <a:rPr lang="en-US" sz="2800" dirty="0" smtClean="0">
                <a:sym typeface="Wingdings" pitchFamily="2" charset="2"/>
              </a:rPr>
              <a:t>   	 10</a:t>
            </a:r>
            <a:r>
              <a:rPr lang="en-US" sz="2800" baseline="30000" dirty="0" smtClean="0">
                <a:sym typeface="Wingdings" pitchFamily="2" charset="2"/>
              </a:rPr>
              <a:t>-1</a:t>
            </a:r>
            <a:r>
              <a:rPr lang="en-US" sz="2800" dirty="0" smtClean="0">
                <a:sym typeface="Wingdings" pitchFamily="2" charset="2"/>
              </a:rPr>
              <a:t>			0.1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>
                <a:sym typeface="Wingdings" pitchFamily="2" charset="2"/>
              </a:rPr>
              <a:t>Centi</a:t>
            </a:r>
            <a:r>
              <a:rPr lang="en-US" sz="2800" dirty="0" smtClean="0">
                <a:sym typeface="Wingdings" pitchFamily="2" charset="2"/>
              </a:rPr>
              <a:t>  	 10</a:t>
            </a:r>
            <a:r>
              <a:rPr lang="en-US" sz="2800" baseline="30000" dirty="0" smtClean="0">
                <a:sym typeface="Wingdings" pitchFamily="2" charset="2"/>
              </a:rPr>
              <a:t>-2</a:t>
            </a:r>
            <a:r>
              <a:rPr lang="en-US" sz="2800" dirty="0" smtClean="0">
                <a:sym typeface="Wingdings" pitchFamily="2" charset="2"/>
              </a:rPr>
              <a:t>			0.01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>
                <a:sym typeface="Wingdings" pitchFamily="2" charset="2"/>
              </a:rPr>
              <a:t>Milli</a:t>
            </a:r>
            <a:r>
              <a:rPr lang="en-US" sz="2800" dirty="0" smtClean="0">
                <a:sym typeface="Wingdings" pitchFamily="2" charset="2"/>
              </a:rPr>
              <a:t>    	 10</a:t>
            </a:r>
            <a:r>
              <a:rPr lang="en-US" sz="2800" baseline="30000" dirty="0" smtClean="0">
                <a:sym typeface="Wingdings" pitchFamily="2" charset="2"/>
              </a:rPr>
              <a:t>-3</a:t>
            </a:r>
            <a:r>
              <a:rPr lang="en-US" sz="2800" dirty="0" smtClean="0">
                <a:sym typeface="Wingdings" pitchFamily="2" charset="2"/>
              </a:rPr>
              <a:t>			0.001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Micro  	</a:t>
            </a:r>
            <a:r>
              <a:rPr lang="en-US" sz="2800" dirty="0" smtClean="0">
                <a:sym typeface="Wingdings" pitchFamily="2" charset="2"/>
              </a:rPr>
              <a:t> 10</a:t>
            </a:r>
            <a:r>
              <a:rPr lang="en-US" sz="2800" baseline="30000" dirty="0" smtClean="0">
                <a:sym typeface="Wingdings" pitchFamily="2" charset="2"/>
              </a:rPr>
              <a:t>-6</a:t>
            </a:r>
            <a:r>
              <a:rPr lang="en-US" sz="2800" dirty="0" smtClean="0">
                <a:sym typeface="Wingdings" pitchFamily="2" charset="2"/>
              </a:rPr>
              <a:t>			0.000001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err="1" smtClean="0">
                <a:sym typeface="Wingdings" pitchFamily="2" charset="2"/>
              </a:rPr>
              <a:t>Nano</a:t>
            </a:r>
            <a:r>
              <a:rPr lang="en-US" sz="2800" dirty="0" smtClean="0">
                <a:sym typeface="Wingdings" pitchFamily="2" charset="2"/>
              </a:rPr>
              <a:t>	 10</a:t>
            </a:r>
            <a:r>
              <a:rPr lang="en-US" sz="2800" baseline="30000" dirty="0" smtClean="0">
                <a:sym typeface="Wingdings" pitchFamily="2" charset="2"/>
              </a:rPr>
              <a:t>-9</a:t>
            </a:r>
            <a:r>
              <a:rPr lang="en-US" sz="2800" dirty="0" smtClean="0">
                <a:sym typeface="Wingdings" pitchFamily="2" charset="2"/>
              </a:rPr>
              <a:t>			0.000000001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1.  Convert 1.0 m to dm?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smtClean="0">
                <a:sym typeface="Wingdings" pitchFamily="2" charset="2"/>
              </a:rPr>
              <a:t> 10 decimeters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2.  A road is 1000 m in length.  What is this in km?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smtClean="0">
                <a:sym typeface="Wingdings" pitchFamily="2" charset="2"/>
              </a:rPr>
              <a:t> 1 kilometer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3.  A small new planet is found 3 light years away from Earth.  If the diameter of this planet is 23,500 meters, how many kilometers is its diameter?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smtClean="0">
                <a:sym typeface="Wingdings" pitchFamily="2" charset="2"/>
              </a:rPr>
              <a:t> 23.5 kilometers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More Conversions…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1.  2.3 mm </a:t>
            </a:r>
            <a:r>
              <a:rPr lang="en-US" dirty="0" smtClean="0">
                <a:sym typeface="Wingdings" pitchFamily="2" charset="2"/>
              </a:rPr>
              <a:t> cm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2.  4.05 km  meters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3.  5.7 micrometer </a:t>
            </a:r>
            <a:r>
              <a:rPr lang="en-US" dirty="0" smtClean="0">
                <a:sym typeface="Wingdings" pitchFamily="2" charset="2"/>
              </a:rPr>
              <a:t> mm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4.  10.01 Mm </a:t>
            </a:r>
            <a:r>
              <a:rPr lang="en-US" dirty="0" smtClean="0">
                <a:sym typeface="Wingdings" pitchFamily="2" charset="2"/>
              </a:rPr>
              <a:t> km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5.  0.0003 </a:t>
            </a:r>
            <a:r>
              <a:rPr lang="en-US" dirty="0" err="1" smtClean="0">
                <a:sym typeface="Wingdings" pitchFamily="2" charset="2"/>
              </a:rPr>
              <a:t>hm</a:t>
            </a:r>
            <a:r>
              <a:rPr lang="en-US" dirty="0" smtClean="0">
                <a:sym typeface="Wingdings" pitchFamily="2" charset="2"/>
              </a:rPr>
              <a:t>  mm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6.  1,234,567 micrometers  Mm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7.  1.34 x 10</a:t>
            </a:r>
            <a:r>
              <a:rPr lang="en-US" baseline="30000" dirty="0" smtClean="0"/>
              <a:t>3</a:t>
            </a:r>
            <a:r>
              <a:rPr lang="en-US" dirty="0" smtClean="0"/>
              <a:t>  deciliters </a:t>
            </a:r>
            <a:r>
              <a:rPr lang="en-US" dirty="0" smtClean="0">
                <a:sym typeface="Wingdings" pitchFamily="2" charset="2"/>
              </a:rPr>
              <a:t> liters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Lesson 3 </a:t>
            </a:r>
            <a:r>
              <a:rPr lang="en-US" sz="2800" dirty="0" smtClean="0"/>
              <a:t>(cont.)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“How to Use the S.I. System”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Introduction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8800" smtClean="0"/>
              <a:t>mg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3124200" y="2971800"/>
            <a:ext cx="990600" cy="1143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70125" y="4157663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Prefix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181600" y="4114800"/>
            <a:ext cx="315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Unit measured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 flipV="1">
            <a:off x="5334000" y="2971800"/>
            <a:ext cx="685800" cy="1143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270125" y="4816475"/>
            <a:ext cx="884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milli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410200" y="4800600"/>
            <a:ext cx="1108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 0 " pathEditMode="relative" ptsTypes="AA">
                                      <p:cBhvr>
                                        <p:cTn id="62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0.00231 L -0.11893 0.0023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 animBg="1"/>
      <p:bldP spid="18437" grpId="0"/>
      <p:bldP spid="18438" grpId="0"/>
      <p:bldP spid="18439" grpId="0" animBg="1"/>
      <p:bldP spid="18440" grpId="0"/>
      <p:bldP spid="18440" grpId="1"/>
      <p:bldP spid="18441" grpId="0"/>
      <p:bldP spid="1844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304800"/>
            <a:ext cx="8458200" cy="6096000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I.  What is Science?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    A.  Def – a system of knowledge and the methods used to find knowledge.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 smtClean="0"/>
              <a:t>	*Science begins with curiosity and often ends with discovery*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    B.  Science and Technology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    	1.  Shatter-proof glass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    	2.  Technology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		   a.  Def – use of knowledge to solve practical		problems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		   b.  What was the “science” in shatter-proof glass?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		   c.  What was the “technology”?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	*Technology and science go hand in hand!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		   d.  Ex:  electricity led to…computers, </a:t>
            </a:r>
            <a:r>
              <a:rPr lang="en-US" sz="2300" dirty="0" err="1" smtClean="0"/>
              <a:t>tv’s</a:t>
            </a:r>
            <a:r>
              <a:rPr lang="en-US" sz="2300" dirty="0" smtClean="0"/>
              <a:t>, 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 smtClean="0"/>
              <a:t>			cell phones, etc.</a:t>
            </a:r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500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19800" y="4648200"/>
            <a:ext cx="259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I.  Length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A.  Def – the distance between 2 points</a:t>
            </a:r>
          </a:p>
          <a:p>
            <a:pPr eaLnBrk="1" hangingPunct="1">
              <a:buFontTx/>
              <a:buNone/>
            </a:pPr>
            <a:r>
              <a:rPr lang="en-US" smtClean="0"/>
              <a:t>		1.  base unit = meter</a:t>
            </a:r>
          </a:p>
          <a:p>
            <a:pPr eaLnBrk="1" hangingPunct="1">
              <a:buFontTx/>
              <a:buNone/>
            </a:pPr>
            <a:r>
              <a:rPr lang="en-US" smtClean="0"/>
              <a:t>		2.  Examples</a:t>
            </a:r>
          </a:p>
          <a:p>
            <a:pPr eaLnBrk="1" hangingPunct="1">
              <a:buFontTx/>
              <a:buNone/>
            </a:pPr>
            <a:r>
              <a:rPr lang="en-US" smtClean="0"/>
              <a:t>			a.  meter, millimeter, hectometer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Length Example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Convert: </a:t>
            </a:r>
          </a:p>
          <a:p>
            <a:pPr eaLnBrk="1" hangingPunct="1">
              <a:buFontTx/>
              <a:buNone/>
            </a:pPr>
            <a:r>
              <a:rPr lang="en-US" smtClean="0"/>
              <a:t>	a.  5.0032 meters </a:t>
            </a:r>
            <a:r>
              <a:rPr lang="en-US" smtClean="0">
                <a:sym typeface="Wingdings" pitchFamily="2" charset="2"/>
              </a:rPr>
              <a:t> cm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		= 500.32 cm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	b.  .0034 km   mm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		= 3400 mm</a:t>
            </a:r>
          </a:p>
          <a:p>
            <a:pPr eaLnBrk="1" hangingPunct="1">
              <a:buFontTx/>
              <a:buNone/>
            </a:pPr>
            <a:r>
              <a:rPr lang="en-US" smtClean="0"/>
              <a:t>	c.  4567 dm </a:t>
            </a:r>
            <a:r>
              <a:rPr lang="en-US" smtClean="0">
                <a:sym typeface="Wingdings" pitchFamily="2" charset="2"/>
              </a:rPr>
              <a:t> decameters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		= 45.67 decameters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II.  Volume </a:t>
            </a:r>
            <a:r>
              <a:rPr lang="en-US" sz="2800" dirty="0" smtClean="0"/>
              <a:t>(derived unit)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A. Def. – the amount of space occupied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1.  formula: length X width X height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2. base unit = liter (liquids); meter 		     	(solids)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a.  **1 cm</a:t>
            </a:r>
            <a:r>
              <a:rPr lang="en-US" baseline="30000" smtClean="0"/>
              <a:t>3</a:t>
            </a:r>
            <a:r>
              <a:rPr lang="en-US" smtClean="0"/>
              <a:t> = 1 ml**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3.  solids are always cubed (cm</a:t>
            </a:r>
            <a:r>
              <a:rPr lang="en-US" baseline="30000" smtClean="0"/>
              <a:t>3</a:t>
            </a:r>
            <a:r>
              <a:rPr lang="en-US" smtClean="0"/>
              <a:t>, m</a:t>
            </a:r>
            <a:r>
              <a:rPr lang="en-US" baseline="30000" smtClean="0"/>
              <a:t>3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4. for liquids, use container dimensions  	     to calculate volume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5.  is a derived unit which means it is       	     obtained by combining SI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Volume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 liquid is poured into a container.  If the dimensions of the container are 45 cm, 54 cm, and 80 cm what is the volume of the liquid in ml?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</a:t>
            </a:r>
            <a:r>
              <a:rPr lang="en-US" smtClean="0">
                <a:sym typeface="Wingdings" pitchFamily="2" charset="2"/>
              </a:rPr>
              <a:t>  194,400 ml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ym typeface="Wingdings" pitchFamily="2" charset="2"/>
              </a:rPr>
              <a:t>The sides of a box are 45 cm, 54 cm, and 0.4 dm.  What is the volume of the box in cm</a:t>
            </a:r>
            <a:r>
              <a:rPr lang="en-US" baseline="30000" smtClean="0">
                <a:sym typeface="Wingdings" pitchFamily="2" charset="2"/>
              </a:rPr>
              <a:t>3</a:t>
            </a:r>
            <a:r>
              <a:rPr lang="en-US" smtClean="0">
                <a:sym typeface="Wingdings" pitchFamily="2" charset="2"/>
              </a:rPr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ym typeface="Wingdings" pitchFamily="2" charset="2"/>
              </a:rPr>
              <a:t>		   9,720 cm</a:t>
            </a:r>
            <a:r>
              <a:rPr lang="en-US" baseline="30000" smtClean="0">
                <a:sym typeface="Wingdings" pitchFamily="2" charset="2"/>
              </a:rPr>
              <a:t>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III. Mass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A.  Def. – the amount of matter in an object</a:t>
            </a:r>
          </a:p>
          <a:p>
            <a:pPr eaLnBrk="1" hangingPunct="1">
              <a:buFontTx/>
              <a:buNone/>
            </a:pPr>
            <a:r>
              <a:rPr lang="en-US" smtClean="0"/>
              <a:t>		1.  base unit = gram</a:t>
            </a:r>
          </a:p>
          <a:p>
            <a:pPr eaLnBrk="1" hangingPunct="1">
              <a:buFontTx/>
              <a:buNone/>
            </a:pPr>
            <a:r>
              <a:rPr lang="en-US" smtClean="0"/>
              <a:t>		2.  kilograms is used frequently</a:t>
            </a:r>
          </a:p>
          <a:p>
            <a:pPr eaLnBrk="1" hangingPunct="1">
              <a:buFontTx/>
              <a:buNone/>
            </a:pPr>
            <a:r>
              <a:rPr lang="en-US" smtClean="0"/>
              <a:t>		3.  ex: golf ball vs. table tennis    		     ball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Mass 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Convert:</a:t>
            </a:r>
          </a:p>
          <a:p>
            <a:pPr eaLnBrk="1" hangingPunct="1">
              <a:buFontTx/>
              <a:buNone/>
            </a:pPr>
            <a:r>
              <a:rPr lang="en-US" smtClean="0"/>
              <a:t>	a.  54 g </a:t>
            </a:r>
            <a:r>
              <a:rPr lang="en-US" smtClean="0">
                <a:sym typeface="Wingdings" pitchFamily="2" charset="2"/>
              </a:rPr>
              <a:t> kg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		.054 kg</a:t>
            </a:r>
          </a:p>
          <a:p>
            <a:pPr eaLnBrk="1" hangingPunct="1">
              <a:buFontTx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	b.  3.002 kg  mg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		3,002,000 mg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IV. Density </a:t>
            </a:r>
            <a:r>
              <a:rPr lang="en-US" sz="2800" dirty="0" smtClean="0"/>
              <a:t>(derived unit)</a:t>
            </a:r>
            <a:r>
              <a:rPr lang="en-US" dirty="0" smtClean="0"/>
              <a:t>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A. Def. – Mass per unit of volume</a:t>
            </a:r>
          </a:p>
          <a:p>
            <a:pPr eaLnBrk="1" hangingPunct="1">
              <a:buFontTx/>
              <a:buNone/>
            </a:pPr>
            <a:r>
              <a:rPr lang="en-US" smtClean="0"/>
              <a:t>		1. formula: density = mass / volume</a:t>
            </a:r>
          </a:p>
          <a:p>
            <a:pPr eaLnBrk="1" hangingPunct="1">
              <a:buFontTx/>
              <a:buNone/>
            </a:pPr>
            <a:r>
              <a:rPr lang="en-US" smtClean="0"/>
              <a:t>		2. derived unit of mass and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Density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What is the density of an unknown metal that has a mass of 178.0 grams and a volume of 20.0 mL?  </a:t>
            </a:r>
          </a:p>
          <a:p>
            <a:pPr eaLnBrk="1" hangingPunct="1">
              <a:buFontTx/>
              <a:buNone/>
            </a:pPr>
            <a:r>
              <a:rPr lang="en-US" smtClean="0"/>
              <a:t>	***Remember D=M/V***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		 8.9 grams/mL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Will this object float in water???  (1.0 g/ml)</a:t>
            </a:r>
          </a:p>
          <a:p>
            <a:pPr eaLnBrk="1" hangingPunct="1">
              <a:buFontTx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V. Time and Temperature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A. Def. – Time is the interval between two events.</a:t>
            </a:r>
          </a:p>
          <a:p>
            <a:pPr eaLnBrk="1" hangingPunct="1">
              <a:buFontTx/>
              <a:buNone/>
            </a:pPr>
            <a:r>
              <a:rPr lang="en-US" smtClean="0"/>
              <a:t>		1. Base unit = second</a:t>
            </a:r>
          </a:p>
          <a:p>
            <a:pPr eaLnBrk="1" hangingPunct="1">
              <a:buFontTx/>
              <a:buNone/>
            </a:pPr>
            <a:r>
              <a:rPr lang="en-US" smtClean="0"/>
              <a:t>	B. Def. – Temperature is the amount of heat contained in a substance</a:t>
            </a:r>
          </a:p>
          <a:p>
            <a:pPr eaLnBrk="1" hangingPunct="1">
              <a:buFontTx/>
              <a:buNone/>
            </a:pPr>
            <a:r>
              <a:rPr lang="en-US" smtClean="0"/>
              <a:t>		1. Base unit = Kelvin/Celsius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Temperature Scales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a.  Celsius Scale – used for most scientific work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i</a:t>
            </a:r>
            <a:r>
              <a:rPr lang="en-US" sz="2800" dirty="0" smtClean="0"/>
              <a:t>.  0 = freezing point of water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ii. 100 = boiling point of water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iii.  20 = room temperature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iv.  37 = body temperature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b.  Kelvin scale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i</a:t>
            </a:r>
            <a:r>
              <a:rPr lang="en-US" sz="2800" dirty="0" smtClean="0"/>
              <a:t>.  0 on the Kelvin Scale is absolute zero      (-273 C.)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ii. to convert Celsius to Kelvin add 273 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iii.  to convert Kelvin to Celsius subtract 273 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6629400" cy="5597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II.  Branches of Science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	A.  3 Branches…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		1.  Physical Science (non-living)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			</a:t>
            </a:r>
            <a:r>
              <a:rPr lang="en-US" sz="2600" dirty="0" smtClean="0">
                <a:sym typeface="Wingdings" pitchFamily="2" charset="2"/>
              </a:rPr>
              <a:t>physics and chemistry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>
                <a:sym typeface="Wingdings" pitchFamily="2" charset="2"/>
              </a:rPr>
              <a:t>		2. Life Science (living)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>
                <a:sym typeface="Wingdings" pitchFamily="2" charset="2"/>
              </a:rPr>
              <a:t>			botany (plants) and ecology			(animals)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>
                <a:sym typeface="Wingdings" pitchFamily="2" charset="2"/>
              </a:rPr>
              <a:t>		3.  Earth and Space Science (history and origin)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>
                <a:sym typeface="Wingdings" pitchFamily="2" charset="2"/>
              </a:rPr>
              <a:t>			geology and astronomy</a:t>
            </a:r>
          </a:p>
        </p:txBody>
      </p:sp>
      <p:pic>
        <p:nvPicPr>
          <p:cNvPr id="23557" name="Picture 5" descr="MPj039051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57200"/>
            <a:ext cx="1905000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14" descr="http://tbn0.google.com/images?q=tbn:vj19A0cCejf_CM:http://projectsanctuary.com/SPACE/images/001-solar_system-my-fantas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5105400"/>
            <a:ext cx="3733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16" descr="http://tbn0.google.com/images?q=tbn:Q9x6v9CAON7QPM:http://pdphoto.org/jons/pictures5/rose_02_bg_040106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2819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Temperature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The outside temperature is 29 degrees Celsius.  What is it in Kelvin?</a:t>
            </a:r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  <a:r>
              <a:rPr lang="en-US" smtClean="0">
                <a:sym typeface="Wingdings" pitchFamily="2" charset="2"/>
              </a:rPr>
              <a:t> 302 Kelvin</a:t>
            </a:r>
          </a:p>
          <a:p>
            <a:pPr eaLnBrk="1" hangingPunct="1">
              <a:buFontTx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smtClean="0"/>
              <a:t>A person has a temperature of 313 Kelvin.  Does this person have a fever?  </a:t>
            </a:r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  <a:r>
              <a:rPr lang="en-US" smtClean="0">
                <a:sym typeface="Wingdings" pitchFamily="2" charset="2"/>
              </a:rPr>
              <a:t> yes; the body temp is 40 deg C.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Chapter 1</a:t>
            </a:r>
            <a:br>
              <a:rPr lang="en-US" smtClean="0"/>
            </a:br>
            <a:r>
              <a:rPr lang="en-US" smtClean="0"/>
              <a:t>Lesson 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4000" dirty="0" smtClean="0"/>
              <a:t>“Graphing”</a:t>
            </a:r>
          </a:p>
          <a:p>
            <a:pPr eaLnBrk="1" hangingPunct="1">
              <a:defRPr/>
            </a:pPr>
            <a:r>
              <a:rPr lang="en-US" sz="4000" dirty="0" smtClean="0"/>
              <a:t>Key Concepts…</a:t>
            </a:r>
          </a:p>
          <a:p>
            <a:pPr eaLnBrk="1" hangingPunct="1">
              <a:defRPr/>
            </a:pPr>
            <a:r>
              <a:rPr lang="en-US" sz="4000" dirty="0" smtClean="0"/>
              <a:t>Why and how do we organize data?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I.  Why do we organize data?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A.  Visual aid – helps us imagine what our data looks like.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B.  Shows what is going 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C.  Compare information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D.  Makes it easier to understand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II.  Types of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41148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A.  Line Graph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1.  Useful for showing changes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2. Shows “connectedness”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3. Used with “time” frequently.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i="1" u="sng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4114800" y="2209800"/>
          <a:ext cx="5029200" cy="3598863"/>
        </p:xfrm>
        <a:graphic>
          <a:graphicData uri="http://schemas.openxmlformats.org/presentationml/2006/ole">
            <p:oleObj spid="_x0000_s1026" name="Chart" r:id="rId4" imgW="3190959" imgH="220034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Where do we generally place the Dep. Variable and the Ind. Variable?</a:t>
            </a:r>
            <a:endParaRPr lang="en-US" sz="3600" dirty="0"/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2667000" y="1828800"/>
          <a:ext cx="5029200" cy="3598863"/>
        </p:xfrm>
        <a:graphic>
          <a:graphicData uri="http://schemas.openxmlformats.org/presentationml/2006/ole">
            <p:oleObj spid="_x0000_s2050" name="Chart" r:id="rId3" imgW="3190959" imgH="2200343" progId="Excel.Sheet.8">
              <p:embed/>
            </p:oleObj>
          </a:graphicData>
        </a:graphic>
      </p:graphicFrame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228600" y="3581400"/>
            <a:ext cx="244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Dependent variable</a:t>
            </a: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3962400" y="5410200"/>
            <a:ext cx="2655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Independent variable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Direct vs. Indirect</a:t>
            </a:r>
            <a:endParaRPr lang="en-US" dirty="0"/>
          </a:p>
        </p:txBody>
      </p:sp>
      <p:pic>
        <p:nvPicPr>
          <p:cNvPr id="41986" name="Picture 2" descr="http://runpacer.com/Training_files/image0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90600"/>
            <a:ext cx="4648200" cy="316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76800" y="1905000"/>
            <a:ext cx="4119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Direct – As one set of </a:t>
            </a:r>
          </a:p>
          <a:p>
            <a:r>
              <a:rPr lang="en-US" sz="2400"/>
              <a:t>values increases so does </a:t>
            </a:r>
          </a:p>
          <a:p>
            <a:r>
              <a:rPr lang="en-US" sz="2400"/>
              <a:t>the other value.</a:t>
            </a:r>
          </a:p>
        </p:txBody>
      </p:sp>
      <p:pic>
        <p:nvPicPr>
          <p:cNvPr id="41988" name="Picture 4" descr="http://www.elbiology.com/Images/pgraph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3528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5105400"/>
            <a:ext cx="41925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Indirect – As one set of </a:t>
            </a:r>
          </a:p>
          <a:p>
            <a:r>
              <a:rPr lang="en-US" sz="2400"/>
              <a:t>values decrease the other</a:t>
            </a:r>
          </a:p>
          <a:p>
            <a:r>
              <a:rPr lang="en-US" sz="2400"/>
              <a:t>value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What class period has the best average and what is their average?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>
            <p:ph idx="1"/>
          </p:nvPr>
        </p:nvGraphicFramePr>
        <p:xfrm>
          <a:off x="304800" y="1981200"/>
          <a:ext cx="8610600" cy="4876800"/>
        </p:xfrm>
        <a:graphic>
          <a:graphicData uri="http://schemas.openxmlformats.org/presentationml/2006/ole">
            <p:oleObj spid="_x0000_s3074" name="Chart" r:id="rId4" imgW="3409950" imgH="25717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OleChart spid="133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9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 6</a:t>
            </a:r>
            <a:r>
              <a:rPr lang="en-US" baseline="30000" smtClean="0">
                <a:sym typeface="Wingdings" pitchFamily="2" charset="2"/>
              </a:rPr>
              <a:t>th</a:t>
            </a:r>
            <a:r>
              <a:rPr lang="en-US" smtClean="0">
                <a:sym typeface="Wingdings" pitchFamily="2" charset="2"/>
              </a:rPr>
              <a:t> period = 90 points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0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038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B.  Bar Graph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1.  Used to compare information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2.  bars not connected</a:t>
            </a: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191000" y="1981200"/>
          <a:ext cx="4724400" cy="4495800"/>
        </p:xfrm>
        <a:graphic>
          <a:graphicData uri="http://schemas.openxmlformats.org/presentationml/2006/ole">
            <p:oleObj spid="_x0000_s4098" name="Chart" r:id="rId4" imgW="4257675" imgH="20097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/>
      <p:bldOleChart spid="3175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04800"/>
            <a:ext cx="3962400" cy="5826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What is the most popular temperature?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18 C</a:t>
            </a:r>
            <a:r>
              <a:rPr lang="en-US" sz="280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What is the least  popular temperature?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20 C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How many rooms were tested at Central Lyon?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13 rooms</a:t>
            </a:r>
            <a:endParaRPr lang="en-US" sz="2800" smtClean="0"/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3603625" y="1455738"/>
          <a:ext cx="5253038" cy="4640262"/>
        </p:xfrm>
        <a:graphic>
          <a:graphicData uri="http://schemas.openxmlformats.org/presentationml/2006/ole">
            <p:oleObj spid="_x0000_s5122" name="Chart" r:id="rId4" imgW="4105275" imgH="21812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/>
      <p:bldOleChart spid="348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9925"/>
          </a:xfrm>
        </p:spPr>
        <p:txBody>
          <a:bodyPr>
            <a:normAutofit/>
          </a:bodyPr>
          <a:lstStyle/>
          <a:p>
            <a:pPr marL="839788" lvl="1" indent="-495300" algn="r" eaLnBrk="1" hangingPunct="1">
              <a:buFont typeface="Wingdings" pitchFamily="2" charset="2"/>
              <a:buNone/>
            </a:pPr>
            <a:r>
              <a:rPr lang="en-US" dirty="0" smtClean="0"/>
              <a:t>Name </a:t>
            </a:r>
          </a:p>
          <a:p>
            <a:pPr marL="839788" lvl="1" indent="-495300" algn="r" eaLnBrk="1" hangingPunct="1">
              <a:buFont typeface="Wingdings" pitchFamily="2" charset="2"/>
              <a:buNone/>
            </a:pPr>
            <a:r>
              <a:rPr lang="en-US" dirty="0" smtClean="0"/>
              <a:t>Class Period</a:t>
            </a:r>
          </a:p>
          <a:p>
            <a:pPr marL="839788" lvl="1" indent="-495300" algn="r" eaLnBrk="1" hangingPunct="1">
              <a:buFont typeface="Wingdings" pitchFamily="2" charset="2"/>
              <a:buNone/>
            </a:pPr>
            <a:r>
              <a:rPr lang="en-US" dirty="0" smtClean="0"/>
              <a:t>wks 1.1</a:t>
            </a:r>
          </a:p>
          <a:p>
            <a:pPr marL="571500" indent="-571500" algn="r" eaLnBrk="1" hangingPunct="1">
              <a:buFont typeface="Wingdings" pitchFamily="2" charset="2"/>
              <a:buNone/>
            </a:pPr>
            <a:endParaRPr lang="en-US" sz="2600" dirty="0" smtClean="0"/>
          </a:p>
          <a:p>
            <a:pPr marL="839788" lvl="1" indent="-495300" algn="r" eaLnBrk="1" hangingPunct="1">
              <a:buFont typeface="Wingdings" pitchFamily="2" charset="2"/>
              <a:buNone/>
            </a:pPr>
            <a:endParaRPr lang="en-US" dirty="0" smtClean="0"/>
          </a:p>
          <a:p>
            <a:pPr marL="839788" lvl="1" indent="-495300" eaLnBrk="1" hangingPunct="1">
              <a:buFont typeface="Wingdings" pitchFamily="2" charset="2"/>
              <a:buNone/>
            </a:pPr>
            <a:r>
              <a:rPr lang="en-US" dirty="0" smtClean="0"/>
              <a:t>1.  Define the term “science”.</a:t>
            </a:r>
          </a:p>
          <a:p>
            <a:pPr marL="839788" lvl="1" indent="-495300" eaLnBrk="1" hangingPunct="1">
              <a:buFont typeface="Wingdings" pitchFamily="2" charset="2"/>
              <a:buNone/>
            </a:pPr>
            <a:r>
              <a:rPr lang="en-US" dirty="0" smtClean="0"/>
              <a:t>2.  How is science different than technology?  Do they work together?</a:t>
            </a:r>
          </a:p>
          <a:p>
            <a:pPr marL="839788" lvl="1" indent="-495300" eaLnBrk="1" hangingPunct="1">
              <a:buFont typeface="Wingdings" pitchFamily="2" charset="2"/>
              <a:buNone/>
            </a:pPr>
            <a:r>
              <a:rPr lang="en-US" dirty="0" smtClean="0"/>
              <a:t>3.  What are the 3 branches of natural science and list two areas from each branch?</a:t>
            </a:r>
          </a:p>
          <a:p>
            <a:pPr marL="839788" lvl="1" indent="-495300" eaLnBrk="1" hangingPunct="1">
              <a:buFont typeface="Wingdings" pitchFamily="2" charset="2"/>
              <a:buNone/>
            </a:pPr>
            <a:r>
              <a:rPr lang="en-US" dirty="0" smtClean="0"/>
              <a:t>4.  Is the study of the muscle movements in the human body an example of biology or physics?  Explain.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685800" y="838200"/>
            <a:ext cx="40449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*All assignments must </a:t>
            </a:r>
          </a:p>
          <a:p>
            <a:r>
              <a:rPr lang="en-US" sz="2800"/>
              <a:t>have this general setup*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C.  Circle / Pie Graph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1. Used to show different parts of a whole. (100%)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2. Great visual tool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3. Can be misleading </a:t>
            </a:r>
          </a:p>
        </p:txBody>
      </p:sp>
      <p:graphicFrame>
        <p:nvGraphicFramePr>
          <p:cNvPr id="36874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3962400" y="1676400"/>
          <a:ext cx="5181600" cy="5135563"/>
        </p:xfrm>
        <a:graphic>
          <a:graphicData uri="http://schemas.openxmlformats.org/presentationml/2006/ole">
            <p:oleObj spid="_x0000_s6146" name="Chart" r:id="rId4" imgW="3667125" imgH="2609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  <p:bldOleChart spid="3687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What needs to be included on a graph???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1.  Title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2.  Labels – x and y axis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3.  Legend / Key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4.  </a:t>
            </a:r>
            <a:r>
              <a:rPr lang="en-US" b="1" i="1" u="sng" dirty="0" smtClean="0"/>
              <a:t>Always</a:t>
            </a:r>
            <a:r>
              <a:rPr lang="en-US" dirty="0" smtClean="0"/>
              <a:t> make the graph colorful!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5.  Try to use computers if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In-Class Assignment 1.4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A survey shows that, in your neighborhood; 75 people ride the bus; 45 drive their own cars; 25 people use a moped; and 5 people walk to school.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Make three different graphs to visually display this information.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Remember to include title, legend, and any other important information.  Use colored pencils or markers.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Chapter 1</a:t>
            </a:r>
            <a:br>
              <a:rPr lang="en-US" smtClean="0"/>
            </a:br>
            <a:r>
              <a:rPr lang="en-US" smtClean="0"/>
              <a:t>Lesson 5 (extra)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“Running an Experiment”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"/>
            <a:ext cx="8458200" cy="5715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smtClean="0"/>
              <a:t>I.  Controlled Experiment</a:t>
            </a:r>
          </a:p>
          <a:p>
            <a:pPr algn="l" eaLnBrk="1" hangingPunct="1">
              <a:defRPr/>
            </a:pPr>
            <a:r>
              <a:rPr lang="en-US" sz="3200" smtClean="0"/>
              <a:t>  A.  Def – organized way to test a  	hypothesis.  </a:t>
            </a:r>
          </a:p>
          <a:p>
            <a:pPr algn="l" eaLnBrk="1" hangingPunct="1">
              <a:defRPr/>
            </a:pPr>
            <a:r>
              <a:rPr lang="en-US" sz="3200" smtClean="0"/>
              <a:t>	1.  Only one variable may be 			changed</a:t>
            </a:r>
          </a:p>
          <a:p>
            <a:pPr algn="l" eaLnBrk="1" hangingPunct="1">
              <a:defRPr/>
            </a:pPr>
            <a:r>
              <a:rPr lang="en-US" sz="3200" smtClean="0"/>
              <a:t>	  –standard for comparison</a:t>
            </a:r>
          </a:p>
          <a:p>
            <a:pPr algn="l" eaLnBrk="1" hangingPunct="1">
              <a:defRPr/>
            </a:pPr>
            <a:r>
              <a:rPr lang="en-US" sz="3200" smtClean="0"/>
              <a:t>   	  –only thing that is different</a:t>
            </a:r>
          </a:p>
          <a:p>
            <a:pPr algn="l" eaLnBrk="1" hangingPunct="1">
              <a:defRPr/>
            </a:pPr>
            <a:r>
              <a:rPr lang="en-US" smtClean="0"/>
              <a:t>	  –variable changed =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B.  Constants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1.  Def - Factors that are the same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2.  Ex: brand, microwave, # of 		kernels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C.  Should be repeated several times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D.  Draw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II.  Variables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A.  Ind. Variable / manipulated variable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1.  Def – Factor adjusted by the 	experimenter.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2.  Ex:  Storage of popcorn before 	it was popped.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B.  Dep. Variable / Responding variable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1.  Response to the Ind. Variable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2.  Ex:  # of kernels popped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***The dependent variable depends on the independent variable***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Variable = something that can be changed in an experiment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Popcorn Experiment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# of kernels	 	   =	  # of kernels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Freshness		   =	  Freshness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Brand			   =	  Brand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Microwave		   =	  Microwave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Time cooked		   =	  Time cooked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Storage </a:t>
            </a:r>
            <a:r>
              <a:rPr lang="en-US" sz="2400" smtClean="0"/>
              <a:t>(room temp)   </a:t>
            </a:r>
            <a:r>
              <a:rPr lang="en-US" smtClean="0"/>
              <a:t>=	  Storage </a:t>
            </a:r>
            <a:r>
              <a:rPr lang="en-US" sz="2400" smtClean="0"/>
              <a:t>(In freezer)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*What is the manipulated Variable?  </a:t>
            </a: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</a:t>
            </a:r>
            <a:r>
              <a:rPr lang="en-US" smtClean="0">
                <a:sym typeface="Wingdings" pitchFamily="2" charset="2"/>
              </a:rPr>
              <a:t> storage temperature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Chapter 1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Lesson 2</a:t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300" smtClean="0">
              <a:solidFill>
                <a:schemeClr val="tx1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300" smtClean="0">
                <a:solidFill>
                  <a:schemeClr val="tx1"/>
                </a:solidFill>
              </a:rPr>
              <a:t>“The Scientific Method”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000" smtClean="0">
              <a:solidFill>
                <a:schemeClr val="tx1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tx1"/>
                </a:solidFill>
              </a:rPr>
              <a:t>Key Concepts…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tx1"/>
                </a:solidFill>
              </a:rPr>
              <a:t>What is the goal of the scientific method?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tx1"/>
                </a:solidFill>
              </a:rPr>
              <a:t>How does law differ from theory?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tx1"/>
                </a:solidFill>
              </a:rPr>
              <a:t>Why are models useful?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"/>
            <a:ext cx="7772400" cy="6400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I.  What is the Scientific Method? (Ex. Pg. 8)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A.  An organized plan used to </a:t>
            </a:r>
            <a:r>
              <a:rPr lang="en-US" sz="2000" b="1" smtClean="0"/>
              <a:t>help solve a problem.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B.   The General Idea…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</a:t>
            </a:r>
            <a:r>
              <a:rPr lang="en-US" sz="2000" smtClean="0"/>
              <a:t> -Use your senses.  Walking in the rain gets you wet…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 -Possible answer to a question.  The faster  your speed in 	the rain the drier you will be…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-Run a controlled experiment.  Manipulated Variable-what 	you change (speed of person in rain). Constants = what 	stays the same?  Only one variable should be changed.</a:t>
            </a:r>
          </a:p>
          <a:p>
            <a:pPr eaLnBrk="1" hangingPunct="1">
              <a:buFont typeface="Wingdings" pitchFamily="2" charset="2"/>
              <a:buNone/>
            </a:pPr>
            <a:endParaRPr lang="en-US" sz="11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-Measure the data accurately.  Use the data to answer your 	hypothesis.  Running clothes = less water.  Walking clothes = 	more water.</a:t>
            </a:r>
          </a:p>
          <a:p>
            <a:pPr eaLnBrk="1" hangingPunct="1">
              <a:buFont typeface="Wingdings" pitchFamily="2" charset="2"/>
              <a:buNone/>
            </a:pPr>
            <a:endParaRPr lang="en-US" sz="11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-A well tested explanation for a set of observations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Running in the rain gets you less wet than walking.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371600"/>
          <a:ext cx="2133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381000"/>
            <a:ext cx="7010400" cy="617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500" smtClean="0">
                <a:solidFill>
                  <a:schemeClr val="tx1"/>
                </a:solidFill>
              </a:rPr>
              <a:t>II.  Theories vs. Laws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smtClean="0">
                <a:solidFill>
                  <a:schemeClr val="tx1"/>
                </a:solidFill>
              </a:rPr>
              <a:t>	A.  Theory – an explanation based on observations and supported by data.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smtClean="0">
                <a:solidFill>
                  <a:schemeClr val="tx1"/>
                </a:solidFill>
              </a:rPr>
              <a:t>		1.  ex:  Big Bang Theory, Creation 	Theory, Kinetic Theory of Matter, Atomic 	Theory of Matter…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smtClean="0">
                <a:solidFill>
                  <a:schemeClr val="tx1"/>
                </a:solidFill>
              </a:rPr>
              <a:t>		2.  Can be revised, discarded, or replaced 	by a new theory with new knowledge.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smtClean="0">
                <a:solidFill>
                  <a:schemeClr val="tx1"/>
                </a:solidFill>
              </a:rPr>
              <a:t>		3.  Theory explain why…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smtClean="0">
                <a:solidFill>
                  <a:schemeClr val="tx1"/>
                </a:solidFill>
              </a:rPr>
              <a:t>	B.  Scientific Law – Is a rule of nature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smtClean="0">
                <a:solidFill>
                  <a:schemeClr val="tx1"/>
                </a:solidFill>
              </a:rPr>
              <a:t>		1.  ex:  Gravity, Friction, Death…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smtClean="0">
                <a:solidFill>
                  <a:schemeClr val="tx1"/>
                </a:solidFill>
              </a:rPr>
              <a:t>		2.  Does not explain why or try to answer.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500" smtClean="0">
                <a:solidFill>
                  <a:schemeClr val="tx1"/>
                </a:solidFill>
              </a:rPr>
              <a:t>		3.  Ex. Gravity – objects fall towards the 	earth.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304800"/>
            <a:ext cx="70104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III.  Why use a model?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A.  Make it easier to understand difficult concepts.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B.  Ex. </a:t>
            </a:r>
          </a:p>
        </p:txBody>
      </p:sp>
      <p:pic>
        <p:nvPicPr>
          <p:cNvPr id="17414" name="Picture 6" descr="http://tbn0.google.com/images?q=tbn:sPlFinyaw_1LFM:http://www1.istockphoto.com/file_thumbview_approve/2098080/2/istockphoto_2098080_treasure_map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302000"/>
            <a:ext cx="22098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http://tbn0.google.com/images?q=tbn:7rwqKUqUxOtL6M:http://www.cyberbee.com/henrybuilds/images/blueprint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3505200"/>
            <a:ext cx="28194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/>
            <a:r>
              <a:rPr lang="en-US" sz="2400" dirty="0" smtClean="0"/>
              <a:t>Name </a:t>
            </a:r>
            <a:br>
              <a:rPr lang="en-US" sz="2400" dirty="0" smtClean="0"/>
            </a:br>
            <a:r>
              <a:rPr lang="en-US" sz="2400" dirty="0" smtClean="0"/>
              <a:t>Class Period </a:t>
            </a:r>
            <a:br>
              <a:rPr lang="en-US" sz="2400" dirty="0" smtClean="0"/>
            </a:br>
            <a:r>
              <a:rPr lang="en-US" sz="2400" dirty="0" smtClean="0"/>
              <a:t>wks 1.2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1.  What is the goal of the scientific method?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2.  How does a law differ from theory?  Give an example of both a law and a theory.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3.  Why are models useful?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4.  A group of students wanted to find out how running affects your pulse rate.  What would your hypothesis be?  What would the responding variable be in this case?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.1|1.4|1.1|1.2|1.2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">
      <a:dk1>
        <a:srgbClr val="FF3300"/>
      </a:dk1>
      <a:lt1>
        <a:srgbClr val="FFFFFF"/>
      </a:lt1>
      <a:dk2>
        <a:srgbClr val="FF3300"/>
      </a:dk2>
      <a:lt2>
        <a:srgbClr val="C9C2D1"/>
      </a:lt2>
      <a:accent1>
        <a:srgbClr val="9688A5"/>
      </a:accent1>
      <a:accent2>
        <a:srgbClr val="9CB084"/>
      </a:accent2>
      <a:accent3>
        <a:srgbClr val="365BB0"/>
      </a:accent3>
      <a:accent4>
        <a:srgbClr val="3D8DA9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883</Words>
  <Application>Microsoft Office PowerPoint</Application>
  <PresentationFormat>On-screen Show (4:3)</PresentationFormat>
  <Paragraphs>356</Paragraphs>
  <Slides>48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Apex</vt:lpstr>
      <vt:lpstr>Chart</vt:lpstr>
      <vt:lpstr>Chapter 1 Lesson 1</vt:lpstr>
      <vt:lpstr>Slide 2</vt:lpstr>
      <vt:lpstr>Slide 3</vt:lpstr>
      <vt:lpstr>Slide 4</vt:lpstr>
      <vt:lpstr> Chapter 1 Lesson 2 </vt:lpstr>
      <vt:lpstr>Slide 6</vt:lpstr>
      <vt:lpstr>Slide 7</vt:lpstr>
      <vt:lpstr>Slide 8</vt:lpstr>
      <vt:lpstr>Name  Class Period  wks 1.2</vt:lpstr>
      <vt:lpstr>Chapter 1 Lesson 3</vt:lpstr>
      <vt:lpstr>Slide 11</vt:lpstr>
      <vt:lpstr>Slide 12</vt:lpstr>
      <vt:lpstr>Slide 13</vt:lpstr>
      <vt:lpstr>Slide 14</vt:lpstr>
      <vt:lpstr>Common Prefixes (pg. 17)</vt:lpstr>
      <vt:lpstr>Examples</vt:lpstr>
      <vt:lpstr>More Conversions…</vt:lpstr>
      <vt:lpstr>Chapter 1 Lesson 3 (cont.)</vt:lpstr>
      <vt:lpstr>Introduction</vt:lpstr>
      <vt:lpstr>I.  Length</vt:lpstr>
      <vt:lpstr>Length Example</vt:lpstr>
      <vt:lpstr>II.  Volume (derived unit)</vt:lpstr>
      <vt:lpstr>Volume Example</vt:lpstr>
      <vt:lpstr>III. Mass</vt:lpstr>
      <vt:lpstr>Mass Example</vt:lpstr>
      <vt:lpstr>IV. Density (derived unit) </vt:lpstr>
      <vt:lpstr>Density Example</vt:lpstr>
      <vt:lpstr>V. Time and Temperature</vt:lpstr>
      <vt:lpstr>Temperature Scales</vt:lpstr>
      <vt:lpstr>Temperature Example</vt:lpstr>
      <vt:lpstr>Chapter 1 Lesson 4</vt:lpstr>
      <vt:lpstr>I.  Why do we organize data?</vt:lpstr>
      <vt:lpstr>II.  Types of Graphs</vt:lpstr>
      <vt:lpstr>Where do we generally place the Dep. Variable and the Ind. Variable?</vt:lpstr>
      <vt:lpstr>Direct vs. Indirect</vt:lpstr>
      <vt:lpstr>What class period has the best average and what is their average?</vt:lpstr>
      <vt:lpstr>Slide 37</vt:lpstr>
      <vt:lpstr>Slide 38</vt:lpstr>
      <vt:lpstr>Slide 39</vt:lpstr>
      <vt:lpstr>Slide 40</vt:lpstr>
      <vt:lpstr>What needs to be included on a graph???</vt:lpstr>
      <vt:lpstr>In-Class Assignment 1.4</vt:lpstr>
      <vt:lpstr>Chapter 1 Lesson 5 (extra)</vt:lpstr>
      <vt:lpstr>Slide 44</vt:lpstr>
      <vt:lpstr>Slide 45</vt:lpstr>
      <vt:lpstr>Slide 46</vt:lpstr>
      <vt:lpstr>Slide 47</vt:lpstr>
      <vt:lpstr>Popcorn Experiment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Lesson 1</dc:title>
  <dc:creator> </dc:creator>
  <cp:lastModifiedBy> </cp:lastModifiedBy>
  <cp:revision>3</cp:revision>
  <dcterms:created xsi:type="dcterms:W3CDTF">2010-08-12T14:12:48Z</dcterms:created>
  <dcterms:modified xsi:type="dcterms:W3CDTF">2010-08-12T14:38:08Z</dcterms:modified>
</cp:coreProperties>
</file>