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26281" autoAdjust="0"/>
    <p:restoredTop sz="94660"/>
  </p:normalViewPr>
  <p:slideViewPr>
    <p:cSldViewPr>
      <p:cViewPr varScale="1">
        <p:scale>
          <a:sx n="70" d="100"/>
          <a:sy n="70" d="100"/>
        </p:scale>
        <p:origin x="-8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7E1F-F181-4613-A909-7C8BE15EDE18}" type="datetimeFigureOut">
              <a:rPr lang="en-US" smtClean="0"/>
              <a:pPr/>
              <a:t>8/24/2009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494829A-B3C9-4BA7-BD79-9F8892D655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7E1F-F181-4613-A909-7C8BE15EDE18}" type="datetimeFigureOut">
              <a:rPr lang="en-US" smtClean="0"/>
              <a:pPr/>
              <a:t>8/24/2009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4829A-B3C9-4BA7-BD79-9F8892D65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494829A-B3C9-4BA7-BD79-9F8892D655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7E1F-F181-4613-A909-7C8BE15EDE18}" type="datetimeFigureOut">
              <a:rPr lang="en-US" smtClean="0"/>
              <a:pPr/>
              <a:t>8/24/2009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7E1F-F181-4613-A909-7C8BE15EDE18}" type="datetimeFigureOut">
              <a:rPr lang="en-US" smtClean="0"/>
              <a:pPr/>
              <a:t>8/24/2009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494829A-B3C9-4BA7-BD79-9F8892D655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7E1F-F181-4613-A909-7C8BE15EDE18}" type="datetimeFigureOut">
              <a:rPr lang="en-US" smtClean="0"/>
              <a:pPr/>
              <a:t>8/24/2009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494829A-B3C9-4BA7-BD79-9F8892D655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A247E1F-F181-4613-A909-7C8BE15EDE18}" type="datetimeFigureOut">
              <a:rPr lang="en-US" smtClean="0"/>
              <a:pPr/>
              <a:t>8/24/2009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4829A-B3C9-4BA7-BD79-9F8892D655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7E1F-F181-4613-A909-7C8BE15EDE18}" type="datetimeFigureOut">
              <a:rPr lang="en-US" smtClean="0"/>
              <a:pPr/>
              <a:t>8/24/2009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494829A-B3C9-4BA7-BD79-9F8892D655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7E1F-F181-4613-A909-7C8BE15EDE18}" type="datetimeFigureOut">
              <a:rPr lang="en-US" smtClean="0"/>
              <a:pPr/>
              <a:t>8/24/2009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494829A-B3C9-4BA7-BD79-9F8892D65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7E1F-F181-4613-A909-7C8BE15EDE18}" type="datetimeFigureOut">
              <a:rPr lang="en-US" smtClean="0"/>
              <a:pPr/>
              <a:t>8/24/2009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494829A-B3C9-4BA7-BD79-9F8892D655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494829A-B3C9-4BA7-BD79-9F8892D655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7E1F-F181-4613-A909-7C8BE15EDE18}" type="datetimeFigureOut">
              <a:rPr lang="en-US" smtClean="0"/>
              <a:pPr/>
              <a:t>8/24/2009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494829A-B3C9-4BA7-BD79-9F8892D655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A247E1F-F181-4613-A909-7C8BE15EDE18}" type="datetimeFigureOut">
              <a:rPr lang="en-US" smtClean="0"/>
              <a:pPr/>
              <a:t>8/24/2009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A247E1F-F181-4613-A909-7C8BE15EDE18}" type="datetimeFigureOut">
              <a:rPr lang="en-US" smtClean="0"/>
              <a:pPr/>
              <a:t>8/24/2009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494829A-B3C9-4BA7-BD79-9F8892D655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2971800"/>
          </a:xfrm>
        </p:spPr>
        <p:txBody>
          <a:bodyPr>
            <a:normAutofit/>
          </a:bodyPr>
          <a:lstStyle/>
          <a:p>
            <a:r>
              <a:rPr lang="en-US" dirty="0" smtClean="0"/>
              <a:t>-Introduction</a:t>
            </a:r>
          </a:p>
          <a:p>
            <a:r>
              <a:rPr lang="en-US" dirty="0" smtClean="0"/>
              <a:t>-Hap definition</a:t>
            </a:r>
          </a:p>
          <a:p>
            <a:r>
              <a:rPr lang="en-US" dirty="0" smtClean="0"/>
              <a:t>-levels of organization</a:t>
            </a:r>
          </a:p>
          <a:p>
            <a:r>
              <a:rPr lang="en-US" dirty="0" smtClean="0"/>
              <a:t>-characteristics of </a:t>
            </a:r>
            <a:r>
              <a:rPr lang="en-US" dirty="0" smtClean="0"/>
              <a:t>life</a:t>
            </a:r>
          </a:p>
          <a:p>
            <a:r>
              <a:rPr lang="en-US" dirty="0" smtClean="0"/>
              <a:t>-maintenance of life</a:t>
            </a:r>
            <a:endParaRPr lang="en-US" dirty="0" smtClean="0"/>
          </a:p>
          <a:p>
            <a:r>
              <a:rPr lang="en-US" dirty="0" smtClean="0"/>
              <a:t>-Body Organization</a:t>
            </a:r>
            <a:endParaRPr lang="en-US" dirty="0" smtClean="0"/>
          </a:p>
          <a:p>
            <a:r>
              <a:rPr lang="en-US" dirty="0" smtClean="0"/>
              <a:t>-Anatomical terminology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HAP Chapter 1</a:t>
            </a:r>
            <a:br>
              <a:rPr lang="en-US" dirty="0" smtClean="0"/>
            </a:br>
            <a:r>
              <a:rPr lang="en-US" dirty="0" smtClean="0"/>
              <a:t>“Intro to HAP”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200" dirty="0" smtClean="0"/>
              <a:t>3.  Other Cavities</a:t>
            </a:r>
          </a:p>
          <a:p>
            <a:pPr>
              <a:buNone/>
            </a:pPr>
            <a:r>
              <a:rPr lang="en-US" sz="2200" dirty="0" smtClean="0"/>
              <a:t>    a.  Pleural </a:t>
            </a:r>
          </a:p>
          <a:p>
            <a:pPr>
              <a:buNone/>
            </a:pPr>
            <a:r>
              <a:rPr lang="en-US" sz="2200" dirty="0" smtClean="0"/>
              <a:t>     - lungs</a:t>
            </a:r>
          </a:p>
          <a:p>
            <a:pPr>
              <a:buNone/>
            </a:pPr>
            <a:r>
              <a:rPr lang="en-US" sz="2200" dirty="0" smtClean="0"/>
              <a:t>    b.  Pericardial </a:t>
            </a:r>
          </a:p>
          <a:p>
            <a:pPr>
              <a:buNone/>
            </a:pPr>
            <a:r>
              <a:rPr lang="en-US" sz="2200" dirty="0" smtClean="0"/>
              <a:t>     - heart </a:t>
            </a:r>
            <a:endParaRPr lang="en-US" sz="2200" dirty="0"/>
          </a:p>
        </p:txBody>
      </p:sp>
      <p:pic>
        <p:nvPicPr>
          <p:cNvPr id="10" name="Picture 7" descr="01_07b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515" b="1515"/>
          <a:stretch>
            <a:fillRect/>
          </a:stretch>
        </p:blipFill>
        <p:spPr bwMode="auto">
          <a:xfrm>
            <a:off x="3000375" y="609600"/>
            <a:ext cx="5867400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4.  Terms</a:t>
            </a:r>
          </a:p>
          <a:p>
            <a:pPr>
              <a:buNone/>
            </a:pPr>
            <a:r>
              <a:rPr lang="en-US" dirty="0" smtClean="0"/>
              <a:t>		a.  </a:t>
            </a:r>
            <a:r>
              <a:rPr lang="en-US" dirty="0" err="1" smtClean="0"/>
              <a:t>Mediastinum</a:t>
            </a:r>
            <a:r>
              <a:rPr lang="en-US" dirty="0" smtClean="0"/>
              <a:t> – region that separates the 	thoracic cavity into right and left halves.</a:t>
            </a:r>
          </a:p>
          <a:p>
            <a:pPr>
              <a:buNone/>
            </a:pPr>
            <a:r>
              <a:rPr lang="en-US" dirty="0" smtClean="0"/>
              <a:t>		b.  Viscera – cavity that contains organs.</a:t>
            </a:r>
          </a:p>
          <a:p>
            <a:pPr>
              <a:buNone/>
            </a:pPr>
            <a:r>
              <a:rPr lang="en-US" dirty="0" smtClean="0"/>
              <a:t>		c.  Diaphragm – thin muscular wall that 	separates the abdominal cavity from the thoracic 	cavity.</a:t>
            </a:r>
          </a:p>
          <a:p>
            <a:pPr>
              <a:buNone/>
            </a:pPr>
            <a:r>
              <a:rPr lang="en-US" dirty="0" smtClean="0"/>
              <a:t>		d.  Membrane – thin coating that covers an 	organ.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689848" cy="4572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B.  Organ Systems</a:t>
            </a:r>
          </a:p>
          <a:p>
            <a:pPr>
              <a:buNone/>
            </a:pPr>
            <a:r>
              <a:rPr lang="en-US" dirty="0" smtClean="0"/>
              <a:t>	1.  Integumentary – skin</a:t>
            </a:r>
          </a:p>
          <a:p>
            <a:pPr>
              <a:buNone/>
            </a:pPr>
            <a:r>
              <a:rPr lang="en-US" dirty="0" smtClean="0"/>
              <a:t>	2.  Skeletal – bones, ligament, tendons</a:t>
            </a:r>
          </a:p>
          <a:p>
            <a:pPr>
              <a:buNone/>
            </a:pPr>
            <a:r>
              <a:rPr lang="en-US" dirty="0" smtClean="0"/>
              <a:t>	3.  Muscular – muscles</a:t>
            </a:r>
          </a:p>
          <a:p>
            <a:pPr>
              <a:buNone/>
            </a:pPr>
            <a:r>
              <a:rPr lang="en-US" dirty="0" smtClean="0"/>
              <a:t>	4.  Nervous – brain, spinal cord</a:t>
            </a:r>
          </a:p>
          <a:p>
            <a:pPr>
              <a:buNone/>
            </a:pPr>
            <a:r>
              <a:rPr lang="en-US" dirty="0" smtClean="0"/>
              <a:t>	5.  Endocrine – glands and hormones</a:t>
            </a:r>
          </a:p>
          <a:p>
            <a:pPr>
              <a:buNone/>
            </a:pPr>
            <a:r>
              <a:rPr lang="en-US" dirty="0" smtClean="0"/>
              <a:t>	6.  Cardiovascular – heart, veins, arteries, blood</a:t>
            </a:r>
          </a:p>
          <a:p>
            <a:pPr>
              <a:buNone/>
            </a:pPr>
            <a:r>
              <a:rPr lang="en-US" dirty="0" smtClean="0"/>
              <a:t>	7.  Lymphatic – spleen, lymph nodes and fluid</a:t>
            </a:r>
          </a:p>
          <a:p>
            <a:pPr>
              <a:buNone/>
            </a:pPr>
            <a:r>
              <a:rPr lang="en-US" dirty="0" smtClean="0"/>
              <a:t>	8.  Digestive – breakdown of foods and fluid</a:t>
            </a:r>
          </a:p>
          <a:p>
            <a:pPr>
              <a:buNone/>
            </a:pPr>
            <a:r>
              <a:rPr lang="en-US" dirty="0" smtClean="0"/>
              <a:t>	9.  Respiratory – lungs, air exchange</a:t>
            </a:r>
          </a:p>
          <a:p>
            <a:pPr>
              <a:buNone/>
            </a:pPr>
            <a:r>
              <a:rPr lang="en-US" dirty="0" smtClean="0"/>
              <a:t>	10.  Urinary – kidneys, bladder</a:t>
            </a:r>
          </a:p>
          <a:p>
            <a:pPr>
              <a:buNone/>
            </a:pPr>
            <a:r>
              <a:rPr lang="en-US" dirty="0" smtClean="0"/>
              <a:t>	11.  Reproductive – male and female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VII.  Anatomical 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A.  Relative Position</a:t>
            </a:r>
          </a:p>
          <a:p>
            <a:pPr>
              <a:buNone/>
            </a:pPr>
            <a:r>
              <a:rPr lang="en-US" dirty="0" smtClean="0"/>
              <a:t>	1.  superior / inferior</a:t>
            </a:r>
          </a:p>
          <a:p>
            <a:pPr>
              <a:buNone/>
            </a:pPr>
            <a:r>
              <a:rPr lang="en-US" dirty="0" smtClean="0"/>
              <a:t>	2.  anterior / posterior</a:t>
            </a:r>
          </a:p>
          <a:p>
            <a:pPr>
              <a:buNone/>
            </a:pPr>
            <a:r>
              <a:rPr lang="en-US" dirty="0" smtClean="0"/>
              <a:t>	3.  medial / lateral</a:t>
            </a:r>
          </a:p>
          <a:p>
            <a:pPr>
              <a:buNone/>
            </a:pPr>
            <a:r>
              <a:rPr lang="en-US" dirty="0" smtClean="0"/>
              <a:t>	4.  proximal / distal</a:t>
            </a:r>
          </a:p>
          <a:p>
            <a:pPr>
              <a:buNone/>
            </a:pPr>
            <a:r>
              <a:rPr lang="en-US" dirty="0" smtClean="0"/>
              <a:t>	5.  superficial / deep</a:t>
            </a:r>
          </a:p>
          <a:p>
            <a:pPr>
              <a:buNone/>
            </a:pPr>
            <a:r>
              <a:rPr lang="en-US" dirty="0" smtClean="0"/>
              <a:t>B.  Body Sections</a:t>
            </a:r>
          </a:p>
          <a:p>
            <a:pPr>
              <a:buNone/>
            </a:pPr>
            <a:r>
              <a:rPr lang="en-US" dirty="0" smtClean="0"/>
              <a:t>	1.  </a:t>
            </a:r>
            <a:r>
              <a:rPr lang="en-US" dirty="0" err="1" smtClean="0"/>
              <a:t>Sagittal</a:t>
            </a:r>
            <a:r>
              <a:rPr lang="en-US" dirty="0" smtClean="0"/>
              <a:t> – right and left halves</a:t>
            </a:r>
          </a:p>
          <a:p>
            <a:pPr>
              <a:buNone/>
            </a:pPr>
            <a:r>
              <a:rPr lang="en-US" dirty="0" smtClean="0"/>
              <a:t>	2.  Transverse – top and bottom halves</a:t>
            </a:r>
          </a:p>
          <a:p>
            <a:pPr>
              <a:buNone/>
            </a:pPr>
            <a:r>
              <a:rPr lang="en-US" dirty="0" smtClean="0"/>
              <a:t>	3.  Coronal – front and back halves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01_1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t="2694"/>
          <a:stretch>
            <a:fillRect/>
          </a:stretch>
        </p:blipFill>
        <p:spPr bwMode="auto">
          <a:xfrm>
            <a:off x="609600" y="990600"/>
            <a:ext cx="7772400" cy="5505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I.  Intro the HAP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A.  History</a:t>
            </a:r>
          </a:p>
          <a:p>
            <a:pPr>
              <a:buNone/>
            </a:pPr>
            <a:r>
              <a:rPr lang="en-US" dirty="0" smtClean="0"/>
              <a:t>	1.  Began with earliest ancestors</a:t>
            </a:r>
          </a:p>
          <a:p>
            <a:pPr>
              <a:buNone/>
            </a:pPr>
            <a:r>
              <a:rPr lang="en-US" dirty="0" smtClean="0"/>
              <a:t>		a.  Concerned with injury and illness</a:t>
            </a:r>
          </a:p>
          <a:p>
            <a:pPr>
              <a:buNone/>
            </a:pPr>
            <a:r>
              <a:rPr lang="en-US" dirty="0" smtClean="0"/>
              <a:t>			-superstitious, potions, magic, herbs</a:t>
            </a:r>
          </a:p>
          <a:p>
            <a:pPr>
              <a:buNone/>
            </a:pPr>
            <a:r>
              <a:rPr lang="en-US" dirty="0" smtClean="0"/>
              <a:t>		b.  Observations led to treatment</a:t>
            </a:r>
          </a:p>
          <a:p>
            <a:pPr>
              <a:buNone/>
            </a:pPr>
            <a:r>
              <a:rPr lang="en-US" dirty="0" smtClean="0"/>
              <a:t>	2.  Modern Medicine </a:t>
            </a:r>
          </a:p>
          <a:p>
            <a:pPr>
              <a:buNone/>
            </a:pPr>
            <a:r>
              <a:rPr lang="en-US" dirty="0" smtClean="0"/>
              <a:t>		a.  Based on these practices</a:t>
            </a:r>
          </a:p>
          <a:p>
            <a:pPr>
              <a:buNone/>
            </a:pPr>
            <a:r>
              <a:rPr lang="en-US" dirty="0" smtClean="0"/>
              <a:t>		b.  Became more accurate and precise</a:t>
            </a:r>
          </a:p>
          <a:p>
            <a:pPr>
              <a:buNone/>
            </a:pPr>
            <a:r>
              <a:rPr lang="en-US" dirty="0" smtClean="0"/>
              <a:t>		c.  Based on </a:t>
            </a:r>
            <a:r>
              <a:rPr lang="en-US" dirty="0" err="1" smtClean="0"/>
              <a:t>greek</a:t>
            </a:r>
            <a:r>
              <a:rPr lang="en-US" dirty="0" smtClean="0"/>
              <a:t> and </a:t>
            </a:r>
            <a:r>
              <a:rPr lang="en-US" dirty="0" err="1" smtClean="0"/>
              <a:t>latin</a:t>
            </a:r>
            <a:r>
              <a:rPr lang="en-US" dirty="0" smtClean="0"/>
              <a:t> terms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II.  HAP Defined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A.  Anatomy </a:t>
            </a:r>
          </a:p>
          <a:p>
            <a:pPr>
              <a:buNone/>
            </a:pPr>
            <a:r>
              <a:rPr lang="en-US" dirty="0" smtClean="0"/>
              <a:t>	1.  Def – science that deals with the structure of body parts and how they are organized.</a:t>
            </a:r>
          </a:p>
          <a:p>
            <a:pPr>
              <a:buNone/>
            </a:pPr>
            <a:r>
              <a:rPr lang="en-US" dirty="0" smtClean="0"/>
              <a:t>	2.  Well organized</a:t>
            </a:r>
          </a:p>
          <a:p>
            <a:pPr>
              <a:buNone/>
            </a:pPr>
            <a:r>
              <a:rPr lang="en-US" dirty="0" smtClean="0"/>
              <a:t>B.  Physiology</a:t>
            </a:r>
          </a:p>
          <a:p>
            <a:pPr>
              <a:buNone/>
            </a:pPr>
            <a:r>
              <a:rPr lang="en-US" dirty="0" smtClean="0"/>
              <a:t>	1.  Def – science that deals with the function of the human body and its parts.</a:t>
            </a:r>
          </a:p>
          <a:p>
            <a:pPr>
              <a:buNone/>
            </a:pPr>
            <a:r>
              <a:rPr lang="en-US" dirty="0" smtClean="0"/>
              <a:t>C.  Why study HAP together? (pg. 2)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III.  Levels of Organization</a:t>
            </a:r>
            <a:endParaRPr lang="en-US" dirty="0"/>
          </a:p>
        </p:txBody>
      </p:sp>
      <p:pic>
        <p:nvPicPr>
          <p:cNvPr id="4" name="Picture 7" descr="01_0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t="3000"/>
          <a:stretch>
            <a:fillRect/>
          </a:stretch>
        </p:blipFill>
        <p:spPr bwMode="auto">
          <a:xfrm>
            <a:off x="0" y="990600"/>
            <a:ext cx="8991600" cy="569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IV.  Characteristics of Life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A.  Metabolism</a:t>
            </a:r>
          </a:p>
          <a:p>
            <a:pPr>
              <a:buNone/>
            </a:pPr>
            <a:r>
              <a:rPr lang="en-US" dirty="0" smtClean="0"/>
              <a:t>	1.  The total sum of chemical reactions in body.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smtClean="0">
                <a:sym typeface="Wingdings" pitchFamily="2" charset="2"/>
              </a:rPr>
              <a:t>Food and drink = fuel</a:t>
            </a:r>
            <a:endParaRPr lang="en-US" dirty="0" smtClean="0"/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>		“internal engine”</a:t>
            </a:r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>	2.  Energy leads to life… (pg. 5)</a:t>
            </a:r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>		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4191000"/>
          <a:ext cx="8382000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2057400"/>
                <a:gridCol w="1447800"/>
                <a:gridCol w="1676400"/>
                <a:gridCol w="1676400"/>
              </a:tblGrid>
              <a:tr h="1066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Movement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Responsiveness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Growth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Absorption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Respiration</a:t>
                      </a:r>
                      <a:endParaRPr lang="en-US" dirty="0"/>
                    </a:p>
                  </a:txBody>
                  <a:tcPr anchor="ctr"/>
                </a:tc>
              </a:tr>
              <a:tr h="1066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Digestion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Reproduction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Circulation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Assimilation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Excretion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V.  Maintenance of Life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A.  Requirements of Organisms</a:t>
            </a:r>
          </a:p>
          <a:p>
            <a:pPr>
              <a:buNone/>
            </a:pPr>
            <a:r>
              <a:rPr lang="en-US" dirty="0" smtClean="0"/>
              <a:t>	1.  Water </a:t>
            </a:r>
          </a:p>
          <a:p>
            <a:pPr>
              <a:buNone/>
            </a:pPr>
            <a:r>
              <a:rPr lang="en-US" dirty="0" smtClean="0"/>
              <a:t>	2.  Foods</a:t>
            </a:r>
          </a:p>
          <a:p>
            <a:pPr>
              <a:buNone/>
            </a:pPr>
            <a:r>
              <a:rPr lang="en-US" dirty="0" smtClean="0"/>
              <a:t>	3.  Oxygen</a:t>
            </a:r>
          </a:p>
          <a:p>
            <a:pPr>
              <a:buNone/>
            </a:pPr>
            <a:r>
              <a:rPr lang="en-US" dirty="0" smtClean="0"/>
              <a:t>	4.  Heat</a:t>
            </a:r>
          </a:p>
          <a:p>
            <a:pPr>
              <a:buNone/>
            </a:pPr>
            <a:r>
              <a:rPr lang="en-US" dirty="0" smtClean="0"/>
              <a:t>	5.  Pressure</a:t>
            </a:r>
          </a:p>
          <a:p>
            <a:pPr>
              <a:buNone/>
            </a:pPr>
            <a:r>
              <a:rPr lang="en-US" dirty="0" smtClean="0"/>
              <a:t>		*Which of the previous are “vital signs” a nurse 	or doctor would check?</a:t>
            </a:r>
          </a:p>
          <a:p>
            <a:pPr>
              <a:buNone/>
            </a:pPr>
            <a:r>
              <a:rPr lang="en-US" dirty="0" smtClean="0"/>
              <a:t>B.  Homeostasis</a:t>
            </a:r>
          </a:p>
          <a:p>
            <a:pPr>
              <a:buNone/>
            </a:pPr>
            <a:r>
              <a:rPr lang="en-US" dirty="0" smtClean="0"/>
              <a:t>	1.  Def – having a stable internal environment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371600"/>
            <a:ext cx="8503920" cy="4727448"/>
          </a:xfrm>
        </p:spPr>
        <p:txBody>
          <a:bodyPr>
            <a:normAutofit fontScale="92500" lnSpcReduction="10000"/>
          </a:bodyPr>
          <a:lstStyle/>
          <a:p>
            <a:pPr lvl="1">
              <a:buNone/>
            </a:pPr>
            <a:r>
              <a:rPr lang="en-US" sz="2700" dirty="0" smtClean="0">
                <a:solidFill>
                  <a:schemeClr val="tx1"/>
                </a:solidFill>
              </a:rPr>
              <a:t>2.  Homeostatic Mechanisms</a:t>
            </a:r>
          </a:p>
          <a:p>
            <a:pPr lvl="1">
              <a:buNone/>
            </a:pPr>
            <a:r>
              <a:rPr lang="en-US" sz="2700" dirty="0" smtClean="0">
                <a:solidFill>
                  <a:schemeClr val="tx1"/>
                </a:solidFill>
              </a:rPr>
              <a:t>	a.  Receptors </a:t>
            </a:r>
          </a:p>
          <a:p>
            <a:pPr lvl="1">
              <a:buNone/>
            </a:pPr>
            <a:r>
              <a:rPr lang="en-US" sz="2700" dirty="0" smtClean="0">
                <a:solidFill>
                  <a:schemeClr val="tx1"/>
                </a:solidFill>
              </a:rPr>
              <a:t>		</a:t>
            </a:r>
            <a:r>
              <a:rPr lang="en-US" sz="2700" dirty="0" smtClean="0">
                <a:solidFill>
                  <a:schemeClr val="tx1"/>
                </a:solidFill>
                <a:sym typeface="Wingdings" pitchFamily="2" charset="2"/>
              </a:rPr>
              <a:t>provide info about specific conditions in the 	internal environment</a:t>
            </a:r>
          </a:p>
          <a:p>
            <a:pPr lvl="1">
              <a:buNone/>
            </a:pPr>
            <a:r>
              <a:rPr lang="en-US" sz="2700" dirty="0" smtClean="0">
                <a:solidFill>
                  <a:schemeClr val="tx1"/>
                </a:solidFill>
                <a:sym typeface="Wingdings" pitchFamily="2" charset="2"/>
              </a:rPr>
              <a:t>	b.  Set Point</a:t>
            </a:r>
          </a:p>
          <a:p>
            <a:pPr lvl="1">
              <a:buNone/>
            </a:pPr>
            <a:r>
              <a:rPr lang="en-US" sz="2700" dirty="0" smtClean="0">
                <a:solidFill>
                  <a:schemeClr val="tx1"/>
                </a:solidFill>
                <a:sym typeface="Wingdings" pitchFamily="2" charset="2"/>
              </a:rPr>
              <a:t>		A value the body should have or maintain</a:t>
            </a:r>
          </a:p>
          <a:p>
            <a:pPr lvl="1">
              <a:buNone/>
            </a:pPr>
            <a:r>
              <a:rPr lang="en-US" sz="2700" dirty="0" smtClean="0">
                <a:solidFill>
                  <a:schemeClr val="tx1"/>
                </a:solidFill>
                <a:sym typeface="Wingdings" pitchFamily="2" charset="2"/>
              </a:rPr>
              <a:t>	c.  Effectors </a:t>
            </a:r>
          </a:p>
          <a:p>
            <a:pPr lvl="1">
              <a:buNone/>
            </a:pPr>
            <a:r>
              <a:rPr lang="en-US" sz="2700" dirty="0" smtClean="0">
                <a:solidFill>
                  <a:schemeClr val="tx1"/>
                </a:solidFill>
                <a:sym typeface="Wingdings" pitchFamily="2" charset="2"/>
              </a:rPr>
              <a:t>		cause a response to alter conditions</a:t>
            </a:r>
          </a:p>
          <a:p>
            <a:pPr lvl="1">
              <a:buNone/>
            </a:pPr>
            <a:r>
              <a:rPr lang="en-US" sz="2700" dirty="0" smtClean="0">
                <a:solidFill>
                  <a:schemeClr val="tx1"/>
                </a:solidFill>
                <a:sym typeface="Wingdings" pitchFamily="2" charset="2"/>
              </a:rPr>
              <a:t>	d.  Negative feedback</a:t>
            </a:r>
          </a:p>
          <a:p>
            <a:pPr lvl="1">
              <a:buNone/>
            </a:pPr>
            <a:r>
              <a:rPr lang="en-US" sz="2700" dirty="0" smtClean="0">
                <a:solidFill>
                  <a:schemeClr val="tx1"/>
                </a:solidFill>
                <a:sym typeface="Wingdings" pitchFamily="2" charset="2"/>
              </a:rPr>
              <a:t>		the gradual shutdown of effectors</a:t>
            </a:r>
          </a:p>
          <a:p>
            <a:pPr lvl="1">
              <a:buNone/>
            </a:pPr>
            <a:r>
              <a:rPr lang="en-US" sz="2700" dirty="0" smtClean="0">
                <a:solidFill>
                  <a:schemeClr val="tx1"/>
                </a:solidFill>
                <a:sym typeface="Wingdings" pitchFamily="2" charset="2"/>
              </a:rPr>
              <a:t>	e.  Ex: pg. 6</a:t>
            </a:r>
            <a:endParaRPr lang="en-US" sz="27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09600"/>
          </a:xfrm>
        </p:spPr>
        <p:txBody>
          <a:bodyPr/>
          <a:lstStyle/>
          <a:p>
            <a:r>
              <a:rPr lang="en-US" dirty="0" smtClean="0"/>
              <a:t>VI.  Organization of the Human Body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4000"/>
            <a:ext cx="8503920" cy="457504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A.  Body Cavities (pg. 9)</a:t>
            </a:r>
          </a:p>
          <a:p>
            <a:pPr>
              <a:buNone/>
            </a:pPr>
            <a:r>
              <a:rPr lang="en-US" dirty="0" smtClean="0"/>
              <a:t>	1.  Axial – head, neck, and trunk</a:t>
            </a:r>
          </a:p>
          <a:p>
            <a:pPr>
              <a:buNone/>
            </a:pPr>
            <a:r>
              <a:rPr lang="en-US" dirty="0" smtClean="0"/>
              <a:t>		a.  Cranial</a:t>
            </a:r>
          </a:p>
          <a:p>
            <a:pPr>
              <a:buNone/>
            </a:pPr>
            <a:r>
              <a:rPr lang="en-US" dirty="0" smtClean="0"/>
              <a:t>			-skull, spinal cord</a:t>
            </a:r>
          </a:p>
          <a:p>
            <a:pPr>
              <a:buNone/>
            </a:pPr>
            <a:r>
              <a:rPr lang="en-US" dirty="0" smtClean="0"/>
              <a:t>		b.  Vertebral Canal</a:t>
            </a:r>
          </a:p>
          <a:p>
            <a:pPr>
              <a:buNone/>
            </a:pPr>
            <a:r>
              <a:rPr lang="en-US" dirty="0" smtClean="0"/>
              <a:t>		c.  Thoracic</a:t>
            </a:r>
          </a:p>
          <a:p>
            <a:pPr>
              <a:buNone/>
            </a:pPr>
            <a:r>
              <a:rPr lang="en-US" dirty="0" smtClean="0"/>
              <a:t>			-lungs, ribs, and muscles</a:t>
            </a:r>
          </a:p>
          <a:p>
            <a:pPr>
              <a:buNone/>
            </a:pPr>
            <a:r>
              <a:rPr lang="en-US" dirty="0" smtClean="0"/>
              <a:t>		d.  Abdominopelvic</a:t>
            </a:r>
          </a:p>
          <a:p>
            <a:pPr>
              <a:buNone/>
            </a:pPr>
            <a:r>
              <a:rPr lang="en-US" dirty="0" smtClean="0"/>
              <a:t>			-stomach, liver, spleen, hip bones, 				intestine, bladder, reproductive organs</a:t>
            </a:r>
          </a:p>
          <a:p>
            <a:pPr>
              <a:buNone/>
            </a:pPr>
            <a:r>
              <a:rPr lang="en-US" dirty="0" smtClean="0"/>
              <a:t>		e.  Other cavities…</a:t>
            </a:r>
          </a:p>
          <a:p>
            <a:pPr>
              <a:buNone/>
            </a:pPr>
            <a:r>
              <a:rPr lang="en-US" dirty="0" smtClean="0"/>
              <a:t>			-oral, nasal, orbital, middle ear</a:t>
            </a:r>
          </a:p>
          <a:p>
            <a:pPr>
              <a:buNone/>
            </a:pPr>
            <a:r>
              <a:rPr lang="en-US" dirty="0" smtClean="0"/>
              <a:t>	2.  </a:t>
            </a:r>
            <a:r>
              <a:rPr lang="en-US" dirty="0" err="1" smtClean="0"/>
              <a:t>Appendicular</a:t>
            </a:r>
            <a:r>
              <a:rPr lang="en-US" dirty="0" smtClean="0"/>
              <a:t> – upper and lower limbs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6" descr="01_07a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t="3145"/>
          <a:stretch>
            <a:fillRect/>
          </a:stretch>
        </p:blipFill>
        <p:spPr bwMode="auto">
          <a:xfrm>
            <a:off x="609600" y="1600200"/>
            <a:ext cx="7848891" cy="4846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708</TotalTime>
  <Words>124</Words>
  <Application>Microsoft Office PowerPoint</Application>
  <PresentationFormat>On-screen Show (4:3)</PresentationFormat>
  <Paragraphs>109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Civic</vt:lpstr>
      <vt:lpstr>HAP Chapter 1 “Intro to HAP”</vt:lpstr>
      <vt:lpstr>I.  Intro the HAP</vt:lpstr>
      <vt:lpstr>II.  HAP Defined</vt:lpstr>
      <vt:lpstr>III.  Levels of Organization</vt:lpstr>
      <vt:lpstr>IV.  Characteristics of Life</vt:lpstr>
      <vt:lpstr>V.  Maintenance of Life</vt:lpstr>
      <vt:lpstr>Slide 7</vt:lpstr>
      <vt:lpstr>VI.  Organization of the Human Body</vt:lpstr>
      <vt:lpstr>Slide 9</vt:lpstr>
      <vt:lpstr>Slide 10</vt:lpstr>
      <vt:lpstr>Slide 11</vt:lpstr>
      <vt:lpstr>Slide 12</vt:lpstr>
      <vt:lpstr>VII.  Anatomical Terminology</vt:lpstr>
      <vt:lpstr>Slide 14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HAP 1.1-1.4</dc:title>
  <dc:creator>De Stigter</dc:creator>
  <cp:lastModifiedBy> </cp:lastModifiedBy>
  <cp:revision>15</cp:revision>
  <dcterms:created xsi:type="dcterms:W3CDTF">2009-08-23T12:58:27Z</dcterms:created>
  <dcterms:modified xsi:type="dcterms:W3CDTF">2009-08-24T13:09:43Z</dcterms:modified>
</cp:coreProperties>
</file>