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174" autoAdjust="0"/>
    <p:restoredTop sz="94660"/>
  </p:normalViewPr>
  <p:slideViewPr>
    <p:cSldViewPr>
      <p:cViewPr varScale="1">
        <p:scale>
          <a:sx n="69" d="100"/>
          <a:sy n="69" d="100"/>
        </p:scale>
        <p:origin x="-1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D4EEE85-529A-4BDF-B4A9-603B50F229EF}" type="datetimeFigureOut">
              <a:rPr lang="fr-FR" smtClean="0"/>
              <a:pPr>
                <a:defRPr/>
              </a:pPr>
              <a:t>29/04/2010</a:t>
            </a:fld>
            <a:endParaRPr lang="fr-C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fr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AF8C0C7-6736-4FCD-9418-DAF3F14A161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4EEE85-529A-4BDF-B4A9-603B50F229EF}" type="datetimeFigureOut">
              <a:rPr lang="fr-FR" smtClean="0"/>
              <a:pPr>
                <a:defRPr/>
              </a:pPr>
              <a:t>29/04/2010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F8C0C7-6736-4FCD-9418-DAF3F14A161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CD4EEE85-529A-4BDF-B4A9-603B50F229EF}" type="datetimeFigureOut">
              <a:rPr lang="fr-FR" smtClean="0"/>
              <a:pPr>
                <a:defRPr/>
              </a:pPr>
              <a:t>29/04/2010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AF8C0C7-6736-4FCD-9418-DAF3F14A161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4EEE85-529A-4BDF-B4A9-603B50F229EF}" type="datetimeFigureOut">
              <a:rPr lang="fr-FR" smtClean="0"/>
              <a:pPr>
                <a:defRPr/>
              </a:pPr>
              <a:t>29/04/2010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F8C0C7-6736-4FCD-9418-DAF3F14A161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D4EEE85-529A-4BDF-B4A9-603B50F229EF}" type="datetimeFigureOut">
              <a:rPr lang="fr-FR" smtClean="0"/>
              <a:pPr>
                <a:defRPr/>
              </a:pPr>
              <a:t>29/04/2010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FAF8C0C7-6736-4FCD-9418-DAF3F14A161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4EEE85-529A-4BDF-B4A9-603B50F229EF}" type="datetimeFigureOut">
              <a:rPr lang="fr-FR" smtClean="0"/>
              <a:pPr>
                <a:defRPr/>
              </a:pPr>
              <a:t>29/04/2010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F8C0C7-6736-4FCD-9418-DAF3F14A161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4EEE85-529A-4BDF-B4A9-603B50F229EF}" type="datetimeFigureOut">
              <a:rPr lang="fr-FR" smtClean="0"/>
              <a:pPr>
                <a:defRPr/>
              </a:pPr>
              <a:t>29/04/2010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F8C0C7-6736-4FCD-9418-DAF3F14A161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4EEE85-529A-4BDF-B4A9-603B50F229EF}" type="datetimeFigureOut">
              <a:rPr lang="fr-FR" smtClean="0"/>
              <a:pPr>
                <a:defRPr/>
              </a:pPr>
              <a:t>29/04/2010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F8C0C7-6736-4FCD-9418-DAF3F14A161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D4EEE85-529A-4BDF-B4A9-603B50F229EF}" type="datetimeFigureOut">
              <a:rPr lang="fr-FR" smtClean="0"/>
              <a:pPr>
                <a:defRPr/>
              </a:pPr>
              <a:t>29/04/2010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F8C0C7-6736-4FCD-9418-DAF3F14A161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4EEE85-529A-4BDF-B4A9-603B50F229EF}" type="datetimeFigureOut">
              <a:rPr lang="fr-FR" smtClean="0"/>
              <a:pPr>
                <a:defRPr/>
              </a:pPr>
              <a:t>29/04/2010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F8C0C7-6736-4FCD-9418-DAF3F14A161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4EEE85-529A-4BDF-B4A9-603B50F229EF}" type="datetimeFigureOut">
              <a:rPr lang="fr-FR" smtClean="0"/>
              <a:pPr>
                <a:defRPr/>
              </a:pPr>
              <a:t>29/04/2010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F8C0C7-6736-4FCD-9418-DAF3F14A161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D4EEE85-529A-4BDF-B4A9-603B50F229EF}" type="datetimeFigureOut">
              <a:rPr lang="fr-FR" smtClean="0"/>
              <a:pPr>
                <a:defRPr/>
              </a:pPr>
              <a:t>29/04/2010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fr-C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AF8C0C7-6736-4FCD-9418-DAF3F14A161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fs2\teachers\BAllen\Physical%20Science%202008-09\Semester%202\P.S.%20Chapter%2017%20&amp;%2018%20-%20Waves%20Project\Wave_Refraction.as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fs2\teachers\BAllen\Physical%20Science%202008-09\Semester%202\P.S.%20Chapter%2017%20&amp;%2018%20-%20Waves%20Project\Wave_Diffraction.as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fs2\teachers\BAllen\Physical%20Science%202008-09\Semester%202\P.S.%20Chapter%2017%20&amp;%2018%20-%20Waves%20Project\Wave_Interference.asf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487863"/>
            <a:ext cx="7772400" cy="869950"/>
          </a:xfrm>
        </p:spPr>
        <p:txBody>
          <a:bodyPr/>
          <a:lstStyle/>
          <a:p>
            <a:r>
              <a:rPr lang="fr-CA" dirty="0" err="1" smtClean="0">
                <a:solidFill>
                  <a:schemeClr val="bg1"/>
                </a:solidFill>
              </a:rPr>
              <a:t>Physical</a:t>
            </a:r>
            <a:r>
              <a:rPr lang="fr-CA" dirty="0" smtClean="0">
                <a:solidFill>
                  <a:schemeClr val="bg1"/>
                </a:solidFill>
              </a:rPr>
              <a:t> Science</a:t>
            </a: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371600" y="5100638"/>
            <a:ext cx="6400800" cy="1400175"/>
          </a:xfrm>
        </p:spPr>
        <p:txBody>
          <a:bodyPr/>
          <a:lstStyle/>
          <a:p>
            <a:endParaRPr lang="fr-CA" dirty="0" smtClean="0">
              <a:solidFill>
                <a:schemeClr val="bg1"/>
              </a:solidFill>
            </a:endParaRPr>
          </a:p>
          <a:p>
            <a:r>
              <a:rPr lang="fr-CA" dirty="0" err="1" smtClean="0">
                <a:solidFill>
                  <a:schemeClr val="bg1"/>
                </a:solidFill>
              </a:rPr>
              <a:t>Chapter</a:t>
            </a:r>
            <a:r>
              <a:rPr lang="fr-CA" dirty="0" smtClean="0">
                <a:solidFill>
                  <a:schemeClr val="bg1"/>
                </a:solidFill>
              </a:rPr>
              <a:t> 17:  Mechanical </a:t>
            </a:r>
            <a:r>
              <a:rPr lang="fr-CA" dirty="0" err="1" smtClean="0">
                <a:solidFill>
                  <a:schemeClr val="bg1"/>
                </a:solidFill>
              </a:rPr>
              <a:t>Waves</a:t>
            </a:r>
            <a:r>
              <a:rPr lang="fr-CA" dirty="0" smtClean="0">
                <a:solidFill>
                  <a:schemeClr val="bg1"/>
                </a:solidFill>
              </a:rPr>
              <a:t> and Sound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speed = distance/ time</a:t>
            </a:r>
          </a:p>
          <a:p>
            <a:endParaRPr lang="en-US" dirty="0" smtClean="0"/>
          </a:p>
          <a:p>
            <a:r>
              <a:rPr lang="en-US" dirty="0" smtClean="0"/>
              <a:t>We can calculate the speed of a wave by dividing its wavelength (distance a wave travels) by its period (the time it takes for one cycle of a wave).  We can also get the speed by taking wavelength times frequency.</a:t>
            </a:r>
          </a:p>
          <a:p>
            <a:endParaRPr lang="en-US" dirty="0" smtClean="0"/>
          </a:p>
          <a:p>
            <a:r>
              <a:rPr lang="en-US" dirty="0" smtClean="0"/>
              <a:t>Speed = wavelength (m) x frequency (  /sec)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 =       x  frequency</a:t>
            </a:r>
          </a:p>
          <a:p>
            <a:endParaRPr lang="en-US" dirty="0" smtClean="0"/>
          </a:p>
          <a:p>
            <a:r>
              <a:rPr lang="en-US" dirty="0" smtClean="0"/>
              <a:t>One end of a rope is vibrated to produce a wave with a wavelength of .25 meters.  The frequency of the wave is 3.0 hertz.  What is the speed of the wave? </a:t>
            </a:r>
            <a:endParaRPr lang="en-US" dirty="0"/>
          </a:p>
        </p:txBody>
      </p:sp>
      <p:pic>
        <p:nvPicPr>
          <p:cNvPr id="4" name="Picture 3" descr="1206565371256380727Anonymous_lambda_svg_m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1676400"/>
            <a:ext cx="282118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speed of a wave can change if:</a:t>
            </a:r>
          </a:p>
          <a:p>
            <a:pPr lvl="1"/>
            <a:r>
              <a:rPr lang="en-US" dirty="0" smtClean="0"/>
              <a:t>It enters a new medium</a:t>
            </a:r>
          </a:p>
          <a:p>
            <a:pPr lvl="1"/>
            <a:r>
              <a:rPr lang="en-US" dirty="0" smtClean="0"/>
              <a:t>Pressure changes</a:t>
            </a:r>
          </a:p>
          <a:p>
            <a:pPr lvl="1"/>
            <a:r>
              <a:rPr lang="en-US" dirty="0" smtClean="0"/>
              <a:t>Temperature changes</a:t>
            </a:r>
          </a:p>
          <a:p>
            <a:pPr lvl="1"/>
            <a:r>
              <a:rPr lang="en-US" dirty="0" smtClean="0"/>
              <a:t>For many waves, the speed of the wave is roughly constant for a range of different frequencies.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the wave is traveling at a constant speed, the wavelength is inversely proportional to frequency.  (The wave with the lower frequency will have a longer wavelength.)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amplitude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Dropping a pebble into a pond vs. doing a cannonball into the same pond:  differences in wave amplitude.</a:t>
            </a:r>
          </a:p>
          <a:p>
            <a:r>
              <a:rPr lang="en-US" b="1" dirty="0" smtClean="0"/>
              <a:t>Amplitude</a:t>
            </a:r>
            <a:r>
              <a:rPr lang="en-US" dirty="0" smtClean="0"/>
              <a:t> – maximum displacement of the medium from its rest position.</a:t>
            </a:r>
          </a:p>
          <a:p>
            <a:r>
              <a:rPr lang="en-US" dirty="0" smtClean="0"/>
              <a:t>The more energy a wave has, the greater its amplitude.</a:t>
            </a:r>
            <a:endParaRPr lang="en-US" dirty="0"/>
          </a:p>
        </p:txBody>
      </p:sp>
      <p:pic>
        <p:nvPicPr>
          <p:cNvPr id="4" name="Picture 3" descr="600px-Sine_wave_amplitude_wavelength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4191000"/>
            <a:ext cx="57150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17.3 Behavior of waves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waves crisscross back and forth, many actions can occur.</a:t>
            </a:r>
          </a:p>
          <a:p>
            <a:pPr lvl="1"/>
            <a:r>
              <a:rPr lang="en-US" dirty="0" smtClean="0"/>
              <a:t>Reflection</a:t>
            </a:r>
          </a:p>
          <a:p>
            <a:pPr lvl="1"/>
            <a:r>
              <a:rPr lang="en-US" dirty="0" smtClean="0"/>
              <a:t>Refraction</a:t>
            </a:r>
          </a:p>
          <a:p>
            <a:pPr lvl="1"/>
            <a:r>
              <a:rPr lang="en-US" dirty="0" smtClean="0"/>
              <a:t>Diffraction</a:t>
            </a:r>
          </a:p>
          <a:p>
            <a:pPr lvl="1"/>
            <a:r>
              <a:rPr lang="en-US" dirty="0" smtClean="0"/>
              <a:t>Interference</a:t>
            </a:r>
          </a:p>
          <a:p>
            <a:pPr lvl="2"/>
            <a:r>
              <a:rPr lang="en-US" dirty="0" smtClean="0"/>
              <a:t>Constructive</a:t>
            </a:r>
          </a:p>
          <a:p>
            <a:pPr lvl="2"/>
            <a:r>
              <a:rPr lang="en-US" dirty="0" smtClean="0"/>
              <a:t>Destructive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Occurs when a wave bounces off a surface that it cannot pass through.</a:t>
            </a:r>
          </a:p>
          <a:p>
            <a:r>
              <a:rPr lang="en-US" dirty="0" smtClean="0"/>
              <a:t>Doesn’t change speed or frequency, but can flip a wave upside down. (If it occurs at a fixed boundary, like a wall)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Bending of a wave as it enters a new medium at an angle.</a:t>
            </a:r>
          </a:p>
          <a:p>
            <a:r>
              <a:rPr lang="en-US" sz="1800" dirty="0" smtClean="0"/>
              <a:t>One side of wave moves more slowly than other side.</a:t>
            </a:r>
            <a:endParaRPr lang="en-US" sz="1800" dirty="0"/>
          </a:p>
        </p:txBody>
      </p:sp>
      <p:pic>
        <p:nvPicPr>
          <p:cNvPr id="5" name="Wave_Refraction.asf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04800" y="2362200"/>
            <a:ext cx="7620000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Bending of a wave as it moves around an obstacle.</a:t>
            </a:r>
            <a:endParaRPr lang="en-US" sz="2000" dirty="0"/>
          </a:p>
        </p:txBody>
      </p:sp>
      <p:pic>
        <p:nvPicPr>
          <p:cNvPr id="4" name="Wave_Diffraction.asf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28600" y="2133600"/>
            <a:ext cx="7848600" cy="47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Constructive – larger displacement  Destructive – smaller displacement</a:t>
            </a:r>
            <a:endParaRPr lang="en-US" sz="1600" dirty="0"/>
          </a:p>
        </p:txBody>
      </p:sp>
      <p:pic>
        <p:nvPicPr>
          <p:cNvPr id="4" name="Wave_Interference.asf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2400" y="1981200"/>
            <a:ext cx="79248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Standing wave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Wave that appears to stay in one place – it does not seem to move through the medium</a:t>
            </a:r>
          </a:p>
          <a:p>
            <a:r>
              <a:rPr lang="en-US" dirty="0" smtClean="0"/>
              <a:t>Node – point on a standing wave that has no displacement from the rest position. (Complete destructive interference between incoming and reflected waves.)</a:t>
            </a:r>
          </a:p>
          <a:p>
            <a:r>
              <a:rPr lang="en-US" dirty="0" err="1" smtClean="0"/>
              <a:t>Antinode</a:t>
            </a:r>
            <a:r>
              <a:rPr lang="en-US" dirty="0" smtClean="0"/>
              <a:t> – point where a crest or trough occurs midway between two nodes.</a:t>
            </a:r>
          </a:p>
          <a:p>
            <a:r>
              <a:rPr lang="en-US" dirty="0" smtClean="0"/>
              <a:t>Standing waves form only if half a wavelength or a multiple of half a wavelength fits exactly into the length of a </a:t>
            </a:r>
            <a:r>
              <a:rPr lang="en-US" smtClean="0"/>
              <a:t>vibrating cord.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6400800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17.1  Mechanical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Waves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90600" y="1676400"/>
            <a:ext cx="64008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disturbance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matter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carries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energy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from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one place to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another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fr-CA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mechanical</a:t>
            </a:r>
            <a:r>
              <a:rPr lang="fr-CA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wave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Waves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carry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energy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Require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matter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travel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through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Material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through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which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wave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travels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called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fr-CA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medium.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they created?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Mechanical waves created when a source of energy causes a vibration to travel through a medium.</a:t>
            </a:r>
          </a:p>
          <a:p>
            <a:r>
              <a:rPr lang="en-US" dirty="0" smtClean="0"/>
              <a:t>Solids, liquids, and gases can all act as a medium.</a:t>
            </a:r>
          </a:p>
          <a:p>
            <a:r>
              <a:rPr lang="en-US" dirty="0" smtClean="0"/>
              <a:t>In a pool, water acts as the medium.  With a rope, the rope acts as a medium.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Types of Mechanical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Waves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292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Three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main types:  Transverse, Longitudinal, and Surface.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Transverse – causes medium to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vibrate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right angles to the direction in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which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wave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travels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pic>
        <p:nvPicPr>
          <p:cNvPr id="7" name="Picture 6" descr="wave-transverse0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3886200"/>
            <a:ext cx="6781800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Longitudinal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wave in which the vibration of the medium is parallel to the direction the wave travels.</a:t>
            </a:r>
          </a:p>
          <a:p>
            <a:pPr lvl="1"/>
            <a:r>
              <a:rPr lang="en-US" dirty="0" smtClean="0"/>
              <a:t>Compression – area where particles in medium are spaced close together.</a:t>
            </a:r>
          </a:p>
          <a:p>
            <a:pPr lvl="1"/>
            <a:r>
              <a:rPr lang="en-US" dirty="0" smtClean="0"/>
              <a:t>Rarefaction – area where particles are spread out.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Let’s look at a spring.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Surface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wave that travels along a surface separating two media.</a:t>
            </a:r>
          </a:p>
          <a:p>
            <a:r>
              <a:rPr lang="en-US" dirty="0" smtClean="0"/>
              <a:t>In the ocean, a ship bobs up and down with the wave, but it does not move closer to the shore (due to the wave action).</a:t>
            </a:r>
          </a:p>
          <a:p>
            <a:r>
              <a:rPr lang="en-US" dirty="0" smtClean="0"/>
              <a:t>In shallow water, the waves topple over onto each other, and things like boats (or seaweed) can be carried into the shore.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17.2 Properties of mechanical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Waves exhibit </a:t>
            </a:r>
            <a:r>
              <a:rPr lang="en-US" b="1" dirty="0" smtClean="0"/>
              <a:t>periodic motion </a:t>
            </a:r>
            <a:r>
              <a:rPr lang="en-US" dirty="0" smtClean="0"/>
              <a:t>– any motion that repeats at regular time intervals.</a:t>
            </a:r>
          </a:p>
          <a:p>
            <a:r>
              <a:rPr lang="en-US" dirty="0" smtClean="0"/>
              <a:t>The time required for one cycle -  </a:t>
            </a:r>
            <a:r>
              <a:rPr lang="en-US" b="1" dirty="0" smtClean="0"/>
              <a:t>period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Any periodic motion has a </a:t>
            </a:r>
            <a:r>
              <a:rPr lang="en-US" b="1" dirty="0" smtClean="0"/>
              <a:t>frequency</a:t>
            </a:r>
            <a:r>
              <a:rPr lang="en-US" dirty="0" smtClean="0"/>
              <a:t> – the number of complete cycles in a given time.</a:t>
            </a:r>
          </a:p>
          <a:p>
            <a:r>
              <a:rPr lang="en-US" dirty="0" smtClean="0"/>
              <a:t>Frequency measured in cycles/ second, or </a:t>
            </a:r>
            <a:r>
              <a:rPr lang="en-US" b="1" dirty="0" smtClean="0"/>
              <a:t>hertz </a:t>
            </a:r>
            <a:r>
              <a:rPr lang="en-US" dirty="0" smtClean="0"/>
              <a:t>(Hz).</a:t>
            </a:r>
          </a:p>
          <a:p>
            <a:r>
              <a:rPr lang="en-US" b="1" dirty="0" smtClean="0"/>
              <a:t>A wave’s frequency equals the frequency of the vibrating source producing the wave.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the distance between a point on one wave and the same point on the next cycle of the wave.</a:t>
            </a:r>
            <a:endParaRPr lang="en-US" dirty="0"/>
          </a:p>
        </p:txBody>
      </p:sp>
      <p:pic>
        <p:nvPicPr>
          <p:cNvPr id="4" name="Picture 3" descr="WAVEL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819400"/>
            <a:ext cx="63246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and Wavelength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Increasing the frequency of a wave decreases its wavelength.</a:t>
            </a:r>
            <a:endParaRPr lang="en-US" dirty="0"/>
          </a:p>
        </p:txBody>
      </p:sp>
      <p:pic>
        <p:nvPicPr>
          <p:cNvPr id="4" name="Picture 3" descr="WAVEL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1" y="2667000"/>
            <a:ext cx="2285999" cy="1962150"/>
          </a:xfrm>
          <a:prstGeom prst="rect">
            <a:avLst/>
          </a:prstGeom>
        </p:spPr>
      </p:pic>
      <p:pic>
        <p:nvPicPr>
          <p:cNvPr id="5" name="Picture 4" descr="WAVEL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4495800"/>
            <a:ext cx="5867400" cy="2038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526</TotalTime>
  <Words>781</Words>
  <Application>Microsoft Office PowerPoint</Application>
  <PresentationFormat>On-screen Show (4:3)</PresentationFormat>
  <Paragraphs>80</Paragraphs>
  <Slides>19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Opulent</vt:lpstr>
      <vt:lpstr>Physical Science</vt:lpstr>
      <vt:lpstr>17.1  Mechanical Waves</vt:lpstr>
      <vt:lpstr>How are they created?</vt:lpstr>
      <vt:lpstr>Types of Mechanical Waves</vt:lpstr>
      <vt:lpstr>Longitudinal Waves</vt:lpstr>
      <vt:lpstr>Surface Waves</vt:lpstr>
      <vt:lpstr>17.2 Properties of mechanical waves</vt:lpstr>
      <vt:lpstr>Wavelength</vt:lpstr>
      <vt:lpstr>Frequency and Wavelength</vt:lpstr>
      <vt:lpstr>Wave speed</vt:lpstr>
      <vt:lpstr>Wave Speed</vt:lpstr>
      <vt:lpstr>Wave Speed</vt:lpstr>
      <vt:lpstr>amplitude</vt:lpstr>
      <vt:lpstr>17.3 Behavior of waves</vt:lpstr>
      <vt:lpstr>Reflection</vt:lpstr>
      <vt:lpstr>Refraction</vt:lpstr>
      <vt:lpstr>Diffraction</vt:lpstr>
      <vt:lpstr>interference</vt:lpstr>
      <vt:lpstr>Standing wave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Science</dc:title>
  <dc:creator> </dc:creator>
  <cp:lastModifiedBy> </cp:lastModifiedBy>
  <cp:revision>7</cp:revision>
  <dcterms:created xsi:type="dcterms:W3CDTF">2010-04-21T17:15:53Z</dcterms:created>
  <dcterms:modified xsi:type="dcterms:W3CDTF">2010-04-29T14:51:14Z</dcterms:modified>
</cp:coreProperties>
</file>