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7" r:id="rId1"/>
  </p:sldMasterIdLst>
  <p:notesMasterIdLst>
    <p:notesMasterId r:id="rId49"/>
  </p:notesMasterIdLst>
  <p:handoutMasterIdLst>
    <p:handoutMasterId r:id="rId50"/>
  </p:handoutMasterIdLst>
  <p:sldIdLst>
    <p:sldId id="428" r:id="rId2"/>
    <p:sldId id="335" r:id="rId3"/>
    <p:sldId id="543" r:id="rId4"/>
    <p:sldId id="430" r:id="rId5"/>
    <p:sldId id="546" r:id="rId6"/>
    <p:sldId id="591" r:id="rId7"/>
    <p:sldId id="634" r:id="rId8"/>
    <p:sldId id="592" r:id="rId9"/>
    <p:sldId id="594" r:id="rId10"/>
    <p:sldId id="595" r:id="rId11"/>
    <p:sldId id="596" r:id="rId12"/>
    <p:sldId id="598" r:id="rId13"/>
    <p:sldId id="599" r:id="rId14"/>
    <p:sldId id="601" r:id="rId15"/>
    <p:sldId id="485" r:id="rId16"/>
    <p:sldId id="548" r:id="rId17"/>
    <p:sldId id="602" r:id="rId18"/>
    <p:sldId id="604" r:id="rId19"/>
    <p:sldId id="605" r:id="rId20"/>
    <p:sldId id="606" r:id="rId21"/>
    <p:sldId id="607" r:id="rId22"/>
    <p:sldId id="572" r:id="rId23"/>
    <p:sldId id="609" r:id="rId24"/>
    <p:sldId id="611" r:id="rId25"/>
    <p:sldId id="612" r:id="rId26"/>
    <p:sldId id="613" r:id="rId27"/>
    <p:sldId id="513" r:id="rId28"/>
    <p:sldId id="549" r:id="rId29"/>
    <p:sldId id="614" r:id="rId30"/>
    <p:sldId id="616" r:id="rId31"/>
    <p:sldId id="617" r:id="rId32"/>
    <p:sldId id="619" r:id="rId33"/>
    <p:sldId id="620" r:id="rId34"/>
    <p:sldId id="528" r:id="rId35"/>
    <p:sldId id="557" r:id="rId36"/>
    <p:sldId id="622" r:id="rId37"/>
    <p:sldId id="623" r:id="rId38"/>
    <p:sldId id="625" r:id="rId39"/>
    <p:sldId id="627" r:id="rId40"/>
    <p:sldId id="629" r:id="rId41"/>
    <p:sldId id="635" r:id="rId42"/>
    <p:sldId id="630" r:id="rId43"/>
    <p:sldId id="631" r:id="rId44"/>
    <p:sldId id="541" r:id="rId45"/>
    <p:sldId id="636" r:id="rId46"/>
    <p:sldId id="637" r:id="rId47"/>
    <p:sldId id="632" r:id="rId48"/>
  </p:sldIdLst>
  <p:sldSz cx="9144000" cy="6858000" type="screen4x3"/>
  <p:notesSz cx="6858000" cy="9296400"/>
  <p:custDataLst>
    <p:tags r:id="rId51"/>
  </p:custDataLst>
  <p:defaultTextStyle>
    <a:defPPr>
      <a:defRPr lang="en-US"/>
    </a:defPPr>
    <a:lvl1pPr algn="l" rtl="0" fontAlgn="base">
      <a:lnSpc>
        <a:spcPct val="110000"/>
      </a:lnSpc>
      <a:spcBef>
        <a:spcPct val="20000"/>
      </a:spcBef>
      <a:spcAft>
        <a:spcPct val="0"/>
      </a:spcAft>
      <a:defRPr sz="3200" kern="1200" baseline="-25000">
        <a:solidFill>
          <a:schemeClr val="tx1"/>
        </a:solidFill>
        <a:latin typeface="Arial" charset="0"/>
        <a:ea typeface="+mn-ea"/>
        <a:cs typeface="+mn-cs"/>
      </a:defRPr>
    </a:lvl1pPr>
    <a:lvl2pPr marL="457200" algn="l" rtl="0" fontAlgn="base">
      <a:lnSpc>
        <a:spcPct val="110000"/>
      </a:lnSpc>
      <a:spcBef>
        <a:spcPct val="20000"/>
      </a:spcBef>
      <a:spcAft>
        <a:spcPct val="0"/>
      </a:spcAft>
      <a:defRPr sz="3200" kern="1200" baseline="-25000">
        <a:solidFill>
          <a:schemeClr val="tx1"/>
        </a:solidFill>
        <a:latin typeface="Arial" charset="0"/>
        <a:ea typeface="+mn-ea"/>
        <a:cs typeface="+mn-cs"/>
      </a:defRPr>
    </a:lvl2pPr>
    <a:lvl3pPr marL="914400" algn="l" rtl="0" fontAlgn="base">
      <a:lnSpc>
        <a:spcPct val="110000"/>
      </a:lnSpc>
      <a:spcBef>
        <a:spcPct val="20000"/>
      </a:spcBef>
      <a:spcAft>
        <a:spcPct val="0"/>
      </a:spcAft>
      <a:defRPr sz="3200" kern="1200" baseline="-25000">
        <a:solidFill>
          <a:schemeClr val="tx1"/>
        </a:solidFill>
        <a:latin typeface="Arial" charset="0"/>
        <a:ea typeface="+mn-ea"/>
        <a:cs typeface="+mn-cs"/>
      </a:defRPr>
    </a:lvl3pPr>
    <a:lvl4pPr marL="1371600" algn="l" rtl="0" fontAlgn="base">
      <a:lnSpc>
        <a:spcPct val="110000"/>
      </a:lnSpc>
      <a:spcBef>
        <a:spcPct val="20000"/>
      </a:spcBef>
      <a:spcAft>
        <a:spcPct val="0"/>
      </a:spcAft>
      <a:defRPr sz="3200" kern="1200" baseline="-25000">
        <a:solidFill>
          <a:schemeClr val="tx1"/>
        </a:solidFill>
        <a:latin typeface="Arial" charset="0"/>
        <a:ea typeface="+mn-ea"/>
        <a:cs typeface="+mn-cs"/>
      </a:defRPr>
    </a:lvl4pPr>
    <a:lvl5pPr marL="1828800" algn="l" rtl="0" fontAlgn="base">
      <a:lnSpc>
        <a:spcPct val="110000"/>
      </a:lnSpc>
      <a:spcBef>
        <a:spcPct val="20000"/>
      </a:spcBef>
      <a:spcAft>
        <a:spcPct val="0"/>
      </a:spcAft>
      <a:defRPr sz="3200" kern="1200" baseline="-25000">
        <a:solidFill>
          <a:schemeClr val="tx1"/>
        </a:solidFill>
        <a:latin typeface="Arial" charset="0"/>
        <a:ea typeface="+mn-ea"/>
        <a:cs typeface="+mn-cs"/>
      </a:defRPr>
    </a:lvl5pPr>
    <a:lvl6pPr marL="2286000" algn="l" defTabSz="914400" rtl="0" eaLnBrk="1" latinLnBrk="0" hangingPunct="1">
      <a:defRPr sz="3200" kern="1200" baseline="-25000">
        <a:solidFill>
          <a:schemeClr val="tx1"/>
        </a:solidFill>
        <a:latin typeface="Arial" charset="0"/>
        <a:ea typeface="+mn-ea"/>
        <a:cs typeface="+mn-cs"/>
      </a:defRPr>
    </a:lvl6pPr>
    <a:lvl7pPr marL="2743200" algn="l" defTabSz="914400" rtl="0" eaLnBrk="1" latinLnBrk="0" hangingPunct="1">
      <a:defRPr sz="3200" kern="1200" baseline="-25000">
        <a:solidFill>
          <a:schemeClr val="tx1"/>
        </a:solidFill>
        <a:latin typeface="Arial" charset="0"/>
        <a:ea typeface="+mn-ea"/>
        <a:cs typeface="+mn-cs"/>
      </a:defRPr>
    </a:lvl7pPr>
    <a:lvl8pPr marL="3200400" algn="l" defTabSz="914400" rtl="0" eaLnBrk="1" latinLnBrk="0" hangingPunct="1">
      <a:defRPr sz="3200" kern="1200" baseline="-25000">
        <a:solidFill>
          <a:schemeClr val="tx1"/>
        </a:solidFill>
        <a:latin typeface="Arial" charset="0"/>
        <a:ea typeface="+mn-ea"/>
        <a:cs typeface="+mn-cs"/>
      </a:defRPr>
    </a:lvl8pPr>
    <a:lvl9pPr marL="3657600" algn="l" defTabSz="914400" rtl="0" eaLnBrk="1" latinLnBrk="0" hangingPunct="1">
      <a:defRPr sz="3200" kern="1200" baseline="-250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showPr>
  <p:clrMru>
    <a:srgbClr val="F49AA3"/>
    <a:srgbClr val="EE6471"/>
    <a:srgbClr val="A9D8C3"/>
    <a:srgbClr val="BF0000"/>
    <a:srgbClr val="E0E9ED"/>
    <a:srgbClr val="F9F5B4"/>
    <a:srgbClr val="F4F4F4"/>
    <a:srgbClr val="0734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62" autoAdjust="0"/>
    <p:restoredTop sz="91657" autoAdjust="0"/>
  </p:normalViewPr>
  <p:slideViewPr>
    <p:cSldViewPr>
      <p:cViewPr varScale="1">
        <p:scale>
          <a:sx n="87" d="100"/>
          <a:sy n="87" d="100"/>
        </p:scale>
        <p:origin x="-78" y="-576"/>
      </p:cViewPr>
      <p:guideLst>
        <p:guide orient="horz" pos="2160"/>
        <p:guide orient="horz" pos="864"/>
        <p:guide orient="horz" pos="3744"/>
        <p:guide pos="2880"/>
        <p:guide pos="624"/>
        <p:guide pos="2976"/>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49" d="100"/>
          <a:sy n="49" d="100"/>
        </p:scale>
        <p:origin x="-1086" y="-10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0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defRPr sz="1200" baseline="0">
                <a:latin typeface="Times" charset="0"/>
              </a:defRPr>
            </a:lvl1pPr>
          </a:lstStyle>
          <a:p>
            <a:pPr>
              <a:defRPr/>
            </a:pPr>
            <a:endParaRPr lang="en-US"/>
          </a:p>
        </p:txBody>
      </p:sp>
      <p:sp>
        <p:nvSpPr>
          <p:cNvPr id="40960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200" baseline="0">
                <a:latin typeface="Times" charset="0"/>
              </a:defRPr>
            </a:lvl1pPr>
          </a:lstStyle>
          <a:p>
            <a:pPr>
              <a:defRPr/>
            </a:pPr>
            <a:endParaRPr lang="en-US"/>
          </a:p>
        </p:txBody>
      </p:sp>
      <p:sp>
        <p:nvSpPr>
          <p:cNvPr id="40960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00000"/>
              </a:lnSpc>
              <a:spcBef>
                <a:spcPct val="0"/>
              </a:spcBef>
              <a:defRPr sz="1200" baseline="0">
                <a:latin typeface="Times" charset="0"/>
              </a:defRPr>
            </a:lvl1pPr>
          </a:lstStyle>
          <a:p>
            <a:pPr>
              <a:defRPr/>
            </a:pPr>
            <a:endParaRPr lang="en-US"/>
          </a:p>
        </p:txBody>
      </p:sp>
      <p:sp>
        <p:nvSpPr>
          <p:cNvPr id="40960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defRPr sz="1200" baseline="0">
                <a:latin typeface="Times" charset="0"/>
              </a:defRPr>
            </a:lvl1pPr>
          </a:lstStyle>
          <a:p>
            <a:pPr>
              <a:defRPr/>
            </a:pPr>
            <a:fld id="{AFCF0738-BD6B-4E93-9BD3-050F7871F23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616" tIns="46808" rIns="93616" bIns="46808" numCol="1" anchor="t" anchorCtr="0" compatLnSpc="1">
            <a:prstTxWarp prst="textNoShape">
              <a:avLst/>
            </a:prstTxWarp>
          </a:bodyPr>
          <a:lstStyle>
            <a:lvl1pPr defTabSz="936625" eaLnBrk="0" hangingPunct="0">
              <a:lnSpc>
                <a:spcPct val="100000"/>
              </a:lnSpc>
              <a:spcBef>
                <a:spcPct val="0"/>
              </a:spcBef>
              <a:defRPr sz="1200" baseline="0">
                <a:latin typeface="Times" charset="0"/>
              </a:defRPr>
            </a:lvl1pPr>
          </a:lstStyle>
          <a:p>
            <a:pPr>
              <a:defRPr/>
            </a:pPr>
            <a:endParaRPr lang="en-US"/>
          </a:p>
        </p:txBody>
      </p:sp>
      <p:sp>
        <p:nvSpPr>
          <p:cNvPr id="3072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3616" tIns="46808" rIns="93616" bIns="46808" numCol="1" anchor="t" anchorCtr="0" compatLnSpc="1">
            <a:prstTxWarp prst="textNoShape">
              <a:avLst/>
            </a:prstTxWarp>
          </a:bodyPr>
          <a:lstStyle>
            <a:lvl1pPr algn="r" defTabSz="936625" eaLnBrk="0" hangingPunct="0">
              <a:lnSpc>
                <a:spcPct val="100000"/>
              </a:lnSpc>
              <a:spcBef>
                <a:spcPct val="0"/>
              </a:spcBef>
              <a:defRPr sz="1200" baseline="0">
                <a:latin typeface="Times" charset="0"/>
              </a:defRPr>
            </a:lvl1pPr>
          </a:lstStyle>
          <a:p>
            <a:pPr>
              <a:defRPr/>
            </a:pPr>
            <a:endParaRPr lang="en-US"/>
          </a:p>
        </p:txBody>
      </p:sp>
      <p:sp>
        <p:nvSpPr>
          <p:cNvPr id="50180" name="Rectangle 4"/>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3616" tIns="46808" rIns="93616" bIns="468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3616" tIns="46808" rIns="93616" bIns="46808" numCol="1" anchor="b" anchorCtr="0" compatLnSpc="1">
            <a:prstTxWarp prst="textNoShape">
              <a:avLst/>
            </a:prstTxWarp>
          </a:bodyPr>
          <a:lstStyle>
            <a:lvl1pPr defTabSz="936625" eaLnBrk="0" hangingPunct="0">
              <a:lnSpc>
                <a:spcPct val="100000"/>
              </a:lnSpc>
              <a:spcBef>
                <a:spcPct val="0"/>
              </a:spcBef>
              <a:defRPr sz="1200" baseline="0">
                <a:latin typeface="Times" charset="0"/>
              </a:defRPr>
            </a:lvl1pPr>
          </a:lstStyle>
          <a:p>
            <a:pPr>
              <a:defRPr/>
            </a:pPr>
            <a:endParaRPr lang="en-US"/>
          </a:p>
        </p:txBody>
      </p:sp>
      <p:sp>
        <p:nvSpPr>
          <p:cNvPr id="3072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3616" tIns="46808" rIns="93616" bIns="46808" numCol="1" anchor="b" anchorCtr="0" compatLnSpc="1">
            <a:prstTxWarp prst="textNoShape">
              <a:avLst/>
            </a:prstTxWarp>
          </a:bodyPr>
          <a:lstStyle>
            <a:lvl1pPr algn="r" defTabSz="936625" eaLnBrk="0" hangingPunct="0">
              <a:lnSpc>
                <a:spcPct val="100000"/>
              </a:lnSpc>
              <a:spcBef>
                <a:spcPct val="0"/>
              </a:spcBef>
              <a:defRPr sz="1200" baseline="0">
                <a:latin typeface="Times" charset="0"/>
              </a:defRPr>
            </a:lvl1pPr>
          </a:lstStyle>
          <a:p>
            <a:pPr>
              <a:defRPr/>
            </a:pPr>
            <a:fld id="{DC427899-3D96-4EBC-BED2-8B3E65A54C3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86A4168-1C04-4E4D-8BBD-2BFAD8DE3A75}" type="slidenum">
              <a:rPr lang="en-US" smtClean="0"/>
              <a:pPr/>
              <a:t>1</a:t>
            </a:fld>
            <a:endParaRPr lang="en-US"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056506-EBD1-42C6-B451-1680FED81A75}" type="slidenum">
              <a:rPr lang="en-US" smtClean="0"/>
              <a:pPr/>
              <a:t>16</a:t>
            </a:fld>
            <a:endParaRPr lang="en-US"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464D5E3-D057-4161-BBC5-DD84E03011DC}" type="slidenum">
              <a:rPr lang="en-US" smtClean="0"/>
              <a:pPr/>
              <a:t>17</a:t>
            </a:fld>
            <a:endParaRPr lang="en-US"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F9348E4C-9164-444F-BDE6-3E527269E8D6}" type="slidenum">
              <a:rPr lang="en-US" smtClean="0"/>
              <a:pPr/>
              <a:t>20</a:t>
            </a:fld>
            <a:endParaRPr lang="en-US"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B400D2C-8910-4D91-8AF8-FCCD0634CA2B}" type="slidenum">
              <a:rPr lang="en-US" smtClean="0"/>
              <a:pPr/>
              <a:t>21</a:t>
            </a:fld>
            <a:endParaRPr lang="en-US"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F557B43-3BD6-4D29-8E73-DB1D42BAF651}" type="slidenum">
              <a:rPr lang="en-US" smtClean="0"/>
              <a:pPr/>
              <a:t>23</a:t>
            </a:fld>
            <a:endParaRPr lang="en-US"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BB959CD-86A6-4065-9EF8-27CFC3F97348}" type="slidenum">
              <a:rPr lang="en-US" smtClean="0"/>
              <a:pPr/>
              <a:t>24</a:t>
            </a:fld>
            <a:endParaRPr lang="en-US"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80533A4-B90B-4153-B6FE-532F0D97C0CC}" type="slidenum">
              <a:rPr lang="en-US" smtClean="0"/>
              <a:pPr/>
              <a:t>26</a:t>
            </a:fld>
            <a:endParaRPr lang="en-US"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4AFF8EA-50EB-4571-896B-0EDEA8DF38FE}" type="slidenum">
              <a:rPr lang="en-US" smtClean="0"/>
              <a:pPr/>
              <a:t>28</a:t>
            </a:fld>
            <a:endParaRPr lang="en-US"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67DCD29-F217-435D-9C2A-F57340FFFBC4}" type="slidenum">
              <a:rPr lang="en-US" smtClean="0"/>
              <a:pPr/>
              <a:t>29</a:t>
            </a:fld>
            <a:endParaRPr lang="en-US"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3F9A14C-0A0A-42CA-B0EF-E246B3E4910C}" type="slidenum">
              <a:rPr lang="en-US" smtClean="0"/>
              <a:pPr/>
              <a:t>30</a:t>
            </a:fld>
            <a:endParaRPr lang="en-US"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5B5614A-CD3F-4568-821B-690E1D16E902}" type="slidenum">
              <a:rPr lang="en-US" smtClean="0"/>
              <a:pPr/>
              <a:t>2</a:t>
            </a:fld>
            <a:endParaRPr lang="en-US"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D6A69E7-0017-4E7B-9A74-4A6A272910E7}" type="slidenum">
              <a:rPr lang="en-US" smtClean="0"/>
              <a:pPr/>
              <a:t>32</a:t>
            </a:fld>
            <a:endParaRPr lang="en-US"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59D4BE9-4D95-40D8-908F-5C8E61E5EBC5}" type="slidenum">
              <a:rPr lang="en-US" smtClean="0"/>
              <a:pPr/>
              <a:t>33</a:t>
            </a:fld>
            <a:endParaRPr lang="en-US"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9C25544-A7D9-4309-97A2-C4C6C0A1E9E2}" type="slidenum">
              <a:rPr lang="en-US" smtClean="0"/>
              <a:pPr/>
              <a:t>35</a:t>
            </a:fld>
            <a:endParaRPr lang="en-US"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FD5777A-4699-43DB-B270-F0CF80E208C0}" type="slidenum">
              <a:rPr lang="en-US" smtClean="0"/>
              <a:pPr/>
              <a:t>36</a:t>
            </a:fld>
            <a:endParaRPr lang="en-US"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902D8CD-FF4F-4A94-BE20-3F8E4BD62DA9}" type="slidenum">
              <a:rPr lang="en-US" smtClean="0"/>
              <a:pPr/>
              <a:t>38</a:t>
            </a:fld>
            <a:endParaRPr lang="en-US"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B6A97B1A-438D-4C0B-8C3A-99A088260801}" type="slidenum">
              <a:rPr lang="en-US" smtClean="0"/>
              <a:pPr/>
              <a:t>39</a:t>
            </a:fld>
            <a:endParaRPr lang="en-US"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4C3A3626-6FE5-4515-B766-765FC92435D0}" type="slidenum">
              <a:rPr lang="en-US" smtClean="0"/>
              <a:pPr/>
              <a:t>40</a:t>
            </a:fld>
            <a:endParaRPr lang="en-US" smtClean="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8BDDB53-B11C-4427-A7B8-1D3279E2C971}" type="slidenum">
              <a:rPr lang="en-US" smtClean="0"/>
              <a:pPr/>
              <a:t>41</a:t>
            </a:fld>
            <a:endParaRPr lang="en-US"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0DE90E4-3FC8-4D93-A4A4-7270AC310616}" type="slidenum">
              <a:rPr lang="en-US" smtClean="0"/>
              <a:pPr/>
              <a:t>43</a:t>
            </a:fld>
            <a:endParaRPr lang="en-US" smtClean="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ACC56126-C95A-4C08-BCE0-1DFBE60A5837}" type="slidenum">
              <a:rPr lang="en-US" smtClean="0"/>
              <a:pPr/>
              <a:t>44</a:t>
            </a:fld>
            <a:endParaRPr lang="en-US"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F29D2F0-820B-4B67-9A1B-1C27A99BAD7A}" type="slidenum">
              <a:rPr lang="en-US" smtClean="0"/>
              <a:pPr/>
              <a:t>4</a:t>
            </a:fld>
            <a:endParaRPr lang="en-US"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7894D12-5704-44A3-B67B-0B4787CA289D}" type="slidenum">
              <a:rPr lang="en-US" smtClean="0"/>
              <a:pPr/>
              <a:t>45</a:t>
            </a:fld>
            <a:endParaRPr lang="en-US" smtClean="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6CBB49B-53DA-4FFA-813C-EB4332008F24}" type="slidenum">
              <a:rPr lang="en-US" smtClean="0"/>
              <a:pPr/>
              <a:t>46</a:t>
            </a:fld>
            <a:endParaRPr lang="en-US"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4F52033-A3B0-4BAC-B615-D24D04978A8E}" type="slidenum">
              <a:rPr lang="en-US" smtClean="0"/>
              <a:pPr/>
              <a:t>47</a:t>
            </a:fld>
            <a:endParaRPr lang="en-US"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B51A8AB-CBAA-40AB-B3F9-38FF382F80DB}" type="slidenum">
              <a:rPr lang="en-US" smtClean="0"/>
              <a:pPr/>
              <a:t>5</a:t>
            </a:fld>
            <a:endParaRPr lang="en-US"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EE157E1-6D65-42B7-891D-9C7049CFB07A}" type="slidenum">
              <a:rPr lang="en-US" smtClean="0"/>
              <a:pPr/>
              <a:t>6</a:t>
            </a:fld>
            <a:endParaRPr lang="en-US"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D3CC8EB-9DD9-4D6B-98F3-2B5EDA514E38}" type="slidenum">
              <a:rPr lang="en-US" smtClean="0"/>
              <a:pPr/>
              <a:t>7</a:t>
            </a:fld>
            <a:endParaRPr lang="en-US"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587B61A-D44D-470B-8A8D-F3B07929050A}" type="slidenum">
              <a:rPr lang="en-US" smtClean="0"/>
              <a:pPr/>
              <a:t>8</a:t>
            </a:fld>
            <a:endParaRPr lang="en-US"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F467849-95D1-49EF-98B0-8A2FE6F37ABA}" type="slidenum">
              <a:rPr lang="en-US" smtClean="0"/>
              <a:pPr/>
              <a:t>10</a:t>
            </a:fld>
            <a:endParaRPr lang="en-US"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71128EB-B3EB-45CD-8AC4-71F47DFAFE8F}" type="slidenum">
              <a:rPr lang="en-US" smtClean="0"/>
              <a:pPr/>
              <a:t>12</a:t>
            </a:fld>
            <a:endParaRPr lang="en-US"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3"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linds(horizontal)">
                      <p:cBhvr>
                        <p:cTn dur="500"/>
                        <p:tgtEl>
                          <p:spTgt spid="3"/>
                        </p:tgtEl>
                      </p:cBhvr>
                    </p:animEffect>
                  </p:childTnLst>
                </p:cTn>
              </p:par>
            </p:tnLst>
          </p:tmpl>
          <p:tmpl lvl="2">
            <p:tnLst>
              <p:par>
                <p:cTn presetID="3"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linds(horizontal)">
                      <p:cBhvr>
                        <p:cTn dur="500"/>
                        <p:tgtEl>
                          <p:spTgt spid="3"/>
                        </p:tgtEl>
                      </p:cBhvr>
                    </p:animEffect>
                  </p:childTnLst>
                </p:cTn>
              </p:par>
            </p:tnLst>
          </p:tmpl>
          <p:tmpl lvl="3">
            <p:tnLst>
              <p:par>
                <p:cTn presetID="3"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linds(horizontal)">
                      <p:cBhvr>
                        <p:cTn dur="500"/>
                        <p:tgtEl>
                          <p:spTgt spid="3"/>
                        </p:tgtEl>
                      </p:cBhvr>
                    </p:animEffect>
                  </p:childTnLst>
                </p:cTn>
              </p:par>
            </p:tnLst>
          </p:tmpl>
          <p:tmpl lvl="4">
            <p:tnLst>
              <p:par>
                <p:cTn presetID="3"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linds(horizontal)">
                      <p:cBhvr>
                        <p:cTn dur="500"/>
                        <p:tgtEl>
                          <p:spTgt spid="3"/>
                        </p:tgtEl>
                      </p:cBhvr>
                    </p:animEffect>
                  </p:childTnLst>
                </p:cTn>
              </p:par>
            </p:tnLst>
          </p:tmpl>
          <p:tmpl lvl="5">
            <p:tnLst>
              <p:par>
                <p:cTn presetID="3"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linds(horizontal)">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75471" name="Text Box 15"/>
          <p:cNvSpPr txBox="1">
            <a:spLocks noChangeArrowheads="1"/>
          </p:cNvSpPr>
          <p:nvPr userDrawn="1"/>
        </p:nvSpPr>
        <p:spPr bwMode="auto">
          <a:xfrm>
            <a:off x="76200" y="0"/>
            <a:ext cx="4953000" cy="393700"/>
          </a:xfrm>
          <a:prstGeom prst="rect">
            <a:avLst/>
          </a:prstGeom>
          <a:noFill/>
          <a:ln w="9525" algn="ctr">
            <a:noFill/>
            <a:miter lim="800000"/>
            <a:headEnd/>
            <a:tailEnd/>
          </a:ln>
          <a:effectLst/>
        </p:spPr>
        <p:txBody>
          <a:bodyPr>
            <a:spAutoFit/>
          </a:bodyPr>
          <a:lstStyle/>
          <a:p>
            <a:pPr marL="233363" indent="-233363">
              <a:spcBef>
                <a:spcPct val="50000"/>
              </a:spcBef>
              <a:defRPr/>
            </a:pPr>
            <a:r>
              <a:rPr lang="en-US" sz="1800" b="1" baseline="0">
                <a:solidFill>
                  <a:schemeClr val="bg1"/>
                </a:solidFill>
              </a:rPr>
              <a:t>Education and Religion</a:t>
            </a:r>
            <a:endParaRPr lang="en-US" sz="2400" b="1" baseline="0">
              <a:solidFill>
                <a:schemeClr val="bg1"/>
              </a:solidFill>
              <a:latin typeface="Times" charset="0"/>
            </a:endParaRPr>
          </a:p>
        </p:txBody>
      </p:sp>
      <p:sp>
        <p:nvSpPr>
          <p:cNvPr id="275480" name="Rectangle 24">
            <a:hlinkClick r:id="" action="ppaction://hlinkshowjump?jump=previousslide"/>
          </p:cNvPr>
          <p:cNvSpPr>
            <a:spLocks noChangeArrowheads="1"/>
          </p:cNvSpPr>
          <p:nvPr userDrawn="1"/>
        </p:nvSpPr>
        <p:spPr bwMode="auto">
          <a:xfrm>
            <a:off x="2286000" y="6172200"/>
            <a:ext cx="990600" cy="381000"/>
          </a:xfrm>
          <a:prstGeom prst="rect">
            <a:avLst/>
          </a:prstGeom>
          <a:noFill/>
          <a:ln w="9525" algn="ctr">
            <a:noFill/>
            <a:miter lim="800000"/>
            <a:headEnd/>
            <a:tailEnd/>
          </a:ln>
          <a:effectLst/>
        </p:spPr>
        <p:txBody>
          <a:bodyPr wrap="none" anchor="ctr"/>
          <a:lstStyle/>
          <a:p>
            <a:pPr>
              <a:defRPr/>
            </a:pPr>
            <a:endParaRPr lang="en-US"/>
          </a:p>
        </p:txBody>
      </p:sp>
      <p:sp>
        <p:nvSpPr>
          <p:cNvPr id="275481" name="Rectangle 25">
            <a:hlinkClick r:id="" action="ppaction://hlinkshowjump?jump=nextslide"/>
          </p:cNvPr>
          <p:cNvSpPr>
            <a:spLocks noChangeArrowheads="1"/>
          </p:cNvSpPr>
          <p:nvPr userDrawn="1"/>
        </p:nvSpPr>
        <p:spPr bwMode="auto">
          <a:xfrm>
            <a:off x="3352800" y="6172200"/>
            <a:ext cx="838200" cy="381000"/>
          </a:xfrm>
          <a:prstGeom prst="rect">
            <a:avLst/>
          </a:prstGeom>
          <a:noFill/>
          <a:ln w="9525" algn="ctr">
            <a:noFill/>
            <a:miter lim="800000"/>
            <a:headEnd/>
            <a:tailEnd/>
          </a:ln>
          <a:effectLst/>
        </p:spPr>
        <p:txBody>
          <a:bodyPr wrap="none" anchor="ctr"/>
          <a:lstStyle/>
          <a:p>
            <a:pPr>
              <a:defRPr/>
            </a:pPr>
            <a:endParaRPr lang="en-US"/>
          </a:p>
        </p:txBody>
      </p:sp>
      <p:sp>
        <p:nvSpPr>
          <p:cNvPr id="275482" name="Rectangle 26">
            <a:hlinkClick r:id="" action="ppaction://hlinkshowjump?jump=firstslide"/>
          </p:cNvPr>
          <p:cNvSpPr>
            <a:spLocks noChangeArrowheads="1"/>
          </p:cNvSpPr>
          <p:nvPr userDrawn="1"/>
        </p:nvSpPr>
        <p:spPr bwMode="auto">
          <a:xfrm>
            <a:off x="4267200" y="6172200"/>
            <a:ext cx="1600200" cy="381000"/>
          </a:xfrm>
          <a:prstGeom prst="rect">
            <a:avLst/>
          </a:prstGeom>
          <a:noFill/>
          <a:ln w="9525" algn="ctr">
            <a:noFill/>
            <a:miter lim="800000"/>
            <a:headEnd/>
            <a:tailEnd/>
          </a:ln>
          <a:effectLst/>
        </p:spPr>
        <p:txBody>
          <a:bodyPr wrap="none" anchor="ctr"/>
          <a:lstStyle/>
          <a:p>
            <a:pPr>
              <a:defRPr/>
            </a:pPr>
            <a:endParaRPr lang="en-US"/>
          </a:p>
        </p:txBody>
      </p:sp>
      <p:sp>
        <p:nvSpPr>
          <p:cNvPr id="275483" name="Rectangle 27">
            <a:hlinkClick r:id="" action="ppaction://hlinkshowjump?jump=endshow"/>
          </p:cNvPr>
          <p:cNvSpPr>
            <a:spLocks noChangeArrowheads="1"/>
          </p:cNvSpPr>
          <p:nvPr userDrawn="1"/>
        </p:nvSpPr>
        <p:spPr bwMode="auto">
          <a:xfrm>
            <a:off x="5943600" y="6172200"/>
            <a:ext cx="914400" cy="381000"/>
          </a:xfrm>
          <a:prstGeom prst="rect">
            <a:avLst/>
          </a:prstGeom>
          <a:noFill/>
          <a:ln w="9525" algn="ctr">
            <a:noFill/>
            <a:miter lim="800000"/>
            <a:headEnd/>
            <a:tailEnd/>
          </a:ln>
          <a:effectLst/>
        </p:spPr>
        <p:txBody>
          <a:bodyPr wrap="none" anchor="ctr"/>
          <a:lstStyle/>
          <a:p>
            <a:pPr>
              <a:defRPr/>
            </a:pPr>
            <a:endParaRPr lang="en-US"/>
          </a:p>
        </p:txBody>
      </p:sp>
      <p:sp>
        <p:nvSpPr>
          <p:cNvPr id="275486" name="Text Box 30"/>
          <p:cNvSpPr txBox="1">
            <a:spLocks noChangeArrowheads="1"/>
          </p:cNvSpPr>
          <p:nvPr userDrawn="1"/>
        </p:nvSpPr>
        <p:spPr bwMode="auto">
          <a:xfrm>
            <a:off x="152400" y="6630988"/>
            <a:ext cx="8839200" cy="227012"/>
          </a:xfrm>
          <a:prstGeom prst="rect">
            <a:avLst/>
          </a:prstGeom>
          <a:noFill/>
          <a:ln w="9525">
            <a:noFill/>
            <a:miter lim="800000"/>
            <a:headEnd/>
            <a:tailEnd/>
          </a:ln>
          <a:effectLst/>
        </p:spPr>
        <p:txBody>
          <a:bodyPr>
            <a:spAutoFit/>
          </a:bodyPr>
          <a:lstStyle/>
          <a:p>
            <a:pPr>
              <a:spcBef>
                <a:spcPct val="50000"/>
              </a:spcBef>
              <a:defRPr/>
            </a:pPr>
            <a:r>
              <a:rPr lang="en-US" sz="800" baseline="0">
                <a:solidFill>
                  <a:schemeClr val="bg1"/>
                </a:solidFill>
              </a:rPr>
              <a:t>Original Content Copyright © Holt McDougal. Additions and changes to the original content are the responsibility of the instructor.</a:t>
            </a: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timing>
    <p:tnLst>
      <p:par>
        <p:cTn id="1" dur="indefinite" restart="never" nodeType="tmRoot"/>
      </p:par>
    </p:tnLst>
  </p:timing>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notesSlide" Target="../notesSlides/notesSlide1.xml"/><Relationship Id="rId7" Type="http://schemas.openxmlformats.org/officeDocument/2006/relationships/slide" Target="slide27.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slide" Target="slide15.xml"/><Relationship Id="rId5" Type="http://schemas.openxmlformats.org/officeDocument/2006/relationships/slide" Target="slide4.xml"/><Relationship Id="rId4" Type="http://schemas.openxmlformats.org/officeDocument/2006/relationships/slide" Target="slide2.xml"/><Relationship Id="rId9" Type="http://schemas.openxmlformats.org/officeDocument/2006/relationships/slide" Target="slide4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ifs/ch13/soc_ch13_if.html"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5.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5.jpe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13.xml"/><Relationship Id="rId5" Type="http://schemas.openxmlformats.org/officeDocument/2006/relationships/image" Target="../media/image5.jpeg"/><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85800" y="533400"/>
            <a:ext cx="7772400" cy="825500"/>
          </a:xfrm>
          <a:prstGeom prst="rect">
            <a:avLst/>
          </a:prstGeom>
          <a:noFill/>
          <a:ln w="9525">
            <a:noFill/>
            <a:miter lim="800000"/>
            <a:headEnd/>
            <a:tailEnd/>
          </a:ln>
        </p:spPr>
        <p:txBody>
          <a:bodyPr anchor="ctr"/>
          <a:lstStyle/>
          <a:p>
            <a:pPr algn="ctr">
              <a:lnSpc>
                <a:spcPct val="100000"/>
              </a:lnSpc>
              <a:spcBef>
                <a:spcPct val="0"/>
              </a:spcBef>
            </a:pPr>
            <a:endParaRPr lang="en-US" sz="3500" b="1" i="1" baseline="0"/>
          </a:p>
        </p:txBody>
      </p:sp>
      <p:sp>
        <p:nvSpPr>
          <p:cNvPr id="2051" name="Text Box 7"/>
          <p:cNvSpPr txBox="1">
            <a:spLocks noChangeArrowheads="1"/>
          </p:cNvSpPr>
          <p:nvPr/>
        </p:nvSpPr>
        <p:spPr bwMode="auto">
          <a:xfrm>
            <a:off x="2895600" y="1219200"/>
            <a:ext cx="3429000" cy="444500"/>
          </a:xfrm>
          <a:prstGeom prst="rect">
            <a:avLst/>
          </a:prstGeom>
          <a:noFill/>
          <a:ln w="9525" algn="ctr">
            <a:noFill/>
            <a:miter lim="800000"/>
            <a:headEnd/>
            <a:tailEnd/>
          </a:ln>
        </p:spPr>
        <p:txBody>
          <a:bodyPr>
            <a:spAutoFit/>
          </a:bodyPr>
          <a:lstStyle/>
          <a:p>
            <a:pPr marL="233363" indent="-233363">
              <a:spcBef>
                <a:spcPct val="50000"/>
              </a:spcBef>
            </a:pPr>
            <a:endParaRPr lang="en-US"/>
          </a:p>
        </p:txBody>
      </p:sp>
      <p:sp>
        <p:nvSpPr>
          <p:cNvPr id="2052" name="Text Box 8"/>
          <p:cNvSpPr txBox="1">
            <a:spLocks noChangeArrowheads="1"/>
          </p:cNvSpPr>
          <p:nvPr/>
        </p:nvSpPr>
        <p:spPr bwMode="auto">
          <a:xfrm>
            <a:off x="1066800" y="762000"/>
            <a:ext cx="7010400" cy="5172075"/>
          </a:xfrm>
          <a:prstGeom prst="rect">
            <a:avLst/>
          </a:prstGeom>
          <a:noFill/>
          <a:ln w="9525" algn="ctr">
            <a:noFill/>
            <a:miter lim="800000"/>
            <a:headEnd/>
            <a:tailEnd/>
          </a:ln>
        </p:spPr>
        <p:txBody>
          <a:bodyPr>
            <a:spAutoFit/>
          </a:bodyPr>
          <a:lstStyle/>
          <a:p>
            <a:pPr algn="ctr">
              <a:spcBef>
                <a:spcPct val="50000"/>
              </a:spcBef>
            </a:pPr>
            <a:r>
              <a:rPr lang="en-US" sz="3000" b="1" baseline="0">
                <a:solidFill>
                  <a:srgbClr val="073499"/>
                </a:solidFill>
              </a:rPr>
              <a:t>Chapter 13: Education and Religion</a:t>
            </a:r>
          </a:p>
          <a:p>
            <a:pPr algn="ctr">
              <a:lnSpc>
                <a:spcPct val="100000"/>
              </a:lnSpc>
              <a:spcBef>
                <a:spcPct val="0"/>
              </a:spcBef>
            </a:pPr>
            <a:endParaRPr lang="en-US" baseline="0"/>
          </a:p>
          <a:p>
            <a:pPr>
              <a:spcBef>
                <a:spcPct val="50000"/>
              </a:spcBef>
            </a:pPr>
            <a:r>
              <a:rPr lang="en-US" sz="2400" b="1" baseline="0"/>
              <a:t>Case Study:</a:t>
            </a:r>
            <a:r>
              <a:rPr lang="en-US" sz="2400" baseline="0"/>
              <a:t> </a:t>
            </a:r>
            <a:r>
              <a:rPr lang="en-US" sz="2400" baseline="0">
                <a:hlinkClick r:id="rId4" action="ppaction://hlinksldjump"/>
              </a:rPr>
              <a:t>Religion in Public Schools</a:t>
            </a:r>
            <a:endParaRPr lang="en-US" sz="2400" baseline="0"/>
          </a:p>
          <a:p>
            <a:pPr>
              <a:spcBef>
                <a:spcPct val="50000"/>
              </a:spcBef>
            </a:pPr>
            <a:r>
              <a:rPr lang="en-US" sz="2400" b="1" baseline="0"/>
              <a:t>Section 1:</a:t>
            </a:r>
            <a:r>
              <a:rPr lang="en-US" sz="2400" baseline="0"/>
              <a:t> </a:t>
            </a:r>
            <a:r>
              <a:rPr lang="en-US" sz="2400" baseline="0">
                <a:hlinkClick r:id="rId5" action="ppaction://hlinksldjump"/>
              </a:rPr>
              <a:t>The Sociology of Education</a:t>
            </a:r>
            <a:endParaRPr lang="en-US" sz="2400" baseline="0"/>
          </a:p>
          <a:p>
            <a:pPr>
              <a:spcBef>
                <a:spcPct val="50000"/>
              </a:spcBef>
            </a:pPr>
            <a:r>
              <a:rPr lang="en-US" sz="2400" b="1" baseline="0"/>
              <a:t>Section 2:</a:t>
            </a:r>
            <a:r>
              <a:rPr lang="en-US" sz="2400" baseline="0"/>
              <a:t> </a:t>
            </a:r>
            <a:r>
              <a:rPr lang="en-US" sz="2400" baseline="0">
                <a:hlinkClick r:id="rId6" action="ppaction://hlinksldjump"/>
              </a:rPr>
              <a:t>Issues in American Education</a:t>
            </a:r>
            <a:endParaRPr lang="en-US" sz="2400" baseline="0"/>
          </a:p>
          <a:p>
            <a:pPr>
              <a:spcBef>
                <a:spcPct val="50000"/>
              </a:spcBef>
            </a:pPr>
            <a:r>
              <a:rPr lang="en-US" sz="2400" b="1" baseline="0"/>
              <a:t>Section 3:</a:t>
            </a:r>
            <a:r>
              <a:rPr lang="en-US" sz="2400" baseline="0"/>
              <a:t> </a:t>
            </a:r>
            <a:r>
              <a:rPr lang="en-US" sz="2400" baseline="0">
                <a:hlinkClick r:id="rId7" action="ppaction://hlinksldjump"/>
              </a:rPr>
              <a:t>The Sociology of Religion</a:t>
            </a:r>
            <a:endParaRPr lang="en-US" sz="2400" baseline="0"/>
          </a:p>
          <a:p>
            <a:pPr>
              <a:spcBef>
                <a:spcPct val="50000"/>
              </a:spcBef>
            </a:pPr>
            <a:r>
              <a:rPr lang="en-US" sz="2400" b="1" baseline="0"/>
              <a:t>Section 4:</a:t>
            </a:r>
            <a:r>
              <a:rPr lang="en-US" sz="2400" baseline="0"/>
              <a:t> </a:t>
            </a:r>
            <a:r>
              <a:rPr lang="en-US" sz="2400" baseline="0">
                <a:hlinkClick r:id="rId8" action="ppaction://hlinksldjump"/>
              </a:rPr>
              <a:t>Religion in American Society</a:t>
            </a:r>
            <a:endParaRPr lang="en-US" sz="2400" baseline="0"/>
          </a:p>
          <a:p>
            <a:pPr>
              <a:spcBef>
                <a:spcPct val="50000"/>
              </a:spcBef>
            </a:pPr>
            <a:r>
              <a:rPr lang="en-US" sz="2400" b="1" baseline="0"/>
              <a:t>Lab:</a:t>
            </a:r>
            <a:r>
              <a:rPr lang="en-US" sz="2400" baseline="0"/>
              <a:t> </a:t>
            </a:r>
            <a:r>
              <a:rPr lang="en-US" sz="2400" baseline="0">
                <a:hlinkClick r:id="rId9" action="ppaction://hlinksldjump"/>
              </a:rPr>
              <a:t>Applying What You’ve Learned</a:t>
            </a:r>
            <a:endParaRPr lang="en-US" sz="2400" baseline="0"/>
          </a:p>
          <a:p>
            <a:pPr>
              <a:spcBef>
                <a:spcPct val="50000"/>
              </a:spcBef>
            </a:pPr>
            <a:endParaRPr lang="en-US" sz="2400" baseline="0"/>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57200" y="1143000"/>
            <a:ext cx="4038600" cy="2438400"/>
          </a:xfrm>
          <a:prstGeom prst="rect">
            <a:avLst/>
          </a:prstGeom>
          <a:solidFill>
            <a:srgbClr val="F9F5B4"/>
          </a:solidFill>
          <a:ln w="9525">
            <a:noFill/>
            <a:miter lim="800000"/>
            <a:headEnd/>
            <a:tailEnd/>
          </a:ln>
        </p:spPr>
        <p:txBody>
          <a:bodyPr/>
          <a:lstStyle/>
          <a:p>
            <a:pPr marL="231775" indent="-231775">
              <a:lnSpc>
                <a:spcPct val="100000"/>
              </a:lnSpc>
              <a:spcAft>
                <a:spcPct val="25000"/>
              </a:spcAft>
              <a:buFontTx/>
              <a:buChar char="•"/>
            </a:pPr>
            <a:r>
              <a:rPr lang="en-US" sz="1800" baseline="0"/>
              <a:t>Education serves to sort students into social ranks and to limit the potential of certain individuals and groups to gain power and social rewards.</a:t>
            </a:r>
          </a:p>
          <a:p>
            <a:pPr marL="231775" indent="-231775">
              <a:lnSpc>
                <a:spcPct val="100000"/>
              </a:lnSpc>
              <a:spcAft>
                <a:spcPct val="25000"/>
              </a:spcAft>
              <a:buFontTx/>
              <a:buChar char="•"/>
            </a:pPr>
            <a:r>
              <a:rPr lang="en-US" sz="1800" baseline="0"/>
              <a:t>Students’ achievement or failure tend to reflect existing inequalities.</a:t>
            </a:r>
          </a:p>
        </p:txBody>
      </p:sp>
      <p:sp>
        <p:nvSpPr>
          <p:cNvPr id="899075" name="Text Box 3"/>
          <p:cNvSpPr txBox="1">
            <a:spLocks noChangeArrowheads="1"/>
          </p:cNvSpPr>
          <p:nvPr/>
        </p:nvSpPr>
        <p:spPr bwMode="auto">
          <a:xfrm>
            <a:off x="457200" y="3657600"/>
            <a:ext cx="4038600" cy="2438400"/>
          </a:xfrm>
          <a:prstGeom prst="rect">
            <a:avLst/>
          </a:prstGeom>
          <a:solidFill>
            <a:srgbClr val="E0E9ED"/>
          </a:solidFill>
          <a:ln w="9525">
            <a:noFill/>
            <a:miter lim="800000"/>
            <a:headEnd/>
            <a:tailEnd/>
          </a:ln>
        </p:spPr>
        <p:txBody>
          <a:bodyPr/>
          <a:lstStyle/>
          <a:p>
            <a:pPr marL="231775" indent="-231775">
              <a:lnSpc>
                <a:spcPct val="100000"/>
              </a:lnSpc>
              <a:spcAft>
                <a:spcPct val="25000"/>
              </a:spcAft>
            </a:pPr>
            <a:r>
              <a:rPr lang="en-US" sz="2400" b="1" i="1" baseline="0">
                <a:solidFill>
                  <a:srgbClr val="BF0000"/>
                </a:solidFill>
              </a:rPr>
              <a:t>Tracking</a:t>
            </a:r>
            <a:endParaRPr lang="en-US" sz="2400" b="1" i="1" baseline="0"/>
          </a:p>
          <a:p>
            <a:pPr marL="231775" indent="-231775">
              <a:lnSpc>
                <a:spcPct val="100000"/>
              </a:lnSpc>
              <a:spcAft>
                <a:spcPct val="25000"/>
              </a:spcAft>
              <a:buFontTx/>
              <a:buChar char="•"/>
            </a:pPr>
            <a:r>
              <a:rPr lang="en-US" sz="1800" b="1" baseline="0"/>
              <a:t>Tracking:</a:t>
            </a:r>
            <a:r>
              <a:rPr lang="en-US" sz="1800" baseline="0"/>
              <a:t> Involves the assignment of students to different types of educational programs</a:t>
            </a:r>
          </a:p>
          <a:p>
            <a:pPr marL="231775" indent="-231775">
              <a:lnSpc>
                <a:spcPct val="100000"/>
              </a:lnSpc>
              <a:spcAft>
                <a:spcPct val="25000"/>
              </a:spcAft>
              <a:buFontTx/>
              <a:buChar char="•"/>
            </a:pPr>
            <a:r>
              <a:rPr lang="en-US" sz="1800" baseline="0"/>
              <a:t>Classroom instructions used in the different tracks serve to reproduce the status quo.</a:t>
            </a:r>
          </a:p>
        </p:txBody>
      </p:sp>
      <p:sp>
        <p:nvSpPr>
          <p:cNvPr id="899076" name="Text Box 4"/>
          <p:cNvSpPr txBox="1">
            <a:spLocks noChangeArrowheads="1"/>
          </p:cNvSpPr>
          <p:nvPr/>
        </p:nvSpPr>
        <p:spPr bwMode="auto">
          <a:xfrm>
            <a:off x="4724400" y="1143000"/>
            <a:ext cx="4038600" cy="2438400"/>
          </a:xfrm>
          <a:prstGeom prst="rect">
            <a:avLst/>
          </a:prstGeom>
          <a:solidFill>
            <a:srgbClr val="E0E9ED"/>
          </a:solidFill>
          <a:ln w="9525">
            <a:noFill/>
            <a:miter lim="800000"/>
            <a:headEnd/>
            <a:tailEnd/>
          </a:ln>
        </p:spPr>
        <p:txBody>
          <a:bodyPr/>
          <a:lstStyle/>
          <a:p>
            <a:pPr marL="231775" indent="-231775">
              <a:lnSpc>
                <a:spcPct val="100000"/>
              </a:lnSpc>
              <a:spcAft>
                <a:spcPct val="25000"/>
              </a:spcAft>
            </a:pPr>
            <a:r>
              <a:rPr lang="en-US" sz="2400" b="1" i="1" baseline="0">
                <a:solidFill>
                  <a:srgbClr val="BF0000"/>
                </a:solidFill>
              </a:rPr>
              <a:t>Social Control</a:t>
            </a:r>
            <a:endParaRPr lang="en-US" sz="2400" b="1" i="1" baseline="0"/>
          </a:p>
          <a:p>
            <a:pPr marL="231775" indent="-231775">
              <a:lnSpc>
                <a:spcPct val="100000"/>
              </a:lnSpc>
              <a:spcAft>
                <a:spcPct val="25000"/>
              </a:spcAft>
              <a:buFontTx/>
              <a:buChar char="•"/>
            </a:pPr>
            <a:r>
              <a:rPr lang="en-US" sz="1800" baseline="0"/>
              <a:t>Schools produce unquestioning citizens who accept the basic inequalities of the social system.</a:t>
            </a:r>
          </a:p>
          <a:p>
            <a:pPr marL="231775" indent="-231775">
              <a:lnSpc>
                <a:spcPct val="100000"/>
              </a:lnSpc>
              <a:spcAft>
                <a:spcPct val="25000"/>
              </a:spcAft>
              <a:buFontTx/>
              <a:buChar char="•"/>
            </a:pPr>
            <a:r>
              <a:rPr lang="en-US" sz="1800" b="1" baseline="0"/>
              <a:t>Hidden curriculum:</a:t>
            </a:r>
            <a:r>
              <a:rPr lang="en-US" sz="1800" baseline="0"/>
              <a:t> Schools’ transmission of cultural goals that are not openly acknowledged.</a:t>
            </a:r>
          </a:p>
        </p:txBody>
      </p:sp>
      <p:sp>
        <p:nvSpPr>
          <p:cNvPr id="899077" name="Text Box 5"/>
          <p:cNvSpPr txBox="1">
            <a:spLocks noChangeArrowheads="1"/>
          </p:cNvSpPr>
          <p:nvPr/>
        </p:nvSpPr>
        <p:spPr bwMode="auto">
          <a:xfrm>
            <a:off x="4724400" y="3657600"/>
            <a:ext cx="4038600" cy="2438400"/>
          </a:xfrm>
          <a:prstGeom prst="rect">
            <a:avLst/>
          </a:prstGeom>
          <a:solidFill>
            <a:srgbClr val="F9F5B4"/>
          </a:solidFill>
          <a:ln w="9525">
            <a:noFill/>
            <a:miter lim="800000"/>
            <a:headEnd/>
            <a:tailEnd/>
          </a:ln>
        </p:spPr>
        <p:txBody>
          <a:bodyPr/>
          <a:lstStyle/>
          <a:p>
            <a:pPr marL="228600" indent="-228600">
              <a:lnSpc>
                <a:spcPct val="100000"/>
              </a:lnSpc>
              <a:spcAft>
                <a:spcPct val="25000"/>
              </a:spcAft>
            </a:pPr>
            <a:r>
              <a:rPr lang="en-US" sz="2400" b="1" i="1" baseline="0">
                <a:solidFill>
                  <a:srgbClr val="BF0000"/>
                </a:solidFill>
              </a:rPr>
              <a:t>Education and Socioeconomic Status</a:t>
            </a:r>
            <a:endParaRPr lang="en-US" sz="2400" b="1" i="1" baseline="0"/>
          </a:p>
          <a:p>
            <a:pPr marL="228600" indent="-228600">
              <a:lnSpc>
                <a:spcPct val="100000"/>
              </a:lnSpc>
              <a:spcAft>
                <a:spcPct val="25000"/>
              </a:spcAft>
              <a:buFontTx/>
              <a:buChar char="•"/>
            </a:pPr>
            <a:r>
              <a:rPr lang="en-US" sz="1800" baseline="0"/>
              <a:t>Opportunities for educational success are distributed unequally.</a:t>
            </a:r>
          </a:p>
          <a:p>
            <a:pPr marL="228600" indent="-228600">
              <a:lnSpc>
                <a:spcPct val="100000"/>
              </a:lnSpc>
              <a:spcAft>
                <a:spcPct val="25000"/>
              </a:spcAft>
              <a:buFontTx/>
              <a:buChar char="•"/>
            </a:pPr>
            <a:r>
              <a:rPr lang="en-US" sz="1800" baseline="0"/>
              <a:t>Higher-status college students outnumber lower-status college students.</a:t>
            </a:r>
          </a:p>
        </p:txBody>
      </p:sp>
      <p:sp>
        <p:nvSpPr>
          <p:cNvPr id="11270" name="Rectangle 6"/>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The Conflict Perspective on Education</a:t>
            </a:r>
            <a:endParaRPr lang="en-US" sz="2800" b="1" baseline="0">
              <a:solidFill>
                <a:srgbClr val="FFCC00"/>
              </a:solidFill>
            </a:endParaRPr>
          </a:p>
        </p:txBody>
      </p:sp>
      <p:sp>
        <p:nvSpPr>
          <p:cNvPr id="899079" name="AutoShape 7"/>
          <p:cNvSpPr>
            <a:spLocks noChangeArrowheads="1"/>
          </p:cNvSpPr>
          <p:nvPr/>
        </p:nvSpPr>
        <p:spPr bwMode="auto">
          <a:xfrm flipH="1" flipV="1">
            <a:off x="4191000" y="3352800"/>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
        <p:nvSpPr>
          <p:cNvPr id="899080" name="AutoShape 8"/>
          <p:cNvSpPr>
            <a:spLocks noChangeArrowheads="1"/>
          </p:cNvSpPr>
          <p:nvPr/>
        </p:nvSpPr>
        <p:spPr bwMode="auto">
          <a:xfrm flipH="1" flipV="1">
            <a:off x="8458200" y="3352800"/>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
        <p:nvSpPr>
          <p:cNvPr id="899081" name="AutoShape 9"/>
          <p:cNvSpPr>
            <a:spLocks noChangeArrowheads="1"/>
          </p:cNvSpPr>
          <p:nvPr/>
        </p:nvSpPr>
        <p:spPr bwMode="auto">
          <a:xfrm flipH="1" flipV="1">
            <a:off x="4191000" y="5867400"/>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bg/>
                                          </p:spTgt>
                                        </p:tgtEl>
                                        <p:attrNameLst>
                                          <p:attrName>style.visibility</p:attrName>
                                        </p:attrNameLst>
                                      </p:cBhvr>
                                      <p:to>
                                        <p:strVal val="visible"/>
                                      </p:to>
                                    </p:set>
                                    <p:anim calcmode="lin" valueType="num">
                                      <p:cBhvr additive="base">
                                        <p:cTn id="7" dur="500" fill="hold"/>
                                        <p:tgtEl>
                                          <p:spTgt spid="1433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433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8">
                                            <p:txEl>
                                              <p:pRg st="0" end="0"/>
                                            </p:txEl>
                                          </p:spTgt>
                                        </p:tgtEl>
                                        <p:attrNameLst>
                                          <p:attrName>style.visibility</p:attrName>
                                        </p:attrNameLst>
                                      </p:cBhvr>
                                      <p:to>
                                        <p:strVal val="visible"/>
                                      </p:to>
                                    </p:set>
                                    <p:anim calcmode="lin" valueType="num">
                                      <p:cBhvr additive="base">
                                        <p:cTn id="13" dur="5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8">
                                            <p:txEl>
                                              <p:pRg st="1" end="1"/>
                                            </p:txEl>
                                          </p:spTgt>
                                        </p:tgtEl>
                                        <p:attrNameLst>
                                          <p:attrName>style.visibility</p:attrName>
                                        </p:attrNameLst>
                                      </p:cBhvr>
                                      <p:to>
                                        <p:strVal val="visible"/>
                                      </p:to>
                                    </p:set>
                                    <p:anim calcmode="lin" valueType="num">
                                      <p:cBhvr additive="base">
                                        <p:cTn id="19" dur="500" fill="hold"/>
                                        <p:tgtEl>
                                          <p:spTgt spid="1433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899079"/>
                                        </p:tgtEl>
                                        <p:attrNameLst>
                                          <p:attrName>style.visibility</p:attrName>
                                        </p:attrNameLst>
                                      </p:cBhvr>
                                      <p:to>
                                        <p:strVal val="hidden"/>
                                      </p:to>
                                    </p:set>
                                  </p:childTnLst>
                                </p:cTn>
                              </p:par>
                            </p:childTnLst>
                          </p:cTn>
                        </p:par>
                        <p:par>
                          <p:cTn id="25" fill="hold">
                            <p:stCondLst>
                              <p:cond delay="0"/>
                            </p:stCondLst>
                            <p:childTnLst>
                              <p:par>
                                <p:cTn id="26" presetID="22" presetClass="entr" presetSubtype="2" fill="hold" grpId="0" nodeType="afterEffect">
                                  <p:stCondLst>
                                    <p:cond delay="0"/>
                                  </p:stCondLst>
                                  <p:childTnLst>
                                    <p:set>
                                      <p:cBhvr>
                                        <p:cTn id="27" dur="1" fill="hold">
                                          <p:stCondLst>
                                            <p:cond delay="0"/>
                                          </p:stCondLst>
                                        </p:cTn>
                                        <p:tgtEl>
                                          <p:spTgt spid="899076">
                                            <p:bg/>
                                          </p:spTgt>
                                        </p:tgtEl>
                                        <p:attrNameLst>
                                          <p:attrName>style.visibility</p:attrName>
                                        </p:attrNameLst>
                                      </p:cBhvr>
                                      <p:to>
                                        <p:strVal val="visible"/>
                                      </p:to>
                                    </p:set>
                                    <p:animEffect transition="in" filter="wipe(right)">
                                      <p:cBhvr>
                                        <p:cTn id="28" dur="500"/>
                                        <p:tgtEl>
                                          <p:spTgt spid="899076">
                                            <p:bg/>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899076">
                                            <p:txEl>
                                              <p:pRg st="0" end="0"/>
                                            </p:txEl>
                                          </p:spTgt>
                                        </p:tgtEl>
                                        <p:attrNameLst>
                                          <p:attrName>style.visibility</p:attrName>
                                        </p:attrNameLst>
                                      </p:cBhvr>
                                      <p:to>
                                        <p:strVal val="visible"/>
                                      </p:to>
                                    </p:set>
                                    <p:animEffect transition="in" filter="wipe(right)">
                                      <p:cBhvr>
                                        <p:cTn id="33" dur="500"/>
                                        <p:tgtEl>
                                          <p:spTgt spid="89907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899076">
                                            <p:txEl>
                                              <p:pRg st="1" end="1"/>
                                            </p:txEl>
                                          </p:spTgt>
                                        </p:tgtEl>
                                        <p:attrNameLst>
                                          <p:attrName>style.visibility</p:attrName>
                                        </p:attrNameLst>
                                      </p:cBhvr>
                                      <p:to>
                                        <p:strVal val="visible"/>
                                      </p:to>
                                    </p:set>
                                    <p:animEffect transition="in" filter="wipe(right)">
                                      <p:cBhvr>
                                        <p:cTn id="38" dur="500"/>
                                        <p:tgtEl>
                                          <p:spTgt spid="89907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899076">
                                            <p:txEl>
                                              <p:pRg st="2" end="2"/>
                                            </p:txEl>
                                          </p:spTgt>
                                        </p:tgtEl>
                                        <p:attrNameLst>
                                          <p:attrName>style.visibility</p:attrName>
                                        </p:attrNameLst>
                                      </p:cBhvr>
                                      <p:to>
                                        <p:strVal val="visible"/>
                                      </p:to>
                                    </p:set>
                                    <p:animEffect transition="in" filter="wipe(right)">
                                      <p:cBhvr>
                                        <p:cTn id="43" dur="500"/>
                                        <p:tgtEl>
                                          <p:spTgt spid="899076">
                                            <p:txEl>
                                              <p:pRg st="2" end="2"/>
                                            </p:txEl>
                                          </p:spTgt>
                                        </p:tgtEl>
                                      </p:cBhvr>
                                    </p:animEffec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89908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899080"/>
                                        </p:tgtEl>
                                        <p:attrNameLst>
                                          <p:attrName>style.visibility</p:attrName>
                                        </p:attrNameLst>
                                      </p:cBhvr>
                                      <p:to>
                                        <p:strVal val="hidden"/>
                                      </p:to>
                                    </p:set>
                                  </p:childTnLst>
                                </p:cTn>
                              </p:par>
                            </p:childTnLst>
                          </p:cTn>
                        </p:par>
                        <p:par>
                          <p:cTn id="51" fill="hold">
                            <p:stCondLst>
                              <p:cond delay="0"/>
                            </p:stCondLst>
                            <p:childTnLst>
                              <p:par>
                                <p:cTn id="52" presetID="22" presetClass="entr" presetSubtype="8" fill="hold" grpId="0" nodeType="afterEffect">
                                  <p:stCondLst>
                                    <p:cond delay="0"/>
                                  </p:stCondLst>
                                  <p:childTnLst>
                                    <p:set>
                                      <p:cBhvr>
                                        <p:cTn id="53" dur="1" fill="hold">
                                          <p:stCondLst>
                                            <p:cond delay="0"/>
                                          </p:stCondLst>
                                        </p:cTn>
                                        <p:tgtEl>
                                          <p:spTgt spid="899075">
                                            <p:bg/>
                                          </p:spTgt>
                                        </p:tgtEl>
                                        <p:attrNameLst>
                                          <p:attrName>style.visibility</p:attrName>
                                        </p:attrNameLst>
                                      </p:cBhvr>
                                      <p:to>
                                        <p:strVal val="visible"/>
                                      </p:to>
                                    </p:set>
                                    <p:animEffect transition="in" filter="wipe(left)">
                                      <p:cBhvr>
                                        <p:cTn id="54" dur="500"/>
                                        <p:tgtEl>
                                          <p:spTgt spid="899075">
                                            <p:bg/>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899075">
                                            <p:txEl>
                                              <p:pRg st="0" end="0"/>
                                            </p:txEl>
                                          </p:spTgt>
                                        </p:tgtEl>
                                        <p:attrNameLst>
                                          <p:attrName>style.visibility</p:attrName>
                                        </p:attrNameLst>
                                      </p:cBhvr>
                                      <p:to>
                                        <p:strVal val="visible"/>
                                      </p:to>
                                    </p:set>
                                    <p:animEffect transition="in" filter="wipe(left)">
                                      <p:cBhvr>
                                        <p:cTn id="59" dur="500"/>
                                        <p:tgtEl>
                                          <p:spTgt spid="899075">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99075">
                                            <p:txEl>
                                              <p:pRg st="1" end="1"/>
                                            </p:txEl>
                                          </p:spTgt>
                                        </p:tgtEl>
                                        <p:attrNameLst>
                                          <p:attrName>style.visibility</p:attrName>
                                        </p:attrNameLst>
                                      </p:cBhvr>
                                      <p:to>
                                        <p:strVal val="visible"/>
                                      </p:to>
                                    </p:set>
                                    <p:animEffect transition="in" filter="wipe(left)">
                                      <p:cBhvr>
                                        <p:cTn id="64" dur="500"/>
                                        <p:tgtEl>
                                          <p:spTgt spid="899075">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899075">
                                            <p:txEl>
                                              <p:pRg st="2" end="2"/>
                                            </p:txEl>
                                          </p:spTgt>
                                        </p:tgtEl>
                                        <p:attrNameLst>
                                          <p:attrName>style.visibility</p:attrName>
                                        </p:attrNameLst>
                                      </p:cBhvr>
                                      <p:to>
                                        <p:strVal val="visible"/>
                                      </p:to>
                                    </p:set>
                                    <p:animEffect transition="in" filter="wipe(left)">
                                      <p:cBhvr>
                                        <p:cTn id="69" dur="500"/>
                                        <p:tgtEl>
                                          <p:spTgt spid="899075">
                                            <p:txEl>
                                              <p:pRg st="2" end="2"/>
                                            </p:txEl>
                                          </p:spTgt>
                                        </p:tgtEl>
                                      </p:cBhvr>
                                    </p:animEffect>
                                  </p:childTnLst>
                                </p:cTn>
                              </p:par>
                            </p:childTnLst>
                          </p:cTn>
                        </p:par>
                        <p:par>
                          <p:cTn id="70" fill="hold">
                            <p:stCondLst>
                              <p:cond delay="500"/>
                            </p:stCondLst>
                            <p:childTnLst>
                              <p:par>
                                <p:cTn id="71" presetID="1" presetClass="entr" presetSubtype="0" fill="hold" grpId="0" nodeType="afterEffect">
                                  <p:stCondLst>
                                    <p:cond delay="0"/>
                                  </p:stCondLst>
                                  <p:childTnLst>
                                    <p:set>
                                      <p:cBhvr>
                                        <p:cTn id="72" dur="1" fill="hold">
                                          <p:stCondLst>
                                            <p:cond delay="0"/>
                                          </p:stCondLst>
                                        </p:cTn>
                                        <p:tgtEl>
                                          <p:spTgt spid="89908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899081"/>
                                        </p:tgtEl>
                                        <p:attrNameLst>
                                          <p:attrName>style.visibility</p:attrName>
                                        </p:attrNameLst>
                                      </p:cBhvr>
                                      <p:to>
                                        <p:strVal val="hidden"/>
                                      </p:to>
                                    </p:set>
                                  </p:childTnLst>
                                </p:cTn>
                              </p:par>
                            </p:childTnLst>
                          </p:cTn>
                        </p:par>
                        <p:par>
                          <p:cTn id="77" fill="hold">
                            <p:stCondLst>
                              <p:cond delay="0"/>
                            </p:stCondLst>
                            <p:childTnLst>
                              <p:par>
                                <p:cTn id="78" presetID="22" presetClass="entr" presetSubtype="2" fill="hold" grpId="0" nodeType="afterEffect">
                                  <p:stCondLst>
                                    <p:cond delay="0"/>
                                  </p:stCondLst>
                                  <p:childTnLst>
                                    <p:set>
                                      <p:cBhvr>
                                        <p:cTn id="79" dur="1" fill="hold">
                                          <p:stCondLst>
                                            <p:cond delay="0"/>
                                          </p:stCondLst>
                                        </p:cTn>
                                        <p:tgtEl>
                                          <p:spTgt spid="899077">
                                            <p:bg/>
                                          </p:spTgt>
                                        </p:tgtEl>
                                        <p:attrNameLst>
                                          <p:attrName>style.visibility</p:attrName>
                                        </p:attrNameLst>
                                      </p:cBhvr>
                                      <p:to>
                                        <p:strVal val="visible"/>
                                      </p:to>
                                    </p:set>
                                    <p:animEffect transition="in" filter="wipe(right)">
                                      <p:cBhvr>
                                        <p:cTn id="80" dur="500"/>
                                        <p:tgtEl>
                                          <p:spTgt spid="899077">
                                            <p:bg/>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899077">
                                            <p:txEl>
                                              <p:pRg st="0" end="0"/>
                                            </p:txEl>
                                          </p:spTgt>
                                        </p:tgtEl>
                                        <p:attrNameLst>
                                          <p:attrName>style.visibility</p:attrName>
                                        </p:attrNameLst>
                                      </p:cBhvr>
                                      <p:to>
                                        <p:strVal val="visible"/>
                                      </p:to>
                                    </p:set>
                                    <p:animEffect transition="in" filter="wipe(right)">
                                      <p:cBhvr>
                                        <p:cTn id="85" dur="500"/>
                                        <p:tgtEl>
                                          <p:spTgt spid="899077">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899077">
                                            <p:txEl>
                                              <p:pRg st="1" end="1"/>
                                            </p:txEl>
                                          </p:spTgt>
                                        </p:tgtEl>
                                        <p:attrNameLst>
                                          <p:attrName>style.visibility</p:attrName>
                                        </p:attrNameLst>
                                      </p:cBhvr>
                                      <p:to>
                                        <p:strVal val="visible"/>
                                      </p:to>
                                    </p:set>
                                    <p:animEffect transition="in" filter="wipe(right)">
                                      <p:cBhvr>
                                        <p:cTn id="90" dur="500"/>
                                        <p:tgtEl>
                                          <p:spTgt spid="899077">
                                            <p:txEl>
                                              <p:pRg st="1" end="1"/>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899077">
                                            <p:txEl>
                                              <p:pRg st="2" end="2"/>
                                            </p:txEl>
                                          </p:spTgt>
                                        </p:tgtEl>
                                        <p:attrNameLst>
                                          <p:attrName>style.visibility</p:attrName>
                                        </p:attrNameLst>
                                      </p:cBhvr>
                                      <p:to>
                                        <p:strVal val="visible"/>
                                      </p:to>
                                    </p:set>
                                    <p:animEffect transition="in" filter="wipe(right)">
                                      <p:cBhvr>
                                        <p:cTn id="95" dur="500"/>
                                        <p:tgtEl>
                                          <p:spTgt spid="8990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bldLvl="2" animBg="1"/>
      <p:bldP spid="899075" grpId="0" build="p" bldLvl="2" animBg="1"/>
      <p:bldP spid="899076" grpId="0" build="p" bldLvl="2" animBg="1"/>
      <p:bldP spid="899077" grpId="0" build="p" bldLvl="2" animBg="1"/>
      <p:bldP spid="899079" grpId="0" animBg="1"/>
      <p:bldP spid="899080" grpId="0" animBg="1"/>
      <p:bldP spid="899080" grpId="1" animBg="1"/>
      <p:bldP spid="899081" grpId="0" animBg="1"/>
      <p:bldP spid="89908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8"/>
          <p:cNvSpPr txBox="1">
            <a:spLocks noChangeArrowheads="1"/>
          </p:cNvSpPr>
          <p:nvPr/>
        </p:nvSpPr>
        <p:spPr bwMode="auto">
          <a:xfrm>
            <a:off x="381000" y="533400"/>
            <a:ext cx="3810000" cy="895350"/>
          </a:xfrm>
          <a:prstGeom prst="rect">
            <a:avLst/>
          </a:prstGeom>
          <a:noFill/>
          <a:ln w="9525" algn="ctr">
            <a:noFill/>
            <a:miter lim="800000"/>
            <a:headEnd/>
            <a:tailEnd/>
          </a:ln>
        </p:spPr>
        <p:txBody>
          <a:bodyPr>
            <a:spAutoFit/>
          </a:bodyPr>
          <a:lstStyle/>
          <a:p>
            <a:pPr>
              <a:spcBef>
                <a:spcPct val="50000"/>
              </a:spcBef>
            </a:pPr>
            <a:r>
              <a:rPr lang="en-US" sz="2400" baseline="0"/>
              <a:t>Click on the image below to play the Interactive.</a:t>
            </a:r>
          </a:p>
        </p:txBody>
      </p:sp>
      <p:pic>
        <p:nvPicPr>
          <p:cNvPr id="12291" name="Picture 9" descr="312_a">
            <a:hlinkClick r:id="rId2" action="ppaction://hlinkfile"/>
          </p:cNvPr>
          <p:cNvPicPr>
            <a:picLocks noChangeAspect="1" noChangeArrowheads="1"/>
          </p:cNvPicPr>
          <p:nvPr/>
        </p:nvPicPr>
        <p:blipFill>
          <a:blip r:embed="rId3" cstate="print"/>
          <a:srcRect/>
          <a:stretch>
            <a:fillRect/>
          </a:stretch>
        </p:blipFill>
        <p:spPr bwMode="auto">
          <a:xfrm>
            <a:off x="457200" y="1371600"/>
            <a:ext cx="3681413" cy="4800600"/>
          </a:xfrm>
          <a:prstGeom prst="rect">
            <a:avLst/>
          </a:prstGeom>
          <a:noFill/>
          <a:ln w="9525">
            <a:noFill/>
            <a:miter lim="800000"/>
            <a:headEnd/>
            <a:tailEnd/>
          </a:ln>
        </p:spPr>
      </p:pic>
      <p:pic>
        <p:nvPicPr>
          <p:cNvPr id="12292" name="Picture 10" descr="312_b"/>
          <p:cNvPicPr>
            <a:picLocks noChangeAspect="1" noChangeArrowheads="1"/>
          </p:cNvPicPr>
          <p:nvPr/>
        </p:nvPicPr>
        <p:blipFill>
          <a:blip r:embed="rId4" cstate="print"/>
          <a:srcRect/>
          <a:stretch>
            <a:fillRect/>
          </a:stretch>
        </p:blipFill>
        <p:spPr bwMode="auto">
          <a:xfrm>
            <a:off x="4495800" y="1600200"/>
            <a:ext cx="4292600" cy="4343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Text Box 2"/>
          <p:cNvSpPr txBox="1">
            <a:spLocks noChangeArrowheads="1"/>
          </p:cNvSpPr>
          <p:nvPr/>
        </p:nvSpPr>
        <p:spPr bwMode="auto">
          <a:xfrm>
            <a:off x="457200" y="1219200"/>
            <a:ext cx="4038600" cy="4876800"/>
          </a:xfrm>
          <a:prstGeom prst="rect">
            <a:avLst/>
          </a:prstGeom>
          <a:solidFill>
            <a:srgbClr val="F9F5B4"/>
          </a:solidFill>
          <a:ln w="9525">
            <a:noFill/>
            <a:miter lim="800000"/>
            <a:headEnd/>
            <a:tailEnd/>
          </a:ln>
        </p:spPr>
        <p:txBody>
          <a:bodyPr/>
          <a:lstStyle/>
          <a:p>
            <a:pPr marL="231775" indent="-231775">
              <a:lnSpc>
                <a:spcPct val="100000"/>
              </a:lnSpc>
              <a:spcAft>
                <a:spcPct val="25000"/>
              </a:spcAft>
            </a:pPr>
            <a:r>
              <a:rPr lang="en-US" sz="2400" b="1" i="1" baseline="0">
                <a:solidFill>
                  <a:srgbClr val="BF0000"/>
                </a:solidFill>
              </a:rPr>
              <a:t>Student-Teacher Interaction</a:t>
            </a:r>
          </a:p>
          <a:p>
            <a:pPr marL="231775" indent="-231775">
              <a:lnSpc>
                <a:spcPct val="100000"/>
              </a:lnSpc>
              <a:spcAft>
                <a:spcPct val="25000"/>
              </a:spcAft>
              <a:buFontTx/>
              <a:buChar char="•"/>
            </a:pPr>
            <a:r>
              <a:rPr lang="en-US" sz="1800" baseline="0"/>
              <a:t>Students labeled fast learners or slow learners without any data eventually took on the characteristics of the label.</a:t>
            </a:r>
          </a:p>
          <a:p>
            <a:pPr marL="231775" indent="-231775">
              <a:lnSpc>
                <a:spcPct val="100000"/>
              </a:lnSpc>
              <a:spcAft>
                <a:spcPct val="25000"/>
              </a:spcAft>
              <a:buFontTx/>
              <a:buChar char="•"/>
            </a:pPr>
            <a:r>
              <a:rPr lang="en-US" sz="1800" baseline="0"/>
              <a:t>A self-fulfilling prophecy is a prediction that leads to behavior that makes the prediction come true.</a:t>
            </a:r>
          </a:p>
          <a:p>
            <a:pPr marL="231775" indent="-231775">
              <a:lnSpc>
                <a:spcPct val="100000"/>
              </a:lnSpc>
              <a:spcAft>
                <a:spcPct val="25000"/>
              </a:spcAft>
              <a:buFontTx/>
              <a:buChar char="•"/>
            </a:pPr>
            <a:r>
              <a:rPr lang="en-US" sz="1800" baseline="0"/>
              <a:t>When teachers treat students as if they are bright and capable, the students begin to think of themselves in this way, and vice  versa.</a:t>
            </a:r>
          </a:p>
        </p:txBody>
      </p:sp>
      <p:sp>
        <p:nvSpPr>
          <p:cNvPr id="903171" name="Text Box 3"/>
          <p:cNvSpPr txBox="1">
            <a:spLocks noChangeArrowheads="1"/>
          </p:cNvSpPr>
          <p:nvPr/>
        </p:nvSpPr>
        <p:spPr bwMode="auto">
          <a:xfrm>
            <a:off x="4648200" y="1219200"/>
            <a:ext cx="4038600" cy="4876800"/>
          </a:xfrm>
          <a:prstGeom prst="rect">
            <a:avLst/>
          </a:prstGeom>
          <a:solidFill>
            <a:srgbClr val="E0E9ED"/>
          </a:solidFill>
          <a:ln w="9525">
            <a:noFill/>
            <a:miter lim="800000"/>
            <a:headEnd/>
            <a:tailEnd/>
          </a:ln>
        </p:spPr>
        <p:txBody>
          <a:bodyPr/>
          <a:lstStyle/>
          <a:p>
            <a:pPr marL="231775" indent="-231775">
              <a:lnSpc>
                <a:spcPct val="100000"/>
              </a:lnSpc>
              <a:spcAft>
                <a:spcPct val="25000"/>
              </a:spcAft>
            </a:pPr>
            <a:r>
              <a:rPr lang="en-US" sz="2400" b="1" i="1" baseline="0">
                <a:solidFill>
                  <a:srgbClr val="BF0000"/>
                </a:solidFill>
              </a:rPr>
              <a:t>Interactions among Students</a:t>
            </a:r>
            <a:endParaRPr lang="en-US" sz="2400" b="1" baseline="0">
              <a:solidFill>
                <a:srgbClr val="BF0000"/>
              </a:solidFill>
            </a:endParaRPr>
          </a:p>
          <a:p>
            <a:pPr marL="231775" indent="-231775">
              <a:lnSpc>
                <a:spcPct val="100000"/>
              </a:lnSpc>
              <a:spcAft>
                <a:spcPct val="25000"/>
              </a:spcAft>
              <a:buFontTx/>
              <a:buChar char="•"/>
            </a:pPr>
            <a:r>
              <a:rPr lang="en-US" sz="1800" baseline="0"/>
              <a:t>The Coleman Report found that the socioeconomic status of fellow students was the most significant factor in explaining student success.</a:t>
            </a:r>
          </a:p>
          <a:p>
            <a:pPr marL="231775" indent="-231775">
              <a:lnSpc>
                <a:spcPct val="100000"/>
              </a:lnSpc>
              <a:spcAft>
                <a:spcPct val="25000"/>
              </a:spcAft>
              <a:buFontTx/>
              <a:buChar char="•"/>
            </a:pPr>
            <a:r>
              <a:rPr lang="en-US" sz="1800" baseline="0"/>
              <a:t>Peer pressure may be a factor in this dynamic.</a:t>
            </a:r>
            <a:endParaRPr lang="en-US" sz="1800" baseline="0">
              <a:cs typeface="Arial" charset="0"/>
            </a:endParaRPr>
          </a:p>
        </p:txBody>
      </p:sp>
      <p:sp>
        <p:nvSpPr>
          <p:cNvPr id="13316"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The Interactionist Perspective on Education</a:t>
            </a:r>
            <a:endParaRPr lang="en-US" sz="2800" b="1" baseline="0">
              <a:solidFill>
                <a:srgbClr val="FFCC00"/>
              </a:solidFill>
            </a:endParaRPr>
          </a:p>
        </p:txBody>
      </p:sp>
      <p:sp>
        <p:nvSpPr>
          <p:cNvPr id="903173" name="AutoShape 5"/>
          <p:cNvSpPr>
            <a:spLocks noChangeArrowheads="1"/>
          </p:cNvSpPr>
          <p:nvPr/>
        </p:nvSpPr>
        <p:spPr bwMode="auto">
          <a:xfrm flipH="1" flipV="1">
            <a:off x="4222750" y="5867400"/>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3170">
                                            <p:bg/>
                                          </p:spTgt>
                                        </p:tgtEl>
                                        <p:attrNameLst>
                                          <p:attrName>style.visibility</p:attrName>
                                        </p:attrNameLst>
                                      </p:cBhvr>
                                      <p:to>
                                        <p:strVal val="visible"/>
                                      </p:to>
                                    </p:set>
                                    <p:animEffect transition="in" filter="wipe(left)">
                                      <p:cBhvr>
                                        <p:cTn id="7" dur="500"/>
                                        <p:tgtEl>
                                          <p:spTgt spid="90317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3170">
                                            <p:txEl>
                                              <p:pRg st="0" end="0"/>
                                            </p:txEl>
                                          </p:spTgt>
                                        </p:tgtEl>
                                        <p:attrNameLst>
                                          <p:attrName>style.visibility</p:attrName>
                                        </p:attrNameLst>
                                      </p:cBhvr>
                                      <p:to>
                                        <p:strVal val="visible"/>
                                      </p:to>
                                    </p:set>
                                    <p:animEffect transition="in" filter="wipe(left)">
                                      <p:cBhvr>
                                        <p:cTn id="12" dur="500"/>
                                        <p:tgtEl>
                                          <p:spTgt spid="90317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03170">
                                            <p:txEl>
                                              <p:pRg st="1" end="1"/>
                                            </p:txEl>
                                          </p:spTgt>
                                        </p:tgtEl>
                                        <p:attrNameLst>
                                          <p:attrName>style.visibility</p:attrName>
                                        </p:attrNameLst>
                                      </p:cBhvr>
                                      <p:to>
                                        <p:strVal val="visible"/>
                                      </p:to>
                                    </p:set>
                                    <p:animEffect transition="in" filter="wipe(left)">
                                      <p:cBhvr>
                                        <p:cTn id="17" dur="500"/>
                                        <p:tgtEl>
                                          <p:spTgt spid="90317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03170">
                                            <p:txEl>
                                              <p:pRg st="2" end="2"/>
                                            </p:txEl>
                                          </p:spTgt>
                                        </p:tgtEl>
                                        <p:attrNameLst>
                                          <p:attrName>style.visibility</p:attrName>
                                        </p:attrNameLst>
                                      </p:cBhvr>
                                      <p:to>
                                        <p:strVal val="visible"/>
                                      </p:to>
                                    </p:set>
                                    <p:animEffect transition="in" filter="wipe(left)">
                                      <p:cBhvr>
                                        <p:cTn id="22" dur="500"/>
                                        <p:tgtEl>
                                          <p:spTgt spid="90317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03170">
                                            <p:txEl>
                                              <p:pRg st="3" end="3"/>
                                            </p:txEl>
                                          </p:spTgt>
                                        </p:tgtEl>
                                        <p:attrNameLst>
                                          <p:attrName>style.visibility</p:attrName>
                                        </p:attrNameLst>
                                      </p:cBhvr>
                                      <p:to>
                                        <p:strVal val="visible"/>
                                      </p:to>
                                    </p:set>
                                    <p:animEffect transition="in" filter="wipe(left)">
                                      <p:cBhvr>
                                        <p:cTn id="27" dur="500"/>
                                        <p:tgtEl>
                                          <p:spTgt spid="903170">
                                            <p:txEl>
                                              <p:pRg st="3" end="3"/>
                                            </p:txEl>
                                          </p:spTgt>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9031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03173"/>
                                        </p:tgtEl>
                                        <p:attrNameLst>
                                          <p:attrName>style.visibility</p:attrName>
                                        </p:attrNameLst>
                                      </p:cBhvr>
                                      <p:to>
                                        <p:strVal val="hidden"/>
                                      </p:to>
                                    </p:set>
                                  </p:childTnLst>
                                </p:cTn>
                              </p:par>
                            </p:childTnLst>
                          </p:cTn>
                        </p:par>
                        <p:par>
                          <p:cTn id="35" fill="hold">
                            <p:stCondLst>
                              <p:cond delay="0"/>
                            </p:stCondLst>
                            <p:childTnLst>
                              <p:par>
                                <p:cTn id="36" presetID="22" presetClass="entr" presetSubtype="2" fill="hold" grpId="0" nodeType="afterEffect">
                                  <p:stCondLst>
                                    <p:cond delay="0"/>
                                  </p:stCondLst>
                                  <p:childTnLst>
                                    <p:set>
                                      <p:cBhvr>
                                        <p:cTn id="37" dur="1" fill="hold">
                                          <p:stCondLst>
                                            <p:cond delay="0"/>
                                          </p:stCondLst>
                                        </p:cTn>
                                        <p:tgtEl>
                                          <p:spTgt spid="903171"/>
                                        </p:tgtEl>
                                        <p:attrNameLst>
                                          <p:attrName>style.visibility</p:attrName>
                                        </p:attrNameLst>
                                      </p:cBhvr>
                                      <p:to>
                                        <p:strVal val="visible"/>
                                      </p:to>
                                    </p:set>
                                    <p:animEffect transition="in" filter="wipe(right)">
                                      <p:cBhvr>
                                        <p:cTn id="38" dur="500"/>
                                        <p:tgtEl>
                                          <p:spTgt spid="903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3170" grpId="0" build="p" bldLvl="2" animBg="1"/>
      <p:bldP spid="903171" grpId="0" animBg="1"/>
      <p:bldP spid="903173" grpId="0" animBg="1"/>
      <p:bldP spid="90317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5222" name="Picture 6" descr="soc_314"/>
          <p:cNvPicPr>
            <a:picLocks noChangeAspect="1" noChangeArrowheads="1"/>
          </p:cNvPicPr>
          <p:nvPr/>
        </p:nvPicPr>
        <p:blipFill>
          <a:blip r:embed="rId2" cstate="print"/>
          <a:srcRect/>
          <a:stretch>
            <a:fillRect/>
          </a:stretch>
        </p:blipFill>
        <p:spPr bwMode="auto">
          <a:xfrm>
            <a:off x="2576513" y="533400"/>
            <a:ext cx="4041775" cy="5562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05222"/>
                                        </p:tgtEl>
                                        <p:attrNameLst>
                                          <p:attrName>style.visibility</p:attrName>
                                        </p:attrNameLst>
                                      </p:cBhvr>
                                      <p:to>
                                        <p:strVal val="visible"/>
                                      </p:to>
                                    </p:set>
                                    <p:animEffect transition="in" filter="wipe(up)">
                                      <p:cBhvr>
                                        <p:cTn id="7" dur="1000"/>
                                        <p:tgtEl>
                                          <p:spTgt spid="905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7270" name="Picture 6" descr="soc_315"/>
          <p:cNvPicPr>
            <a:picLocks noChangeAspect="1" noChangeArrowheads="1"/>
          </p:cNvPicPr>
          <p:nvPr/>
        </p:nvPicPr>
        <p:blipFill>
          <a:blip r:embed="rId2" cstate="print"/>
          <a:srcRect/>
          <a:stretch>
            <a:fillRect/>
          </a:stretch>
        </p:blipFill>
        <p:spPr bwMode="auto">
          <a:xfrm>
            <a:off x="1981200" y="1092200"/>
            <a:ext cx="5153025" cy="4394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907270"/>
                                        </p:tgtEl>
                                        <p:attrNameLst>
                                          <p:attrName>style.visibility</p:attrName>
                                        </p:attrNameLst>
                                      </p:cBhvr>
                                      <p:to>
                                        <p:strVal val="visible"/>
                                      </p:to>
                                    </p:set>
                                    <p:animEffect transition="in" filter="blinds(vertical)">
                                      <p:cBhvr>
                                        <p:cTn id="7" dur="1000"/>
                                        <p:tgtEl>
                                          <p:spTgt spid="907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685800" y="533400"/>
            <a:ext cx="7772400" cy="825500"/>
          </a:xfrm>
          <a:prstGeom prst="rect">
            <a:avLst/>
          </a:prstGeom>
          <a:noFill/>
          <a:ln w="9525">
            <a:noFill/>
            <a:miter lim="800000"/>
            <a:headEnd/>
            <a:tailEnd/>
          </a:ln>
        </p:spPr>
        <p:txBody>
          <a:bodyPr anchor="ctr"/>
          <a:lstStyle/>
          <a:p>
            <a:pPr algn="ctr">
              <a:lnSpc>
                <a:spcPct val="100000"/>
              </a:lnSpc>
              <a:spcBef>
                <a:spcPct val="0"/>
              </a:spcBef>
            </a:pPr>
            <a:endParaRPr lang="en-US" sz="3500" b="1" i="1" baseline="0"/>
          </a:p>
        </p:txBody>
      </p:sp>
      <p:sp>
        <p:nvSpPr>
          <p:cNvPr id="595974" name="Rectangle 6"/>
          <p:cNvSpPr>
            <a:spLocks noChangeArrowheads="1"/>
          </p:cNvSpPr>
          <p:nvPr/>
        </p:nvSpPr>
        <p:spPr bwMode="auto">
          <a:xfrm>
            <a:off x="457200" y="1524000"/>
            <a:ext cx="8229600" cy="3810000"/>
          </a:xfrm>
          <a:prstGeom prst="rect">
            <a:avLst/>
          </a:prstGeom>
          <a:solidFill>
            <a:srgbClr val="F9F5B4"/>
          </a:solidFill>
          <a:ln w="9525">
            <a:noFill/>
            <a:miter lim="800000"/>
            <a:headEnd/>
            <a:tailEnd/>
          </a:ln>
        </p:spPr>
        <p:txBody>
          <a:bodyPr/>
          <a:lstStyle/>
          <a:p>
            <a:pPr marL="233363" indent="-233363">
              <a:lnSpc>
                <a:spcPct val="100000"/>
              </a:lnSpc>
              <a:spcBef>
                <a:spcPct val="0"/>
              </a:spcBef>
              <a:spcAft>
                <a:spcPct val="30000"/>
              </a:spcAft>
            </a:pPr>
            <a:r>
              <a:rPr lang="en-US" sz="2400" b="1" baseline="0">
                <a:solidFill>
                  <a:srgbClr val="BF0000"/>
                </a:solidFill>
              </a:rPr>
              <a:t>Issues in American Education</a:t>
            </a:r>
          </a:p>
          <a:p>
            <a:pPr marL="233363" indent="-233363">
              <a:lnSpc>
                <a:spcPct val="100000"/>
              </a:lnSpc>
              <a:spcBef>
                <a:spcPct val="0"/>
              </a:spcBef>
              <a:spcAft>
                <a:spcPct val="30000"/>
              </a:spcAft>
              <a:buFontTx/>
              <a:buChar char="•"/>
            </a:pPr>
            <a:r>
              <a:rPr lang="en-US" sz="2400" baseline="0"/>
              <a:t>Americans have tried to reform education in order to achieve broad and important social goals.</a:t>
            </a:r>
          </a:p>
          <a:p>
            <a:pPr marL="233363" indent="-233363">
              <a:lnSpc>
                <a:spcPct val="100000"/>
              </a:lnSpc>
              <a:spcBef>
                <a:spcPct val="0"/>
              </a:spcBef>
              <a:spcAft>
                <a:spcPct val="30000"/>
              </a:spcAft>
              <a:buFontTx/>
              <a:buChar char="•"/>
            </a:pPr>
            <a:r>
              <a:rPr lang="en-US" sz="2400" baseline="0"/>
              <a:t>Alternatives to the traditional public school system include private and charter schools, school choice, and home schooling.</a:t>
            </a:r>
          </a:p>
          <a:p>
            <a:pPr marL="233363" indent="-233363">
              <a:lnSpc>
                <a:spcPct val="100000"/>
              </a:lnSpc>
              <a:spcBef>
                <a:spcPct val="0"/>
              </a:spcBef>
              <a:spcAft>
                <a:spcPct val="30000"/>
              </a:spcAft>
              <a:buFontTx/>
              <a:buChar char="•"/>
            </a:pPr>
            <a:r>
              <a:rPr lang="en-US" sz="2400" baseline="0"/>
              <a:t>Violence in schools is a serious social concern.</a:t>
            </a:r>
          </a:p>
          <a:p>
            <a:pPr marL="233363" indent="-233363">
              <a:lnSpc>
                <a:spcPct val="100000"/>
              </a:lnSpc>
              <a:spcBef>
                <a:spcPct val="0"/>
              </a:spcBef>
              <a:spcAft>
                <a:spcPct val="30000"/>
              </a:spcAft>
              <a:buFontTx/>
              <a:buChar char="•"/>
            </a:pPr>
            <a:r>
              <a:rPr lang="en-US" sz="2400" baseline="0"/>
              <a:t>Methods and curricula for teaching English to non-native speakers are highly controversial.</a:t>
            </a:r>
          </a:p>
        </p:txBody>
      </p:sp>
      <p:sp>
        <p:nvSpPr>
          <p:cNvPr id="16388" name="Rectangle 7"/>
          <p:cNvSpPr>
            <a:spLocks noChangeArrowheads="1"/>
          </p:cNvSpPr>
          <p:nvPr/>
        </p:nvSpPr>
        <p:spPr bwMode="auto">
          <a:xfrm>
            <a:off x="381000" y="609600"/>
            <a:ext cx="8153400" cy="533400"/>
          </a:xfrm>
          <a:prstGeom prst="rect">
            <a:avLst/>
          </a:prstGeom>
          <a:noFill/>
          <a:ln w="9525">
            <a:noFill/>
            <a:miter lim="800000"/>
            <a:headEnd/>
            <a:tailEnd/>
          </a:ln>
        </p:spPr>
        <p:txBody>
          <a:bodyPr/>
          <a:lstStyle/>
          <a:p>
            <a:pPr algn="ctr">
              <a:lnSpc>
                <a:spcPct val="100000"/>
              </a:lnSpc>
              <a:spcBef>
                <a:spcPct val="0"/>
              </a:spcBef>
            </a:pPr>
            <a:r>
              <a:rPr lang="en-US" sz="2800" b="1" baseline="0">
                <a:solidFill>
                  <a:srgbClr val="073499"/>
                </a:solidFill>
              </a:rPr>
              <a:t>Section 2 at a Glance</a:t>
            </a:r>
            <a:endParaRPr lang="en-US" sz="28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5974"/>
                                        </p:tgtEl>
                                        <p:attrNameLst>
                                          <p:attrName>style.visibility</p:attrName>
                                        </p:attrNameLst>
                                      </p:cBhvr>
                                      <p:to>
                                        <p:strVal val="visible"/>
                                      </p:to>
                                    </p:set>
                                    <p:animEffect transition="in" filter="wipe(up)">
                                      <p:cBhvr>
                                        <p:cTn id="7" dur="1000"/>
                                        <p:tgtEl>
                                          <p:spTgt spid="595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533400"/>
            <a:ext cx="7772400" cy="825500"/>
          </a:xfrm>
          <a:prstGeom prst="rect">
            <a:avLst/>
          </a:prstGeom>
          <a:noFill/>
          <a:ln w="9525">
            <a:noFill/>
            <a:miter lim="800000"/>
            <a:headEnd/>
            <a:tailEnd/>
          </a:ln>
        </p:spPr>
        <p:txBody>
          <a:bodyPr anchor="ctr"/>
          <a:lstStyle/>
          <a:p>
            <a:pPr algn="ctr">
              <a:lnSpc>
                <a:spcPct val="100000"/>
              </a:lnSpc>
              <a:spcBef>
                <a:spcPct val="0"/>
              </a:spcBef>
            </a:pPr>
            <a:endParaRPr lang="en-US" sz="3500" b="1" i="1" baseline="0"/>
          </a:p>
        </p:txBody>
      </p:sp>
      <p:pic>
        <p:nvPicPr>
          <p:cNvPr id="817157" name="Picture 5" descr="soc_316"/>
          <p:cNvPicPr>
            <a:picLocks noChangeAspect="1" noChangeArrowheads="1"/>
          </p:cNvPicPr>
          <p:nvPr/>
        </p:nvPicPr>
        <p:blipFill>
          <a:blip r:embed="rId4" cstate="print"/>
          <a:srcRect/>
          <a:stretch>
            <a:fillRect/>
          </a:stretch>
        </p:blipFill>
        <p:spPr bwMode="auto">
          <a:xfrm>
            <a:off x="914400" y="679450"/>
            <a:ext cx="3968750" cy="5492750"/>
          </a:xfrm>
          <a:prstGeom prst="rect">
            <a:avLst/>
          </a:prstGeom>
          <a:noFill/>
          <a:ln w="9525">
            <a:noFill/>
            <a:miter lim="800000"/>
            <a:headEnd/>
            <a:tailEnd/>
          </a:ln>
        </p:spPr>
      </p:pic>
      <p:sp>
        <p:nvSpPr>
          <p:cNvPr id="817159" name="Text Box 7"/>
          <p:cNvSpPr txBox="1">
            <a:spLocks noChangeArrowheads="1"/>
          </p:cNvSpPr>
          <p:nvPr/>
        </p:nvSpPr>
        <p:spPr bwMode="auto">
          <a:xfrm>
            <a:off x="5486400" y="3276600"/>
            <a:ext cx="3276600" cy="1296988"/>
          </a:xfrm>
          <a:prstGeom prst="rect">
            <a:avLst/>
          </a:prstGeom>
          <a:gradFill rotWithShape="1">
            <a:gsLst>
              <a:gs pos="0">
                <a:srgbClr val="5E8EF8"/>
              </a:gs>
              <a:gs pos="100000">
                <a:srgbClr val="E0E9FE"/>
              </a:gs>
            </a:gsLst>
            <a:lin ang="0" scaled="1"/>
          </a:gradFill>
          <a:ln w="9525" algn="ctr">
            <a:noFill/>
            <a:miter lim="800000"/>
            <a:headEnd/>
            <a:tailEnd/>
          </a:ln>
        </p:spPr>
        <p:txBody>
          <a:bodyPr>
            <a:spAutoFit/>
          </a:bodyPr>
          <a:lstStyle/>
          <a:p>
            <a:pPr>
              <a:spcBef>
                <a:spcPct val="50000"/>
              </a:spcBef>
            </a:pPr>
            <a:r>
              <a:rPr lang="en-US" sz="2400" b="1" baseline="0"/>
              <a:t>How do schools contribute to social justice?</a:t>
            </a:r>
          </a:p>
        </p:txBody>
      </p:sp>
      <p:pic>
        <p:nvPicPr>
          <p:cNvPr id="17413" name="Picture 8" descr="close_up"/>
          <p:cNvPicPr>
            <a:picLocks noChangeAspect="1" noChangeArrowheads="1"/>
          </p:cNvPicPr>
          <p:nvPr/>
        </p:nvPicPr>
        <p:blipFill>
          <a:blip r:embed="rId5" cstate="print"/>
          <a:srcRect/>
          <a:stretch>
            <a:fillRect/>
          </a:stretch>
        </p:blipFill>
        <p:spPr bwMode="auto">
          <a:xfrm>
            <a:off x="152400" y="531813"/>
            <a:ext cx="1219200" cy="68421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17157"/>
                                        </p:tgtEl>
                                        <p:attrNameLst>
                                          <p:attrName>style.visibility</p:attrName>
                                        </p:attrNameLst>
                                      </p:cBhvr>
                                      <p:to>
                                        <p:strVal val="visible"/>
                                      </p:to>
                                    </p:set>
                                    <p:anim calcmode="lin" valueType="num">
                                      <p:cBhvr additive="base">
                                        <p:cTn id="7" dur="1000" fill="hold"/>
                                        <p:tgtEl>
                                          <p:spTgt spid="817157"/>
                                        </p:tgtEl>
                                        <p:attrNameLst>
                                          <p:attrName>ppt_x</p:attrName>
                                        </p:attrNameLst>
                                      </p:cBhvr>
                                      <p:tavLst>
                                        <p:tav tm="0">
                                          <p:val>
                                            <p:strVal val="#ppt_x"/>
                                          </p:val>
                                        </p:tav>
                                        <p:tav tm="100000">
                                          <p:val>
                                            <p:strVal val="#ppt_x"/>
                                          </p:val>
                                        </p:tav>
                                      </p:tavLst>
                                    </p:anim>
                                    <p:anim calcmode="lin" valueType="num">
                                      <p:cBhvr additive="base">
                                        <p:cTn id="8" dur="1000" fill="hold"/>
                                        <p:tgtEl>
                                          <p:spTgt spid="81715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817159"/>
                                        </p:tgtEl>
                                        <p:attrNameLst>
                                          <p:attrName>style.visibility</p:attrName>
                                        </p:attrNameLst>
                                      </p:cBhvr>
                                      <p:to>
                                        <p:strVal val="visible"/>
                                      </p:to>
                                    </p:set>
                                    <p:animEffect transition="in" filter="wipe(left)">
                                      <p:cBhvr>
                                        <p:cTn id="12" dur="500"/>
                                        <p:tgtEl>
                                          <p:spTgt spid="817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715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Text Box 2"/>
          <p:cNvSpPr txBox="1">
            <a:spLocks noChangeArrowheads="1"/>
          </p:cNvSpPr>
          <p:nvPr/>
        </p:nvSpPr>
        <p:spPr bwMode="auto">
          <a:xfrm>
            <a:off x="457200" y="1295400"/>
            <a:ext cx="4038600" cy="4495800"/>
          </a:xfrm>
          <a:prstGeom prst="rect">
            <a:avLst/>
          </a:prstGeom>
          <a:solidFill>
            <a:srgbClr val="F9F5B4"/>
          </a:solidFill>
          <a:ln w="9525">
            <a:noFill/>
            <a:miter lim="800000"/>
            <a:headEnd/>
            <a:tailEnd/>
          </a:ln>
        </p:spPr>
        <p:txBody>
          <a:bodyPr/>
          <a:lstStyle/>
          <a:p>
            <a:pPr marL="231775" indent="-231775">
              <a:lnSpc>
                <a:spcPct val="100000"/>
              </a:lnSpc>
              <a:spcAft>
                <a:spcPct val="25000"/>
              </a:spcAft>
            </a:pPr>
            <a:r>
              <a:rPr lang="en-US" sz="2400" b="1" i="1" baseline="0">
                <a:solidFill>
                  <a:srgbClr val="BF0000"/>
                </a:solidFill>
              </a:rPr>
              <a:t>History of Reform</a:t>
            </a:r>
          </a:p>
          <a:p>
            <a:pPr marL="231775" indent="-231775">
              <a:lnSpc>
                <a:spcPct val="100000"/>
              </a:lnSpc>
              <a:spcAft>
                <a:spcPct val="25000"/>
              </a:spcAft>
              <a:buFontTx/>
              <a:buChar char="•"/>
            </a:pPr>
            <a:r>
              <a:rPr lang="en-US" sz="1800" baseline="0"/>
              <a:t>In the early part of the 1900s education concerns centered on the assimilation of immigrants.</a:t>
            </a:r>
          </a:p>
          <a:p>
            <a:pPr marL="231775" indent="-231775">
              <a:lnSpc>
                <a:spcPct val="100000"/>
              </a:lnSpc>
              <a:spcAft>
                <a:spcPct val="25000"/>
              </a:spcAft>
              <a:buFontTx/>
              <a:buChar char="•"/>
            </a:pPr>
            <a:r>
              <a:rPr lang="en-US" sz="1800" baseline="0"/>
              <a:t>In the mid-1900s Americans looked to education to win the space race.</a:t>
            </a:r>
          </a:p>
          <a:p>
            <a:pPr marL="231775" indent="-231775">
              <a:lnSpc>
                <a:spcPct val="100000"/>
              </a:lnSpc>
              <a:spcAft>
                <a:spcPct val="25000"/>
              </a:spcAft>
              <a:buFontTx/>
              <a:buChar char="•"/>
            </a:pPr>
            <a:r>
              <a:rPr lang="en-US" sz="1800" baseline="0"/>
              <a:t>After 1983 education focused on comparing American students to those in other nations.</a:t>
            </a:r>
          </a:p>
          <a:p>
            <a:pPr marL="231775" indent="-231775">
              <a:lnSpc>
                <a:spcPct val="100000"/>
              </a:lnSpc>
              <a:spcAft>
                <a:spcPct val="25000"/>
              </a:spcAft>
              <a:buFontTx/>
              <a:buChar char="•"/>
            </a:pPr>
            <a:r>
              <a:rPr lang="en-US" sz="1800" baseline="0"/>
              <a:t>Although many overhauls occurred, reforms brought little progress.</a:t>
            </a:r>
          </a:p>
          <a:p>
            <a:pPr marL="231775" indent="-231775">
              <a:lnSpc>
                <a:spcPct val="100000"/>
              </a:lnSpc>
              <a:spcAft>
                <a:spcPct val="25000"/>
              </a:spcAft>
              <a:buFontTx/>
              <a:buChar char="•"/>
            </a:pPr>
            <a:r>
              <a:rPr lang="en-US" sz="1800" baseline="0"/>
              <a:t>The improvement goals originally planned for 2000 were not met.</a:t>
            </a:r>
          </a:p>
        </p:txBody>
      </p:sp>
      <p:sp>
        <p:nvSpPr>
          <p:cNvPr id="908291" name="Text Box 3"/>
          <p:cNvSpPr txBox="1">
            <a:spLocks noChangeArrowheads="1"/>
          </p:cNvSpPr>
          <p:nvPr/>
        </p:nvSpPr>
        <p:spPr bwMode="auto">
          <a:xfrm>
            <a:off x="4648200" y="1295400"/>
            <a:ext cx="4038600" cy="4495800"/>
          </a:xfrm>
          <a:prstGeom prst="rect">
            <a:avLst/>
          </a:prstGeom>
          <a:solidFill>
            <a:srgbClr val="E0E9ED"/>
          </a:solidFill>
          <a:ln w="9525">
            <a:noFill/>
            <a:miter lim="800000"/>
            <a:headEnd/>
            <a:tailEnd/>
          </a:ln>
        </p:spPr>
        <p:txBody>
          <a:bodyPr/>
          <a:lstStyle/>
          <a:p>
            <a:pPr marL="231775" indent="-231775">
              <a:lnSpc>
                <a:spcPct val="100000"/>
              </a:lnSpc>
              <a:spcAft>
                <a:spcPct val="25000"/>
              </a:spcAft>
            </a:pPr>
            <a:r>
              <a:rPr lang="en-US" sz="2400" b="1" i="1" baseline="0">
                <a:solidFill>
                  <a:srgbClr val="BF0000"/>
                </a:solidFill>
              </a:rPr>
              <a:t>No Child Left Behind</a:t>
            </a:r>
            <a:endParaRPr lang="en-US" sz="2400" b="1" baseline="0">
              <a:solidFill>
                <a:srgbClr val="BF0000"/>
              </a:solidFill>
            </a:endParaRPr>
          </a:p>
          <a:p>
            <a:pPr marL="231775" indent="-231775">
              <a:lnSpc>
                <a:spcPct val="100000"/>
              </a:lnSpc>
              <a:spcAft>
                <a:spcPct val="25000"/>
              </a:spcAft>
              <a:buFontTx/>
              <a:buChar char="•"/>
            </a:pPr>
            <a:r>
              <a:rPr lang="en-US" sz="1800" baseline="0"/>
              <a:t>2001 law with benchmarks for improving schools.</a:t>
            </a:r>
          </a:p>
          <a:p>
            <a:pPr marL="231775" indent="-231775">
              <a:lnSpc>
                <a:spcPct val="100000"/>
              </a:lnSpc>
              <a:spcAft>
                <a:spcPct val="25000"/>
              </a:spcAft>
              <a:buFontTx/>
              <a:buChar char="•"/>
            </a:pPr>
            <a:r>
              <a:rPr lang="en-US" sz="1800" baseline="0"/>
              <a:t>Provided money for schools to improve teaching.</a:t>
            </a:r>
          </a:p>
          <a:p>
            <a:pPr marL="231775" indent="-231775">
              <a:lnSpc>
                <a:spcPct val="100000"/>
              </a:lnSpc>
              <a:spcAft>
                <a:spcPct val="25000"/>
              </a:spcAft>
              <a:buFontTx/>
              <a:buChar char="•"/>
            </a:pPr>
            <a:r>
              <a:rPr lang="en-US" sz="1800" baseline="0"/>
              <a:t>Made standardized test scores the measure of how a school was performing.</a:t>
            </a:r>
          </a:p>
          <a:p>
            <a:pPr marL="231775" indent="-231775">
              <a:lnSpc>
                <a:spcPct val="100000"/>
              </a:lnSpc>
              <a:spcAft>
                <a:spcPct val="25000"/>
              </a:spcAft>
              <a:buFontTx/>
              <a:buChar char="•"/>
            </a:pPr>
            <a:r>
              <a:rPr lang="en-US" sz="1800" baseline="0"/>
              <a:t>Extra emphasis on early reading instruction and teacher preparation.</a:t>
            </a:r>
          </a:p>
          <a:p>
            <a:pPr marL="231775" indent="-231775">
              <a:lnSpc>
                <a:spcPct val="100000"/>
              </a:lnSpc>
              <a:spcAft>
                <a:spcPct val="25000"/>
              </a:spcAft>
              <a:buFontTx/>
              <a:buChar char="•"/>
            </a:pPr>
            <a:r>
              <a:rPr lang="en-US" sz="1800" baseline="0"/>
              <a:t>Although test scores have risen, some claim that higher-order thinking skills have been neglected.</a:t>
            </a:r>
            <a:endParaRPr lang="en-US" sz="1800" baseline="0">
              <a:cs typeface="Arial" charset="0"/>
            </a:endParaRPr>
          </a:p>
        </p:txBody>
      </p:sp>
      <p:sp>
        <p:nvSpPr>
          <p:cNvPr id="18436"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Educational Reform</a:t>
            </a:r>
            <a:endParaRPr lang="en-US" sz="2800" b="1" baseline="0">
              <a:solidFill>
                <a:srgbClr val="FFCC00"/>
              </a:solidFill>
            </a:endParaRPr>
          </a:p>
        </p:txBody>
      </p:sp>
      <p:sp>
        <p:nvSpPr>
          <p:cNvPr id="908293" name="AutoShape 5"/>
          <p:cNvSpPr>
            <a:spLocks noChangeArrowheads="1"/>
          </p:cNvSpPr>
          <p:nvPr/>
        </p:nvSpPr>
        <p:spPr bwMode="auto">
          <a:xfrm flipH="1" flipV="1">
            <a:off x="4235450" y="5562600"/>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8290">
                                            <p:bg/>
                                          </p:spTgt>
                                        </p:tgtEl>
                                        <p:attrNameLst>
                                          <p:attrName>style.visibility</p:attrName>
                                        </p:attrNameLst>
                                      </p:cBhvr>
                                      <p:to>
                                        <p:strVal val="visible"/>
                                      </p:to>
                                    </p:set>
                                    <p:animEffect transition="in" filter="wipe(left)">
                                      <p:cBhvr>
                                        <p:cTn id="7" dur="500"/>
                                        <p:tgtEl>
                                          <p:spTgt spid="90829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8290">
                                            <p:txEl>
                                              <p:pRg st="0" end="0"/>
                                            </p:txEl>
                                          </p:spTgt>
                                        </p:tgtEl>
                                        <p:attrNameLst>
                                          <p:attrName>style.visibility</p:attrName>
                                        </p:attrNameLst>
                                      </p:cBhvr>
                                      <p:to>
                                        <p:strVal val="visible"/>
                                      </p:to>
                                    </p:set>
                                    <p:animEffect transition="in" filter="wipe(left)">
                                      <p:cBhvr>
                                        <p:cTn id="12" dur="500"/>
                                        <p:tgtEl>
                                          <p:spTgt spid="90829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08290">
                                            <p:txEl>
                                              <p:pRg st="1" end="1"/>
                                            </p:txEl>
                                          </p:spTgt>
                                        </p:tgtEl>
                                        <p:attrNameLst>
                                          <p:attrName>style.visibility</p:attrName>
                                        </p:attrNameLst>
                                      </p:cBhvr>
                                      <p:to>
                                        <p:strVal val="visible"/>
                                      </p:to>
                                    </p:set>
                                    <p:animEffect transition="in" filter="wipe(left)">
                                      <p:cBhvr>
                                        <p:cTn id="17" dur="500"/>
                                        <p:tgtEl>
                                          <p:spTgt spid="90829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08290">
                                            <p:txEl>
                                              <p:pRg st="2" end="2"/>
                                            </p:txEl>
                                          </p:spTgt>
                                        </p:tgtEl>
                                        <p:attrNameLst>
                                          <p:attrName>style.visibility</p:attrName>
                                        </p:attrNameLst>
                                      </p:cBhvr>
                                      <p:to>
                                        <p:strVal val="visible"/>
                                      </p:to>
                                    </p:set>
                                    <p:animEffect transition="in" filter="wipe(left)">
                                      <p:cBhvr>
                                        <p:cTn id="22" dur="500"/>
                                        <p:tgtEl>
                                          <p:spTgt spid="90829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08290">
                                            <p:txEl>
                                              <p:pRg st="3" end="3"/>
                                            </p:txEl>
                                          </p:spTgt>
                                        </p:tgtEl>
                                        <p:attrNameLst>
                                          <p:attrName>style.visibility</p:attrName>
                                        </p:attrNameLst>
                                      </p:cBhvr>
                                      <p:to>
                                        <p:strVal val="visible"/>
                                      </p:to>
                                    </p:set>
                                    <p:animEffect transition="in" filter="wipe(left)">
                                      <p:cBhvr>
                                        <p:cTn id="27" dur="500"/>
                                        <p:tgtEl>
                                          <p:spTgt spid="90829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08290">
                                            <p:txEl>
                                              <p:pRg st="4" end="4"/>
                                            </p:txEl>
                                          </p:spTgt>
                                        </p:tgtEl>
                                        <p:attrNameLst>
                                          <p:attrName>style.visibility</p:attrName>
                                        </p:attrNameLst>
                                      </p:cBhvr>
                                      <p:to>
                                        <p:strVal val="visible"/>
                                      </p:to>
                                    </p:set>
                                    <p:animEffect transition="in" filter="wipe(left)">
                                      <p:cBhvr>
                                        <p:cTn id="32" dur="500"/>
                                        <p:tgtEl>
                                          <p:spTgt spid="90829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08290">
                                            <p:txEl>
                                              <p:pRg st="5" end="5"/>
                                            </p:txEl>
                                          </p:spTgt>
                                        </p:tgtEl>
                                        <p:attrNameLst>
                                          <p:attrName>style.visibility</p:attrName>
                                        </p:attrNameLst>
                                      </p:cBhvr>
                                      <p:to>
                                        <p:strVal val="visible"/>
                                      </p:to>
                                    </p:set>
                                    <p:animEffect transition="in" filter="wipe(left)">
                                      <p:cBhvr>
                                        <p:cTn id="37" dur="500"/>
                                        <p:tgtEl>
                                          <p:spTgt spid="908290">
                                            <p:txEl>
                                              <p:pRg st="5" end="5"/>
                                            </p:txEl>
                                          </p:spTgt>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90829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908293"/>
                                        </p:tgtEl>
                                        <p:attrNameLst>
                                          <p:attrName>style.visibility</p:attrName>
                                        </p:attrNameLst>
                                      </p:cBhvr>
                                      <p:to>
                                        <p:strVal val="hidden"/>
                                      </p:to>
                                    </p:set>
                                  </p:childTnLst>
                                </p:cTn>
                              </p:par>
                            </p:childTnLst>
                          </p:cTn>
                        </p:par>
                        <p:par>
                          <p:cTn id="45" fill="hold">
                            <p:stCondLst>
                              <p:cond delay="0"/>
                            </p:stCondLst>
                            <p:childTnLst>
                              <p:par>
                                <p:cTn id="46" presetID="22" presetClass="entr" presetSubtype="2" fill="hold" grpId="0" nodeType="afterEffect">
                                  <p:stCondLst>
                                    <p:cond delay="0"/>
                                  </p:stCondLst>
                                  <p:childTnLst>
                                    <p:set>
                                      <p:cBhvr>
                                        <p:cTn id="47" dur="1" fill="hold">
                                          <p:stCondLst>
                                            <p:cond delay="0"/>
                                          </p:stCondLst>
                                        </p:cTn>
                                        <p:tgtEl>
                                          <p:spTgt spid="908291">
                                            <p:bg/>
                                          </p:spTgt>
                                        </p:tgtEl>
                                        <p:attrNameLst>
                                          <p:attrName>style.visibility</p:attrName>
                                        </p:attrNameLst>
                                      </p:cBhvr>
                                      <p:to>
                                        <p:strVal val="visible"/>
                                      </p:to>
                                    </p:set>
                                    <p:animEffect transition="in" filter="wipe(right)">
                                      <p:cBhvr>
                                        <p:cTn id="48" dur="500"/>
                                        <p:tgtEl>
                                          <p:spTgt spid="908291">
                                            <p:bg/>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908291">
                                            <p:txEl>
                                              <p:pRg st="0" end="0"/>
                                            </p:txEl>
                                          </p:spTgt>
                                        </p:tgtEl>
                                        <p:attrNameLst>
                                          <p:attrName>style.visibility</p:attrName>
                                        </p:attrNameLst>
                                      </p:cBhvr>
                                      <p:to>
                                        <p:strVal val="visible"/>
                                      </p:to>
                                    </p:set>
                                    <p:animEffect transition="in" filter="wipe(right)">
                                      <p:cBhvr>
                                        <p:cTn id="53" dur="500"/>
                                        <p:tgtEl>
                                          <p:spTgt spid="908291">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908291">
                                            <p:txEl>
                                              <p:pRg st="1" end="1"/>
                                            </p:txEl>
                                          </p:spTgt>
                                        </p:tgtEl>
                                        <p:attrNameLst>
                                          <p:attrName>style.visibility</p:attrName>
                                        </p:attrNameLst>
                                      </p:cBhvr>
                                      <p:to>
                                        <p:strVal val="visible"/>
                                      </p:to>
                                    </p:set>
                                    <p:animEffect transition="in" filter="wipe(right)">
                                      <p:cBhvr>
                                        <p:cTn id="58" dur="500"/>
                                        <p:tgtEl>
                                          <p:spTgt spid="908291">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908291">
                                            <p:txEl>
                                              <p:pRg st="2" end="2"/>
                                            </p:txEl>
                                          </p:spTgt>
                                        </p:tgtEl>
                                        <p:attrNameLst>
                                          <p:attrName>style.visibility</p:attrName>
                                        </p:attrNameLst>
                                      </p:cBhvr>
                                      <p:to>
                                        <p:strVal val="visible"/>
                                      </p:to>
                                    </p:set>
                                    <p:animEffect transition="in" filter="wipe(right)">
                                      <p:cBhvr>
                                        <p:cTn id="63" dur="500"/>
                                        <p:tgtEl>
                                          <p:spTgt spid="908291">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908291">
                                            <p:txEl>
                                              <p:pRg st="3" end="3"/>
                                            </p:txEl>
                                          </p:spTgt>
                                        </p:tgtEl>
                                        <p:attrNameLst>
                                          <p:attrName>style.visibility</p:attrName>
                                        </p:attrNameLst>
                                      </p:cBhvr>
                                      <p:to>
                                        <p:strVal val="visible"/>
                                      </p:to>
                                    </p:set>
                                    <p:animEffect transition="in" filter="wipe(right)">
                                      <p:cBhvr>
                                        <p:cTn id="68" dur="500"/>
                                        <p:tgtEl>
                                          <p:spTgt spid="908291">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908291">
                                            <p:txEl>
                                              <p:pRg st="4" end="4"/>
                                            </p:txEl>
                                          </p:spTgt>
                                        </p:tgtEl>
                                        <p:attrNameLst>
                                          <p:attrName>style.visibility</p:attrName>
                                        </p:attrNameLst>
                                      </p:cBhvr>
                                      <p:to>
                                        <p:strVal val="visible"/>
                                      </p:to>
                                    </p:set>
                                    <p:animEffect transition="in" filter="wipe(right)">
                                      <p:cBhvr>
                                        <p:cTn id="73" dur="500"/>
                                        <p:tgtEl>
                                          <p:spTgt spid="908291">
                                            <p:txEl>
                                              <p:pRg st="4" end="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908291">
                                            <p:txEl>
                                              <p:pRg st="5" end="5"/>
                                            </p:txEl>
                                          </p:spTgt>
                                        </p:tgtEl>
                                        <p:attrNameLst>
                                          <p:attrName>style.visibility</p:attrName>
                                        </p:attrNameLst>
                                      </p:cBhvr>
                                      <p:to>
                                        <p:strVal val="visible"/>
                                      </p:to>
                                    </p:set>
                                    <p:animEffect transition="in" filter="wipe(right)">
                                      <p:cBhvr>
                                        <p:cTn id="78" dur="500"/>
                                        <p:tgtEl>
                                          <p:spTgt spid="908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290" grpId="0" build="p" bldLvl="2" animBg="1"/>
      <p:bldP spid="908291" grpId="0" build="p" bldLvl="2" animBg="1"/>
      <p:bldP spid="908293" grpId="0" animBg="1"/>
      <p:bldP spid="90829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66" name="Picture 6" descr="soc_317"/>
          <p:cNvPicPr>
            <a:picLocks noChangeAspect="1" noChangeArrowheads="1"/>
          </p:cNvPicPr>
          <p:nvPr/>
        </p:nvPicPr>
        <p:blipFill>
          <a:blip r:embed="rId2" cstate="print"/>
          <a:srcRect/>
          <a:stretch>
            <a:fillRect/>
          </a:stretch>
        </p:blipFill>
        <p:spPr bwMode="auto">
          <a:xfrm>
            <a:off x="2500313" y="609600"/>
            <a:ext cx="4052887" cy="5334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11366"/>
                                        </p:tgtEl>
                                        <p:attrNameLst>
                                          <p:attrName>style.visibility</p:attrName>
                                        </p:attrNameLst>
                                      </p:cBhvr>
                                      <p:to>
                                        <p:strVal val="visible"/>
                                      </p:to>
                                    </p:set>
                                    <p:animEffect transition="in" filter="box(out)">
                                      <p:cBhvr>
                                        <p:cTn id="7" dur="1000"/>
                                        <p:tgtEl>
                                          <p:spTgt spid="911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soc_318"/>
          <p:cNvPicPr>
            <a:picLocks noChangeAspect="1" noChangeArrowheads="1"/>
          </p:cNvPicPr>
          <p:nvPr/>
        </p:nvPicPr>
        <p:blipFill>
          <a:blip r:embed="rId2" cstate="print"/>
          <a:srcRect b="871"/>
          <a:stretch>
            <a:fillRect/>
          </a:stretch>
        </p:blipFill>
        <p:spPr bwMode="auto">
          <a:xfrm>
            <a:off x="304800" y="812800"/>
            <a:ext cx="8382000" cy="4368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6"/>
          <p:cNvSpPr txBox="1">
            <a:spLocks noChangeArrowheads="1"/>
          </p:cNvSpPr>
          <p:nvPr/>
        </p:nvSpPr>
        <p:spPr bwMode="auto">
          <a:xfrm>
            <a:off x="457200" y="1219200"/>
            <a:ext cx="8229600" cy="4876800"/>
          </a:xfrm>
          <a:prstGeom prst="rect">
            <a:avLst/>
          </a:prstGeom>
          <a:solidFill>
            <a:srgbClr val="F9F5B4"/>
          </a:solidFill>
          <a:ln w="9525">
            <a:noFill/>
            <a:miter lim="800000"/>
            <a:headEnd/>
            <a:tailEnd/>
          </a:ln>
        </p:spPr>
        <p:txBody>
          <a:bodyPr/>
          <a:lstStyle/>
          <a:p>
            <a:pPr>
              <a:lnSpc>
                <a:spcPct val="120000"/>
              </a:lnSpc>
            </a:pPr>
            <a:r>
              <a:rPr lang="en-US" sz="2400" baseline="0"/>
              <a:t>Parents have the primary responsibility of caring for their children, and they often share religious worship with their children. But by common belief, failing to educate a child to fully participate in society constitutes harm, so the government requires children to attend school. What happens when the government attempts to teach lessons that parents or students object to on religious grounds? The First Amendment clearly states that the government will not create a state religion, but court judges are in charge of the interpretation in specific cases. Court cases have resulted in the banning of voluntary prayer times.</a:t>
            </a:r>
          </a:p>
        </p:txBody>
      </p:sp>
      <p:sp>
        <p:nvSpPr>
          <p:cNvPr id="3075" name="Rectangle 30"/>
          <p:cNvSpPr>
            <a:spLocks noChangeArrowheads="1"/>
          </p:cNvSpPr>
          <p:nvPr/>
        </p:nvSpPr>
        <p:spPr bwMode="auto">
          <a:xfrm>
            <a:off x="381000" y="609600"/>
            <a:ext cx="8153400" cy="9906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Case Study: Religion in Public Schools</a:t>
            </a:r>
            <a:br>
              <a:rPr lang="en-US" sz="2800" b="1" baseline="0">
                <a:solidFill>
                  <a:srgbClr val="073499"/>
                </a:solidFill>
              </a:rPr>
            </a:br>
            <a:endParaRPr lang="en-US" sz="2800" b="1" baseline="0">
              <a:solidFill>
                <a:srgbClr val="FFCC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57200" y="1295400"/>
            <a:ext cx="8229600" cy="1600200"/>
          </a:xfrm>
          <a:prstGeom prst="rect">
            <a:avLst/>
          </a:prstGeom>
          <a:solidFill>
            <a:srgbClr val="F9F5B4"/>
          </a:solidFill>
          <a:ln w="9525">
            <a:noFill/>
            <a:miter lim="800000"/>
            <a:headEnd/>
            <a:tailEnd/>
          </a:ln>
        </p:spPr>
        <p:txBody>
          <a:bodyPr/>
          <a:lstStyle/>
          <a:p>
            <a:pPr marL="228600" indent="-228600" eaLnBrk="0" hangingPunct="0">
              <a:lnSpc>
                <a:spcPct val="100000"/>
              </a:lnSpc>
              <a:spcAft>
                <a:spcPct val="25000"/>
              </a:spcAft>
              <a:buFontTx/>
              <a:buChar char="•"/>
            </a:pPr>
            <a:r>
              <a:rPr lang="en-US" sz="2000" b="1" baseline="0">
                <a:cs typeface="Arial" charset="0"/>
              </a:rPr>
              <a:t>Charter schools:</a:t>
            </a:r>
            <a:r>
              <a:rPr lang="en-US" sz="2000" baseline="0">
                <a:cs typeface="Arial" charset="0"/>
              </a:rPr>
              <a:t> Funded with public money but are privately operated and run.</a:t>
            </a:r>
          </a:p>
          <a:p>
            <a:pPr marL="685800" lvl="1" indent="-228600" eaLnBrk="0" hangingPunct="0">
              <a:lnSpc>
                <a:spcPct val="100000"/>
              </a:lnSpc>
              <a:spcAft>
                <a:spcPct val="25000"/>
              </a:spcAft>
              <a:buFontTx/>
              <a:buChar char="•"/>
            </a:pPr>
            <a:r>
              <a:rPr lang="en-US" sz="2000" baseline="0">
                <a:cs typeface="Arial" charset="0"/>
              </a:rPr>
              <a:t>The charter establishes the amount of public funding the school will receive.</a:t>
            </a:r>
          </a:p>
        </p:txBody>
      </p:sp>
      <p:sp>
        <p:nvSpPr>
          <p:cNvPr id="913411" name="Text Box 3"/>
          <p:cNvSpPr txBox="1">
            <a:spLocks noChangeArrowheads="1"/>
          </p:cNvSpPr>
          <p:nvPr/>
        </p:nvSpPr>
        <p:spPr bwMode="auto">
          <a:xfrm>
            <a:off x="457200" y="3124200"/>
            <a:ext cx="8229600" cy="1143000"/>
          </a:xfrm>
          <a:prstGeom prst="rect">
            <a:avLst/>
          </a:prstGeom>
          <a:solidFill>
            <a:srgbClr val="E0E9ED"/>
          </a:solidFill>
          <a:ln w="9525">
            <a:noFill/>
            <a:miter lim="800000"/>
            <a:headEnd/>
            <a:tailEnd/>
          </a:ln>
        </p:spPr>
        <p:txBody>
          <a:bodyPr/>
          <a:lstStyle/>
          <a:p>
            <a:pPr marL="228600" indent="-228600" eaLnBrk="0" hangingPunct="0">
              <a:lnSpc>
                <a:spcPct val="100000"/>
              </a:lnSpc>
              <a:spcAft>
                <a:spcPct val="25000"/>
              </a:spcAft>
              <a:buFontTx/>
              <a:buChar char="•"/>
            </a:pPr>
            <a:r>
              <a:rPr lang="en-US" sz="2000" b="1" baseline="0">
                <a:cs typeface="Arial" charset="0"/>
              </a:rPr>
              <a:t>School choice:</a:t>
            </a:r>
            <a:r>
              <a:rPr lang="en-US" sz="2000" baseline="0">
                <a:cs typeface="Arial" charset="0"/>
              </a:rPr>
              <a:t> Parents may receive a voucher equal to the amount their state spends on education for their child that they can put toward the tuition at a private, charter, or religious school.</a:t>
            </a:r>
          </a:p>
        </p:txBody>
      </p:sp>
      <p:sp>
        <p:nvSpPr>
          <p:cNvPr id="913412" name="Text Box 4"/>
          <p:cNvSpPr txBox="1">
            <a:spLocks noChangeArrowheads="1"/>
          </p:cNvSpPr>
          <p:nvPr/>
        </p:nvSpPr>
        <p:spPr bwMode="auto">
          <a:xfrm>
            <a:off x="457200" y="4495800"/>
            <a:ext cx="8229600" cy="1600200"/>
          </a:xfrm>
          <a:prstGeom prst="rect">
            <a:avLst/>
          </a:prstGeom>
          <a:solidFill>
            <a:srgbClr val="A9D8C3"/>
          </a:solidFill>
          <a:ln w="9525">
            <a:noFill/>
            <a:miter lim="800000"/>
            <a:headEnd/>
            <a:tailEnd/>
          </a:ln>
        </p:spPr>
        <p:txBody>
          <a:bodyPr/>
          <a:lstStyle/>
          <a:p>
            <a:pPr marL="228600" indent="-228600" eaLnBrk="0" hangingPunct="0">
              <a:lnSpc>
                <a:spcPct val="100000"/>
              </a:lnSpc>
              <a:spcAft>
                <a:spcPct val="25000"/>
              </a:spcAft>
              <a:buFontTx/>
              <a:buChar char="•"/>
            </a:pPr>
            <a:r>
              <a:rPr lang="en-US" sz="2000" b="1" baseline="0">
                <a:cs typeface="Arial" charset="0"/>
              </a:rPr>
              <a:t>Homeschooling:</a:t>
            </a:r>
            <a:r>
              <a:rPr lang="en-US" sz="2000" baseline="0">
                <a:cs typeface="Arial" charset="0"/>
              </a:rPr>
              <a:t> A system in which a child’s main education is undertaken by parents at home.</a:t>
            </a:r>
          </a:p>
          <a:p>
            <a:pPr marL="685800" lvl="1" indent="-228600" eaLnBrk="0" hangingPunct="0">
              <a:lnSpc>
                <a:spcPct val="100000"/>
              </a:lnSpc>
              <a:spcAft>
                <a:spcPct val="25000"/>
              </a:spcAft>
              <a:buFontTx/>
              <a:buChar char="•"/>
            </a:pPr>
            <a:r>
              <a:rPr lang="en-US" sz="2000" baseline="0">
                <a:cs typeface="Arial" charset="0"/>
              </a:rPr>
              <a:t>Critics of homeschooling claim that it may not provide a broad enough curriculum or necessary social interaction.</a:t>
            </a:r>
          </a:p>
        </p:txBody>
      </p:sp>
      <p:sp>
        <p:nvSpPr>
          <p:cNvPr id="21509" name="Rectangle 5"/>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Alternatives to Public Schools</a:t>
            </a:r>
            <a:endParaRPr lang="en-US" sz="2800" b="1" baseline="0">
              <a:solidFill>
                <a:srgbClr val="FFCC00"/>
              </a:solidFill>
            </a:endParaRPr>
          </a:p>
        </p:txBody>
      </p:sp>
      <p:sp>
        <p:nvSpPr>
          <p:cNvPr id="913414" name="AutoShape 6"/>
          <p:cNvSpPr>
            <a:spLocks noChangeArrowheads="1"/>
          </p:cNvSpPr>
          <p:nvPr/>
        </p:nvSpPr>
        <p:spPr bwMode="auto">
          <a:xfrm flipH="1" flipV="1">
            <a:off x="8458200" y="2928938"/>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
        <p:nvSpPr>
          <p:cNvPr id="913415" name="AutoShape 7"/>
          <p:cNvSpPr>
            <a:spLocks noChangeArrowheads="1"/>
          </p:cNvSpPr>
          <p:nvPr/>
        </p:nvSpPr>
        <p:spPr bwMode="auto">
          <a:xfrm flipH="1" flipV="1">
            <a:off x="8458200" y="4300538"/>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4">
                                            <p:bg/>
                                          </p:spTgt>
                                        </p:tgtEl>
                                        <p:attrNameLst>
                                          <p:attrName>style.visibility</p:attrName>
                                        </p:attrNameLst>
                                      </p:cBhvr>
                                      <p:to>
                                        <p:strVal val="visible"/>
                                      </p:to>
                                    </p:set>
                                    <p:anim calcmode="lin" valueType="num">
                                      <p:cBhvr additive="base">
                                        <p:cTn id="7" dur="500" fill="hold"/>
                                        <p:tgtEl>
                                          <p:spTgt spid="2867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867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4">
                                            <p:txEl>
                                              <p:pRg st="0" end="0"/>
                                            </p:txEl>
                                          </p:spTgt>
                                        </p:tgtEl>
                                        <p:attrNameLst>
                                          <p:attrName>style.visibility</p:attrName>
                                        </p:attrNameLst>
                                      </p:cBhvr>
                                      <p:to>
                                        <p:strVal val="visible"/>
                                      </p:to>
                                    </p:set>
                                    <p:anim calcmode="lin" valueType="num">
                                      <p:cBhvr additive="base">
                                        <p:cTn id="13" dur="500" fill="hold"/>
                                        <p:tgtEl>
                                          <p:spTgt spid="2867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4">
                                            <p:txEl>
                                              <p:pRg st="1" end="1"/>
                                            </p:txEl>
                                          </p:spTgt>
                                        </p:tgtEl>
                                        <p:attrNameLst>
                                          <p:attrName>style.visibility</p:attrName>
                                        </p:attrNameLst>
                                      </p:cBhvr>
                                      <p:to>
                                        <p:strVal val="visible"/>
                                      </p:to>
                                    </p:set>
                                    <p:anim calcmode="lin" valueType="num">
                                      <p:cBhvr additive="base">
                                        <p:cTn id="19" dur="500" fill="hold"/>
                                        <p:tgtEl>
                                          <p:spTgt spid="2867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913414"/>
                                        </p:tgtEl>
                                        <p:attrNameLst>
                                          <p:attrName>style.visibility</p:attrName>
                                        </p:attrNameLst>
                                      </p:cBhvr>
                                      <p:to>
                                        <p:strVal val="hidden"/>
                                      </p:to>
                                    </p:set>
                                  </p:childTnLst>
                                </p:cTn>
                              </p:par>
                            </p:childTnLst>
                          </p:cTn>
                        </p:par>
                        <p:par>
                          <p:cTn id="25" fill="hold">
                            <p:stCondLst>
                              <p:cond delay="0"/>
                            </p:stCondLst>
                            <p:childTnLst>
                              <p:par>
                                <p:cTn id="26" presetID="22" presetClass="entr" presetSubtype="8" fill="hold" grpId="0" nodeType="afterEffect">
                                  <p:stCondLst>
                                    <p:cond delay="0"/>
                                  </p:stCondLst>
                                  <p:childTnLst>
                                    <p:set>
                                      <p:cBhvr>
                                        <p:cTn id="27" dur="1" fill="hold">
                                          <p:stCondLst>
                                            <p:cond delay="0"/>
                                          </p:stCondLst>
                                        </p:cTn>
                                        <p:tgtEl>
                                          <p:spTgt spid="913411"/>
                                        </p:tgtEl>
                                        <p:attrNameLst>
                                          <p:attrName>style.visibility</p:attrName>
                                        </p:attrNameLst>
                                      </p:cBhvr>
                                      <p:to>
                                        <p:strVal val="visible"/>
                                      </p:to>
                                    </p:set>
                                    <p:animEffect transition="in" filter="wipe(left)">
                                      <p:cBhvr>
                                        <p:cTn id="28" dur="500"/>
                                        <p:tgtEl>
                                          <p:spTgt spid="913411"/>
                                        </p:tgtEl>
                                      </p:cBhvr>
                                    </p:animEffec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9134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913415"/>
                                        </p:tgtEl>
                                        <p:attrNameLst>
                                          <p:attrName>style.visibility</p:attrName>
                                        </p:attrNameLst>
                                      </p:cBhvr>
                                      <p:to>
                                        <p:strVal val="hidden"/>
                                      </p:to>
                                    </p:set>
                                  </p:childTnLst>
                                </p:cTn>
                              </p:par>
                            </p:childTnLst>
                          </p:cTn>
                        </p:par>
                        <p:par>
                          <p:cTn id="36" fill="hold">
                            <p:stCondLst>
                              <p:cond delay="0"/>
                            </p:stCondLst>
                            <p:childTnLst>
                              <p:par>
                                <p:cTn id="37" presetID="22" presetClass="entr" presetSubtype="8" fill="hold" grpId="0" nodeType="afterEffect">
                                  <p:stCondLst>
                                    <p:cond delay="0"/>
                                  </p:stCondLst>
                                  <p:childTnLst>
                                    <p:set>
                                      <p:cBhvr>
                                        <p:cTn id="38" dur="1" fill="hold">
                                          <p:stCondLst>
                                            <p:cond delay="0"/>
                                          </p:stCondLst>
                                        </p:cTn>
                                        <p:tgtEl>
                                          <p:spTgt spid="913412">
                                            <p:bg/>
                                          </p:spTgt>
                                        </p:tgtEl>
                                        <p:attrNameLst>
                                          <p:attrName>style.visibility</p:attrName>
                                        </p:attrNameLst>
                                      </p:cBhvr>
                                      <p:to>
                                        <p:strVal val="visible"/>
                                      </p:to>
                                    </p:set>
                                    <p:animEffect transition="in" filter="wipe(left)">
                                      <p:cBhvr>
                                        <p:cTn id="39" dur="500"/>
                                        <p:tgtEl>
                                          <p:spTgt spid="913412">
                                            <p:bg/>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13412">
                                            <p:txEl>
                                              <p:pRg st="0" end="0"/>
                                            </p:txEl>
                                          </p:spTgt>
                                        </p:tgtEl>
                                        <p:attrNameLst>
                                          <p:attrName>style.visibility</p:attrName>
                                        </p:attrNameLst>
                                      </p:cBhvr>
                                      <p:to>
                                        <p:strVal val="visible"/>
                                      </p:to>
                                    </p:set>
                                    <p:animEffect transition="in" filter="wipe(left)">
                                      <p:cBhvr>
                                        <p:cTn id="44" dur="500"/>
                                        <p:tgtEl>
                                          <p:spTgt spid="91341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913412">
                                            <p:txEl>
                                              <p:pRg st="1" end="1"/>
                                            </p:txEl>
                                          </p:spTgt>
                                        </p:tgtEl>
                                        <p:attrNameLst>
                                          <p:attrName>style.visibility</p:attrName>
                                        </p:attrNameLst>
                                      </p:cBhvr>
                                      <p:to>
                                        <p:strVal val="visible"/>
                                      </p:to>
                                    </p:set>
                                    <p:animEffect transition="in" filter="wipe(left)">
                                      <p:cBhvr>
                                        <p:cTn id="49" dur="500"/>
                                        <p:tgtEl>
                                          <p:spTgt spid="9134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bldLvl="2" animBg="1"/>
      <p:bldP spid="913411" grpId="0" animBg="1"/>
      <p:bldP spid="913412" grpId="0" build="p" bldLvl="2" animBg="1"/>
      <p:bldP spid="913414" grpId="0" animBg="1"/>
      <p:bldP spid="913415" grpId="0" animBg="1"/>
      <p:bldP spid="91341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533400"/>
            <a:ext cx="7772400" cy="825500"/>
          </a:xfrm>
          <a:prstGeom prst="rect">
            <a:avLst/>
          </a:prstGeom>
          <a:noFill/>
          <a:ln w="9525">
            <a:noFill/>
            <a:miter lim="800000"/>
            <a:headEnd/>
            <a:tailEnd/>
          </a:ln>
        </p:spPr>
        <p:txBody>
          <a:bodyPr anchor="ctr"/>
          <a:lstStyle/>
          <a:p>
            <a:pPr algn="ctr">
              <a:lnSpc>
                <a:spcPct val="100000"/>
              </a:lnSpc>
              <a:spcBef>
                <a:spcPct val="0"/>
              </a:spcBef>
            </a:pPr>
            <a:endParaRPr lang="en-US" sz="3500" b="1" i="1" baseline="0"/>
          </a:p>
        </p:txBody>
      </p:sp>
      <p:sp>
        <p:nvSpPr>
          <p:cNvPr id="915459" name="Rectangle 3"/>
          <p:cNvSpPr>
            <a:spLocks noChangeArrowheads="1"/>
          </p:cNvSpPr>
          <p:nvPr/>
        </p:nvSpPr>
        <p:spPr bwMode="auto">
          <a:xfrm>
            <a:off x="457200" y="1447800"/>
            <a:ext cx="8229600" cy="4343400"/>
          </a:xfrm>
          <a:prstGeom prst="rect">
            <a:avLst/>
          </a:prstGeom>
          <a:solidFill>
            <a:srgbClr val="F9F5B4"/>
          </a:solidFill>
          <a:ln w="9525">
            <a:noFill/>
            <a:miter lim="800000"/>
            <a:headEnd/>
            <a:tailEnd/>
          </a:ln>
        </p:spPr>
        <p:txBody>
          <a:bodyPr/>
          <a:lstStyle/>
          <a:p>
            <a:pPr marL="233363" indent="-233363">
              <a:lnSpc>
                <a:spcPct val="100000"/>
              </a:lnSpc>
              <a:spcBef>
                <a:spcPct val="0"/>
              </a:spcBef>
              <a:spcAft>
                <a:spcPct val="30000"/>
              </a:spcAft>
              <a:buFontTx/>
              <a:buChar char="•"/>
            </a:pPr>
            <a:r>
              <a:rPr lang="en-US" sz="2000" baseline="0"/>
              <a:t>A 2006 survey showed that only 75 percent of parents believed their public schools were “very” or “somewhat” safe.</a:t>
            </a:r>
          </a:p>
          <a:p>
            <a:pPr marL="233363" indent="-233363">
              <a:lnSpc>
                <a:spcPct val="100000"/>
              </a:lnSpc>
              <a:spcBef>
                <a:spcPct val="0"/>
              </a:spcBef>
              <a:spcAft>
                <a:spcPct val="30000"/>
              </a:spcAft>
              <a:buFontTx/>
              <a:buChar char="•"/>
            </a:pPr>
            <a:r>
              <a:rPr lang="en-US" sz="2000" baseline="0"/>
              <a:t>Such fears are generated by violent incidents such as the Columbine High School shootings.</a:t>
            </a:r>
          </a:p>
          <a:p>
            <a:pPr marL="233363" indent="-233363">
              <a:lnSpc>
                <a:spcPct val="100000"/>
              </a:lnSpc>
              <a:spcBef>
                <a:spcPct val="0"/>
              </a:spcBef>
              <a:spcAft>
                <a:spcPct val="30000"/>
              </a:spcAft>
              <a:buFontTx/>
              <a:buChar char="•"/>
            </a:pPr>
            <a:r>
              <a:rPr lang="en-US" sz="2000" baseline="0"/>
              <a:t>In 2005 about 10 percent of boys and 3 percent of girls were threatened or injured by a weapon at school.</a:t>
            </a:r>
          </a:p>
          <a:p>
            <a:pPr marL="233363" indent="-233363">
              <a:lnSpc>
                <a:spcPct val="100000"/>
              </a:lnSpc>
              <a:spcBef>
                <a:spcPct val="0"/>
              </a:spcBef>
              <a:spcAft>
                <a:spcPct val="30000"/>
              </a:spcAft>
              <a:buFontTx/>
              <a:buChar char="•"/>
            </a:pPr>
            <a:r>
              <a:rPr lang="en-US" sz="2000" baseline="0"/>
              <a:t>Schools seem to be safer for students than being off campus.</a:t>
            </a:r>
          </a:p>
          <a:p>
            <a:pPr marL="233363" indent="-233363">
              <a:lnSpc>
                <a:spcPct val="100000"/>
              </a:lnSpc>
              <a:spcBef>
                <a:spcPct val="0"/>
              </a:spcBef>
              <a:spcAft>
                <a:spcPct val="30000"/>
              </a:spcAft>
              <a:buFontTx/>
              <a:buChar char="•"/>
            </a:pPr>
            <a:r>
              <a:rPr lang="en-US" sz="2000" b="1" baseline="0"/>
              <a:t>Zero tolerance </a:t>
            </a:r>
            <a:r>
              <a:rPr lang="en-US" sz="2000" baseline="0"/>
              <a:t>policies involve set punishments—often expulsion—and no leniency for serious offenses such as carrying a weapon, committing a violent act, or possessing drugs or alcohol.</a:t>
            </a:r>
          </a:p>
          <a:p>
            <a:pPr marL="233363" indent="-233363">
              <a:lnSpc>
                <a:spcPct val="100000"/>
              </a:lnSpc>
              <a:spcBef>
                <a:spcPct val="0"/>
              </a:spcBef>
              <a:spcAft>
                <a:spcPct val="30000"/>
              </a:spcAft>
              <a:buFontTx/>
              <a:buChar char="•"/>
            </a:pPr>
            <a:r>
              <a:rPr lang="en-US" sz="2000" baseline="0"/>
              <a:t>Some educators believe that the best way  to curb school violence is to teach young people how to resolve disputes peacefully.</a:t>
            </a:r>
          </a:p>
        </p:txBody>
      </p:sp>
      <p:sp>
        <p:nvSpPr>
          <p:cNvPr id="22532"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Violence in the Schools</a:t>
            </a:r>
            <a:endParaRPr lang="en-US" sz="2800" b="1" baseline="0">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15459">
                                            <p:bg/>
                                          </p:spTgt>
                                        </p:tgtEl>
                                        <p:attrNameLst>
                                          <p:attrName>style.visibility</p:attrName>
                                        </p:attrNameLst>
                                      </p:cBhvr>
                                      <p:to>
                                        <p:strVal val="visible"/>
                                      </p:to>
                                    </p:set>
                                    <p:animEffect transition="in" filter="wipe(up)">
                                      <p:cBhvr>
                                        <p:cTn id="7" dur="1000"/>
                                        <p:tgtEl>
                                          <p:spTgt spid="91545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15459">
                                            <p:txEl>
                                              <p:pRg st="0" end="0"/>
                                            </p:txEl>
                                          </p:spTgt>
                                        </p:tgtEl>
                                        <p:attrNameLst>
                                          <p:attrName>style.visibility</p:attrName>
                                        </p:attrNameLst>
                                      </p:cBhvr>
                                      <p:to>
                                        <p:strVal val="visible"/>
                                      </p:to>
                                    </p:set>
                                    <p:animEffect transition="in" filter="wipe(up)">
                                      <p:cBhvr>
                                        <p:cTn id="12" dur="1000"/>
                                        <p:tgtEl>
                                          <p:spTgt spid="915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15459">
                                            <p:txEl>
                                              <p:pRg st="1" end="1"/>
                                            </p:txEl>
                                          </p:spTgt>
                                        </p:tgtEl>
                                        <p:attrNameLst>
                                          <p:attrName>style.visibility</p:attrName>
                                        </p:attrNameLst>
                                      </p:cBhvr>
                                      <p:to>
                                        <p:strVal val="visible"/>
                                      </p:to>
                                    </p:set>
                                    <p:animEffect transition="in" filter="wipe(up)">
                                      <p:cBhvr>
                                        <p:cTn id="17" dur="1000"/>
                                        <p:tgtEl>
                                          <p:spTgt spid="9154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15459">
                                            <p:txEl>
                                              <p:pRg st="2" end="2"/>
                                            </p:txEl>
                                          </p:spTgt>
                                        </p:tgtEl>
                                        <p:attrNameLst>
                                          <p:attrName>style.visibility</p:attrName>
                                        </p:attrNameLst>
                                      </p:cBhvr>
                                      <p:to>
                                        <p:strVal val="visible"/>
                                      </p:to>
                                    </p:set>
                                    <p:animEffect transition="in" filter="wipe(up)">
                                      <p:cBhvr>
                                        <p:cTn id="22" dur="1000"/>
                                        <p:tgtEl>
                                          <p:spTgt spid="9154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15459">
                                            <p:txEl>
                                              <p:pRg st="3" end="3"/>
                                            </p:txEl>
                                          </p:spTgt>
                                        </p:tgtEl>
                                        <p:attrNameLst>
                                          <p:attrName>style.visibility</p:attrName>
                                        </p:attrNameLst>
                                      </p:cBhvr>
                                      <p:to>
                                        <p:strVal val="visible"/>
                                      </p:to>
                                    </p:set>
                                    <p:animEffect transition="in" filter="wipe(up)">
                                      <p:cBhvr>
                                        <p:cTn id="27" dur="1000"/>
                                        <p:tgtEl>
                                          <p:spTgt spid="91545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15459">
                                            <p:txEl>
                                              <p:pRg st="4" end="4"/>
                                            </p:txEl>
                                          </p:spTgt>
                                        </p:tgtEl>
                                        <p:attrNameLst>
                                          <p:attrName>style.visibility</p:attrName>
                                        </p:attrNameLst>
                                      </p:cBhvr>
                                      <p:to>
                                        <p:strVal val="visible"/>
                                      </p:to>
                                    </p:set>
                                    <p:animEffect transition="in" filter="wipe(up)">
                                      <p:cBhvr>
                                        <p:cTn id="32" dur="1000"/>
                                        <p:tgtEl>
                                          <p:spTgt spid="91545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15459">
                                            <p:txEl>
                                              <p:pRg st="5" end="5"/>
                                            </p:txEl>
                                          </p:spTgt>
                                        </p:tgtEl>
                                        <p:attrNameLst>
                                          <p:attrName>style.visibility</p:attrName>
                                        </p:attrNameLst>
                                      </p:cBhvr>
                                      <p:to>
                                        <p:strVal val="visible"/>
                                      </p:to>
                                    </p:set>
                                    <p:animEffect transition="in" filter="wipe(up)">
                                      <p:cBhvr>
                                        <p:cTn id="37" dur="1000"/>
                                        <p:tgtEl>
                                          <p:spTgt spid="915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5459" grpId="0" build="p" bldLvl="2"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6070" name="Picture 6" descr="soc_319"/>
          <p:cNvPicPr>
            <a:picLocks noChangeAspect="1" noChangeArrowheads="1"/>
          </p:cNvPicPr>
          <p:nvPr/>
        </p:nvPicPr>
        <p:blipFill>
          <a:blip r:embed="rId2" cstate="print"/>
          <a:srcRect/>
          <a:stretch>
            <a:fillRect/>
          </a:stretch>
        </p:blipFill>
        <p:spPr bwMode="auto">
          <a:xfrm>
            <a:off x="2619375" y="533400"/>
            <a:ext cx="3883025" cy="5486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56070"/>
                                        </p:tgtEl>
                                        <p:attrNameLst>
                                          <p:attrName>style.visibility</p:attrName>
                                        </p:attrNameLst>
                                      </p:cBhvr>
                                      <p:to>
                                        <p:strVal val="visible"/>
                                      </p:to>
                                    </p:set>
                                    <p:animEffect transition="in" filter="fade">
                                      <p:cBhvr>
                                        <p:cTn id="7" dur="1000"/>
                                        <p:tgtEl>
                                          <p:spTgt spid="856070"/>
                                        </p:tgtEl>
                                      </p:cBhvr>
                                    </p:animEffect>
                                    <p:anim calcmode="lin" valueType="num">
                                      <p:cBhvr>
                                        <p:cTn id="8" dur="1000" fill="hold"/>
                                        <p:tgtEl>
                                          <p:spTgt spid="856070"/>
                                        </p:tgtEl>
                                        <p:attrNameLst>
                                          <p:attrName>ppt_x</p:attrName>
                                        </p:attrNameLst>
                                      </p:cBhvr>
                                      <p:tavLst>
                                        <p:tav tm="0">
                                          <p:val>
                                            <p:strVal val="#ppt_x"/>
                                          </p:val>
                                        </p:tav>
                                        <p:tav tm="100000">
                                          <p:val>
                                            <p:strVal val="#ppt_x"/>
                                          </p:val>
                                        </p:tav>
                                      </p:tavLst>
                                    </p:anim>
                                    <p:anim calcmode="lin" valueType="num">
                                      <p:cBhvr>
                                        <p:cTn id="9" dur="1000" fill="hold"/>
                                        <p:tgtEl>
                                          <p:spTgt spid="8560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533400"/>
            <a:ext cx="7772400" cy="825500"/>
          </a:xfrm>
          <a:prstGeom prst="rect">
            <a:avLst/>
          </a:prstGeom>
          <a:noFill/>
          <a:ln w="9525">
            <a:noFill/>
            <a:miter lim="800000"/>
            <a:headEnd/>
            <a:tailEnd/>
          </a:ln>
        </p:spPr>
        <p:txBody>
          <a:bodyPr anchor="ctr"/>
          <a:lstStyle/>
          <a:p>
            <a:pPr algn="ctr">
              <a:lnSpc>
                <a:spcPct val="100000"/>
              </a:lnSpc>
              <a:spcBef>
                <a:spcPct val="0"/>
              </a:spcBef>
            </a:pPr>
            <a:endParaRPr lang="en-US" sz="3500" b="1" i="1" baseline="0"/>
          </a:p>
        </p:txBody>
      </p:sp>
      <p:sp>
        <p:nvSpPr>
          <p:cNvPr id="919555" name="Rectangle 3"/>
          <p:cNvSpPr>
            <a:spLocks noChangeArrowheads="1"/>
          </p:cNvSpPr>
          <p:nvPr/>
        </p:nvSpPr>
        <p:spPr bwMode="auto">
          <a:xfrm>
            <a:off x="457200" y="1447800"/>
            <a:ext cx="8229600" cy="3886200"/>
          </a:xfrm>
          <a:prstGeom prst="rect">
            <a:avLst/>
          </a:prstGeom>
          <a:solidFill>
            <a:srgbClr val="F9F5B4"/>
          </a:solidFill>
          <a:ln w="9525">
            <a:noFill/>
            <a:miter lim="800000"/>
            <a:headEnd/>
            <a:tailEnd/>
          </a:ln>
        </p:spPr>
        <p:txBody>
          <a:bodyPr/>
          <a:lstStyle/>
          <a:p>
            <a:pPr marL="233363" indent="-233363">
              <a:lnSpc>
                <a:spcPct val="100000"/>
              </a:lnSpc>
              <a:spcBef>
                <a:spcPct val="0"/>
              </a:spcBef>
              <a:spcAft>
                <a:spcPct val="30000"/>
              </a:spcAft>
              <a:buFontTx/>
              <a:buChar char="•"/>
            </a:pPr>
            <a:r>
              <a:rPr lang="en-US" sz="2200" b="1" baseline="0"/>
              <a:t>Bilingual education: </a:t>
            </a:r>
            <a:r>
              <a:rPr lang="en-US" sz="2200" baseline="0"/>
              <a:t>a system in which non-English-speaking students study science, math, and other subjects in their native languages until they gain fluency in English.</a:t>
            </a:r>
          </a:p>
          <a:p>
            <a:pPr marL="233363" indent="-233363">
              <a:lnSpc>
                <a:spcPct val="100000"/>
              </a:lnSpc>
              <a:spcBef>
                <a:spcPct val="0"/>
              </a:spcBef>
              <a:spcAft>
                <a:spcPct val="30000"/>
              </a:spcAft>
              <a:buFontTx/>
              <a:buChar char="•"/>
            </a:pPr>
            <a:r>
              <a:rPr lang="en-US" sz="2200" baseline="0"/>
              <a:t>Bilingual education</a:t>
            </a:r>
            <a:r>
              <a:rPr lang="en-US" sz="2200" b="1" baseline="0"/>
              <a:t> </a:t>
            </a:r>
            <a:r>
              <a:rPr lang="en-US" sz="2200" baseline="0"/>
              <a:t>has had the support of many educators, but the plan has been opposed by those who believe that it interferes with cultural assimilation.</a:t>
            </a:r>
          </a:p>
          <a:p>
            <a:pPr marL="233363" indent="-233363">
              <a:lnSpc>
                <a:spcPct val="100000"/>
              </a:lnSpc>
              <a:spcBef>
                <a:spcPct val="0"/>
              </a:spcBef>
              <a:spcAft>
                <a:spcPct val="30000"/>
              </a:spcAft>
              <a:buFontTx/>
              <a:buChar char="•"/>
            </a:pPr>
            <a:r>
              <a:rPr lang="en-US" sz="2200" baseline="0"/>
              <a:t>In 1998 a citizens’ initiative made</a:t>
            </a:r>
            <a:r>
              <a:rPr lang="en-US" sz="2200" b="1" baseline="0"/>
              <a:t> </a:t>
            </a:r>
            <a:r>
              <a:rPr lang="en-US" sz="2200" baseline="0"/>
              <a:t>bilingual education</a:t>
            </a:r>
            <a:r>
              <a:rPr lang="en-US" sz="2200" b="1" baseline="0"/>
              <a:t> </a:t>
            </a:r>
            <a:r>
              <a:rPr lang="en-US" sz="2200" baseline="0"/>
              <a:t>illegal in California.</a:t>
            </a:r>
          </a:p>
          <a:p>
            <a:pPr marL="233363" indent="-233363">
              <a:lnSpc>
                <a:spcPct val="100000"/>
              </a:lnSpc>
              <a:spcBef>
                <a:spcPct val="0"/>
              </a:spcBef>
              <a:spcAft>
                <a:spcPct val="30000"/>
              </a:spcAft>
              <a:buFontTx/>
              <a:buChar char="•"/>
            </a:pPr>
            <a:r>
              <a:rPr lang="en-US" sz="2200" baseline="0"/>
              <a:t>As of 2008, 30 states have laws making English their officially recognized language.</a:t>
            </a:r>
            <a:endParaRPr lang="en-US" sz="2200" b="1" baseline="0"/>
          </a:p>
        </p:txBody>
      </p:sp>
      <p:sp>
        <p:nvSpPr>
          <p:cNvPr id="24580"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English as a Second Language</a:t>
            </a:r>
            <a:endParaRPr lang="en-US" sz="2800" b="1" baseline="0">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19555">
                                            <p:bg/>
                                          </p:spTgt>
                                        </p:tgtEl>
                                        <p:attrNameLst>
                                          <p:attrName>style.visibility</p:attrName>
                                        </p:attrNameLst>
                                      </p:cBhvr>
                                      <p:to>
                                        <p:strVal val="visible"/>
                                      </p:to>
                                    </p:set>
                                    <p:animEffect transition="in" filter="wipe(up)">
                                      <p:cBhvr>
                                        <p:cTn id="7" dur="1000"/>
                                        <p:tgtEl>
                                          <p:spTgt spid="91955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19555">
                                            <p:txEl>
                                              <p:pRg st="0" end="0"/>
                                            </p:txEl>
                                          </p:spTgt>
                                        </p:tgtEl>
                                        <p:attrNameLst>
                                          <p:attrName>style.visibility</p:attrName>
                                        </p:attrNameLst>
                                      </p:cBhvr>
                                      <p:to>
                                        <p:strVal val="visible"/>
                                      </p:to>
                                    </p:set>
                                    <p:animEffect transition="in" filter="wipe(up)">
                                      <p:cBhvr>
                                        <p:cTn id="12" dur="1000"/>
                                        <p:tgtEl>
                                          <p:spTgt spid="9195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19555">
                                            <p:txEl>
                                              <p:pRg st="1" end="1"/>
                                            </p:txEl>
                                          </p:spTgt>
                                        </p:tgtEl>
                                        <p:attrNameLst>
                                          <p:attrName>style.visibility</p:attrName>
                                        </p:attrNameLst>
                                      </p:cBhvr>
                                      <p:to>
                                        <p:strVal val="visible"/>
                                      </p:to>
                                    </p:set>
                                    <p:animEffect transition="in" filter="wipe(up)">
                                      <p:cBhvr>
                                        <p:cTn id="17" dur="1000"/>
                                        <p:tgtEl>
                                          <p:spTgt spid="9195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19555">
                                            <p:txEl>
                                              <p:pRg st="2" end="2"/>
                                            </p:txEl>
                                          </p:spTgt>
                                        </p:tgtEl>
                                        <p:attrNameLst>
                                          <p:attrName>style.visibility</p:attrName>
                                        </p:attrNameLst>
                                      </p:cBhvr>
                                      <p:to>
                                        <p:strVal val="visible"/>
                                      </p:to>
                                    </p:set>
                                    <p:animEffect transition="in" filter="wipe(up)">
                                      <p:cBhvr>
                                        <p:cTn id="22" dur="1000"/>
                                        <p:tgtEl>
                                          <p:spTgt spid="91955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19555">
                                            <p:txEl>
                                              <p:pRg st="3" end="3"/>
                                            </p:txEl>
                                          </p:spTgt>
                                        </p:tgtEl>
                                        <p:attrNameLst>
                                          <p:attrName>style.visibility</p:attrName>
                                        </p:attrNameLst>
                                      </p:cBhvr>
                                      <p:to>
                                        <p:strVal val="visible"/>
                                      </p:to>
                                    </p:set>
                                    <p:animEffect transition="in" filter="wipe(up)">
                                      <p:cBhvr>
                                        <p:cTn id="27" dur="1000"/>
                                        <p:tgtEl>
                                          <p:spTgt spid="919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9555" grpId="0" build="p" bldLvl="2"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457200" y="990600"/>
            <a:ext cx="8229600" cy="1600200"/>
          </a:xfrm>
          <a:prstGeom prst="rect">
            <a:avLst/>
          </a:prstGeom>
          <a:solidFill>
            <a:srgbClr val="F9F5B4"/>
          </a:solidFill>
          <a:ln w="9525">
            <a:noFill/>
            <a:miter lim="800000"/>
            <a:headEnd/>
            <a:tailEnd/>
          </a:ln>
        </p:spPr>
        <p:txBody>
          <a:bodyPr/>
          <a:lstStyle/>
          <a:p>
            <a:pPr>
              <a:lnSpc>
                <a:spcPct val="120000"/>
              </a:lnSpc>
            </a:pPr>
            <a:r>
              <a:rPr lang="en-US" sz="2400" b="1" baseline="0">
                <a:solidFill>
                  <a:srgbClr val="BF0000"/>
                </a:solidFill>
              </a:rPr>
              <a:t>Alternative Education</a:t>
            </a:r>
          </a:p>
          <a:p>
            <a:pPr>
              <a:lnSpc>
                <a:spcPct val="120000"/>
              </a:lnSpc>
            </a:pPr>
            <a:r>
              <a:rPr lang="en-US" sz="1800" baseline="0"/>
              <a:t>Interest in alternative schooling methods has led to three distinctive styles of alternative schooling: the free school movement, magnet schools, and back-to-basics curricula.</a:t>
            </a:r>
          </a:p>
        </p:txBody>
      </p:sp>
      <p:sp>
        <p:nvSpPr>
          <p:cNvPr id="25603" name="Rectangle 3"/>
          <p:cNvSpPr>
            <a:spLocks noChangeArrowheads="1"/>
          </p:cNvSpPr>
          <p:nvPr/>
        </p:nvSpPr>
        <p:spPr bwMode="auto">
          <a:xfrm>
            <a:off x="381000" y="4572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Sociology in Today’s World</a:t>
            </a:r>
            <a:endParaRPr lang="en-US" sz="2800" b="1" baseline="0">
              <a:solidFill>
                <a:srgbClr val="FFCC00"/>
              </a:solidFill>
            </a:endParaRPr>
          </a:p>
        </p:txBody>
      </p:sp>
      <p:sp>
        <p:nvSpPr>
          <p:cNvPr id="923652" name="Text Box 4"/>
          <p:cNvSpPr txBox="1">
            <a:spLocks noChangeArrowheads="1"/>
          </p:cNvSpPr>
          <p:nvPr/>
        </p:nvSpPr>
        <p:spPr bwMode="auto">
          <a:xfrm>
            <a:off x="457200" y="2667000"/>
            <a:ext cx="4038600" cy="3429000"/>
          </a:xfrm>
          <a:prstGeom prst="rect">
            <a:avLst/>
          </a:prstGeom>
          <a:solidFill>
            <a:srgbClr val="E0E9ED"/>
          </a:solidFill>
          <a:ln w="9525">
            <a:noFill/>
            <a:miter lim="800000"/>
            <a:headEnd/>
            <a:tailEnd/>
          </a:ln>
        </p:spPr>
        <p:txBody>
          <a:bodyPr/>
          <a:lstStyle/>
          <a:p>
            <a:pPr marL="231775" indent="-231775">
              <a:lnSpc>
                <a:spcPct val="100000"/>
              </a:lnSpc>
              <a:spcAft>
                <a:spcPct val="25000"/>
              </a:spcAft>
              <a:buFontTx/>
              <a:buChar char="•"/>
            </a:pPr>
            <a:r>
              <a:rPr lang="en-US" sz="1900" baseline="0"/>
              <a:t>Free school: Schools should encourage creativity by allowing students to learn through exploration and experimentation.</a:t>
            </a:r>
          </a:p>
          <a:p>
            <a:pPr marL="231775" indent="-231775">
              <a:lnSpc>
                <a:spcPct val="100000"/>
              </a:lnSpc>
              <a:spcAft>
                <a:spcPct val="25000"/>
              </a:spcAft>
              <a:buFontTx/>
              <a:buChar char="•"/>
            </a:pPr>
            <a:r>
              <a:rPr lang="en-US" sz="1900" baseline="0"/>
              <a:t>Magnet school: Schools with distinct features intended to attract students from across a district.</a:t>
            </a:r>
          </a:p>
        </p:txBody>
      </p:sp>
      <p:sp>
        <p:nvSpPr>
          <p:cNvPr id="923653" name="Text Box 5"/>
          <p:cNvSpPr txBox="1">
            <a:spLocks noChangeArrowheads="1"/>
          </p:cNvSpPr>
          <p:nvPr/>
        </p:nvSpPr>
        <p:spPr bwMode="auto">
          <a:xfrm>
            <a:off x="4648200" y="2667000"/>
            <a:ext cx="4038600" cy="3429000"/>
          </a:xfrm>
          <a:prstGeom prst="rect">
            <a:avLst/>
          </a:prstGeom>
          <a:noFill/>
          <a:ln w="9525">
            <a:noFill/>
            <a:miter lim="800000"/>
            <a:headEnd/>
            <a:tailEnd/>
          </a:ln>
        </p:spPr>
        <p:txBody>
          <a:bodyPr/>
          <a:lstStyle/>
          <a:p>
            <a:pPr marL="231775" indent="-231775">
              <a:lnSpc>
                <a:spcPct val="100000"/>
              </a:lnSpc>
              <a:spcAft>
                <a:spcPct val="25000"/>
              </a:spcAft>
              <a:buFontTx/>
              <a:buChar char="•"/>
            </a:pPr>
            <a:r>
              <a:rPr lang="en-US" sz="1900" baseline="0"/>
              <a:t>Back-to-basics curricula: Programs are designed to prepare failing or at-risk students for their return to mainstream schools.</a:t>
            </a:r>
          </a:p>
          <a:p>
            <a:pPr marL="231775" indent="-231775">
              <a:lnSpc>
                <a:spcPct val="100000"/>
              </a:lnSpc>
              <a:spcAft>
                <a:spcPct val="25000"/>
              </a:spcAft>
              <a:buFontTx/>
              <a:buChar char="•"/>
            </a:pPr>
            <a:r>
              <a:rPr lang="en-US" sz="1900" baseline="0"/>
              <a:t>First two types designed as a way to change schooling, third type designed as a substitute.</a:t>
            </a:r>
          </a:p>
          <a:p>
            <a:pPr marL="231775" indent="-231775">
              <a:lnSpc>
                <a:spcPct val="100000"/>
              </a:lnSpc>
              <a:spcAft>
                <a:spcPct val="25000"/>
              </a:spcAft>
              <a:buFontTx/>
              <a:buChar char="•"/>
            </a:pPr>
            <a:r>
              <a:rPr lang="en-US" sz="1900" baseline="0"/>
              <a:t>Some longtime supporters are concerned that the third style has become dominant.</a:t>
            </a:r>
          </a:p>
        </p:txBody>
      </p:sp>
      <p:sp>
        <p:nvSpPr>
          <p:cNvPr id="923654" name="AutoShape 6"/>
          <p:cNvSpPr>
            <a:spLocks noChangeArrowheads="1"/>
          </p:cNvSpPr>
          <p:nvPr/>
        </p:nvSpPr>
        <p:spPr bwMode="auto">
          <a:xfrm flipH="1" flipV="1">
            <a:off x="8458200" y="2633663"/>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
        <p:nvSpPr>
          <p:cNvPr id="923655" name="AutoShape 7"/>
          <p:cNvSpPr>
            <a:spLocks noChangeArrowheads="1"/>
          </p:cNvSpPr>
          <p:nvPr/>
        </p:nvSpPr>
        <p:spPr bwMode="auto">
          <a:xfrm flipH="1" flipV="1">
            <a:off x="4191000" y="5867400"/>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23654"/>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923652">
                                            <p:bg/>
                                          </p:spTgt>
                                        </p:tgtEl>
                                        <p:attrNameLst>
                                          <p:attrName>style.visibility</p:attrName>
                                        </p:attrNameLst>
                                      </p:cBhvr>
                                      <p:to>
                                        <p:strVal val="visible"/>
                                      </p:to>
                                    </p:set>
                                    <p:animEffect transition="in" filter="wipe(left)">
                                      <p:cBhvr>
                                        <p:cTn id="10" dur="500"/>
                                        <p:tgtEl>
                                          <p:spTgt spid="923652">
                                            <p:bg/>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23652">
                                            <p:txEl>
                                              <p:pRg st="0" end="0"/>
                                            </p:txEl>
                                          </p:spTgt>
                                        </p:tgtEl>
                                        <p:attrNameLst>
                                          <p:attrName>style.visibility</p:attrName>
                                        </p:attrNameLst>
                                      </p:cBhvr>
                                      <p:to>
                                        <p:strVal val="visible"/>
                                      </p:to>
                                    </p:set>
                                    <p:animEffect transition="in" filter="wipe(left)">
                                      <p:cBhvr>
                                        <p:cTn id="15" dur="500"/>
                                        <p:tgtEl>
                                          <p:spTgt spid="92365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23652">
                                            <p:txEl>
                                              <p:pRg st="1" end="1"/>
                                            </p:txEl>
                                          </p:spTgt>
                                        </p:tgtEl>
                                        <p:attrNameLst>
                                          <p:attrName>style.visibility</p:attrName>
                                        </p:attrNameLst>
                                      </p:cBhvr>
                                      <p:to>
                                        <p:strVal val="visible"/>
                                      </p:to>
                                    </p:set>
                                    <p:animEffect transition="in" filter="wipe(left)">
                                      <p:cBhvr>
                                        <p:cTn id="20" dur="500"/>
                                        <p:tgtEl>
                                          <p:spTgt spid="923652">
                                            <p:txEl>
                                              <p:pRg st="1" end="1"/>
                                            </p:txEl>
                                          </p:spTgt>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92365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923655"/>
                                        </p:tgtEl>
                                        <p:attrNameLst>
                                          <p:attrName>style.visibility</p:attrName>
                                        </p:attrNameLst>
                                      </p:cBhvr>
                                      <p:to>
                                        <p:strVal val="hidden"/>
                                      </p:to>
                                    </p:set>
                                  </p:childTnLst>
                                </p:cTn>
                              </p:par>
                            </p:childTnLst>
                          </p:cTn>
                        </p:par>
                        <p:par>
                          <p:cTn id="28" fill="hold">
                            <p:stCondLst>
                              <p:cond delay="0"/>
                            </p:stCondLst>
                            <p:childTnLst>
                              <p:par>
                                <p:cTn id="29" presetID="22" presetClass="entr" presetSubtype="8" fill="hold" grpId="0" nodeType="afterEffect">
                                  <p:stCondLst>
                                    <p:cond delay="0"/>
                                  </p:stCondLst>
                                  <p:childTnLst>
                                    <p:set>
                                      <p:cBhvr>
                                        <p:cTn id="30" dur="1" fill="hold">
                                          <p:stCondLst>
                                            <p:cond delay="0"/>
                                          </p:stCondLst>
                                        </p:cTn>
                                        <p:tgtEl>
                                          <p:spTgt spid="923653">
                                            <p:txEl>
                                              <p:pRg st="0" end="0"/>
                                            </p:txEl>
                                          </p:spTgt>
                                        </p:tgtEl>
                                        <p:attrNameLst>
                                          <p:attrName>style.visibility</p:attrName>
                                        </p:attrNameLst>
                                      </p:cBhvr>
                                      <p:to>
                                        <p:strVal val="visible"/>
                                      </p:to>
                                    </p:set>
                                    <p:animEffect transition="in" filter="wipe(left)">
                                      <p:cBhvr>
                                        <p:cTn id="31" dur="500"/>
                                        <p:tgtEl>
                                          <p:spTgt spid="92365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23653">
                                            <p:txEl>
                                              <p:pRg st="1" end="1"/>
                                            </p:txEl>
                                          </p:spTgt>
                                        </p:tgtEl>
                                        <p:attrNameLst>
                                          <p:attrName>style.visibility</p:attrName>
                                        </p:attrNameLst>
                                      </p:cBhvr>
                                      <p:to>
                                        <p:strVal val="visible"/>
                                      </p:to>
                                    </p:set>
                                    <p:animEffect transition="in" filter="wipe(left)">
                                      <p:cBhvr>
                                        <p:cTn id="36" dur="500"/>
                                        <p:tgtEl>
                                          <p:spTgt spid="92365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923653">
                                            <p:txEl>
                                              <p:pRg st="2" end="2"/>
                                            </p:txEl>
                                          </p:spTgt>
                                        </p:tgtEl>
                                        <p:attrNameLst>
                                          <p:attrName>style.visibility</p:attrName>
                                        </p:attrNameLst>
                                      </p:cBhvr>
                                      <p:to>
                                        <p:strVal val="visible"/>
                                      </p:to>
                                    </p:set>
                                    <p:animEffect transition="in" filter="wipe(left)">
                                      <p:cBhvr>
                                        <p:cTn id="41" dur="500"/>
                                        <p:tgtEl>
                                          <p:spTgt spid="9236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52" grpId="0" build="p" bldLvl="2" animBg="1"/>
      <p:bldP spid="923653" grpId="0" build="p" bldLvl="2"/>
      <p:bldP spid="923654" grpId="0" animBg="1"/>
      <p:bldP spid="923655" grpId="0" animBg="1"/>
      <p:bldP spid="92365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5702" name="Picture 6" descr="soc_321"/>
          <p:cNvPicPr>
            <a:picLocks noChangeAspect="1" noChangeArrowheads="1"/>
          </p:cNvPicPr>
          <p:nvPr/>
        </p:nvPicPr>
        <p:blipFill>
          <a:blip r:embed="rId2" cstate="print"/>
          <a:srcRect/>
          <a:stretch>
            <a:fillRect/>
          </a:stretch>
        </p:blipFill>
        <p:spPr bwMode="auto">
          <a:xfrm>
            <a:off x="1392238" y="1219200"/>
            <a:ext cx="6303962" cy="43465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925702"/>
                                        </p:tgtEl>
                                        <p:attrNameLst>
                                          <p:attrName>style.visibility</p:attrName>
                                        </p:attrNameLst>
                                      </p:cBhvr>
                                      <p:to>
                                        <p:strVal val="visible"/>
                                      </p:to>
                                    </p:set>
                                    <p:animEffect transition="in" filter="circle(out)">
                                      <p:cBhvr>
                                        <p:cTn id="7" dur="1000"/>
                                        <p:tgtEl>
                                          <p:spTgt spid="925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57200" y="1447800"/>
            <a:ext cx="8229600" cy="2438400"/>
          </a:xfrm>
          <a:prstGeom prst="rect">
            <a:avLst/>
          </a:prstGeom>
          <a:solidFill>
            <a:srgbClr val="E0E9ED"/>
          </a:solidFill>
          <a:ln w="9525">
            <a:noFill/>
            <a:miter lim="800000"/>
            <a:headEnd/>
            <a:tailEnd/>
          </a:ln>
        </p:spPr>
        <p:txBody>
          <a:bodyPr/>
          <a:lstStyle/>
          <a:p>
            <a:pPr marL="233363" indent="-233363">
              <a:lnSpc>
                <a:spcPct val="100000"/>
              </a:lnSpc>
              <a:spcBef>
                <a:spcPct val="0"/>
              </a:spcBef>
              <a:spcAft>
                <a:spcPct val="30000"/>
              </a:spcAft>
            </a:pPr>
            <a:r>
              <a:rPr lang="en-US" sz="2800" b="1" baseline="0">
                <a:solidFill>
                  <a:srgbClr val="BF0000"/>
                </a:solidFill>
              </a:rPr>
              <a:t>Thinking Critically</a:t>
            </a:r>
            <a:endParaRPr lang="en-US" sz="2800" b="1" baseline="0"/>
          </a:p>
          <a:p>
            <a:pPr marL="233363" indent="-233363">
              <a:lnSpc>
                <a:spcPct val="100000"/>
              </a:lnSpc>
              <a:spcBef>
                <a:spcPct val="0"/>
              </a:spcBef>
              <a:spcAft>
                <a:spcPct val="30000"/>
              </a:spcAft>
              <a:buFontTx/>
              <a:buChar char="•"/>
            </a:pPr>
            <a:r>
              <a:rPr lang="en-US" sz="2400" baseline="0"/>
              <a:t>What three movements in alternative schooling developed in the 1960s and 1970s?</a:t>
            </a:r>
          </a:p>
          <a:p>
            <a:pPr marL="233363" indent="-233363">
              <a:lnSpc>
                <a:spcPct val="100000"/>
              </a:lnSpc>
              <a:spcBef>
                <a:spcPct val="0"/>
              </a:spcBef>
              <a:spcAft>
                <a:spcPct val="30000"/>
              </a:spcAft>
              <a:buFontTx/>
              <a:buChar char="•"/>
            </a:pPr>
            <a:r>
              <a:rPr lang="en-US" sz="2400" baseline="0"/>
              <a:t>Do you think alternative education as defined by Dr. Robert Fizzell is needed in the United States?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800" y="533400"/>
            <a:ext cx="7772400" cy="825500"/>
          </a:xfrm>
          <a:prstGeom prst="rect">
            <a:avLst/>
          </a:prstGeom>
          <a:noFill/>
          <a:ln w="9525">
            <a:noFill/>
            <a:miter lim="800000"/>
            <a:headEnd/>
            <a:tailEnd/>
          </a:ln>
        </p:spPr>
        <p:txBody>
          <a:bodyPr anchor="ctr"/>
          <a:lstStyle/>
          <a:p>
            <a:pPr algn="ctr">
              <a:lnSpc>
                <a:spcPct val="100000"/>
              </a:lnSpc>
              <a:spcBef>
                <a:spcPct val="0"/>
              </a:spcBef>
            </a:pPr>
            <a:endParaRPr lang="en-US" sz="3500" b="1" i="1" baseline="0"/>
          </a:p>
        </p:txBody>
      </p:sp>
      <p:sp>
        <p:nvSpPr>
          <p:cNvPr id="735235" name="Rectangle 3"/>
          <p:cNvSpPr>
            <a:spLocks noChangeArrowheads="1"/>
          </p:cNvSpPr>
          <p:nvPr/>
        </p:nvSpPr>
        <p:spPr bwMode="auto">
          <a:xfrm>
            <a:off x="457200" y="1600200"/>
            <a:ext cx="8229600" cy="3581400"/>
          </a:xfrm>
          <a:prstGeom prst="rect">
            <a:avLst/>
          </a:prstGeom>
          <a:solidFill>
            <a:srgbClr val="F9F5B4"/>
          </a:solidFill>
          <a:ln w="9525">
            <a:noFill/>
            <a:miter lim="800000"/>
            <a:headEnd/>
            <a:tailEnd/>
          </a:ln>
        </p:spPr>
        <p:txBody>
          <a:bodyPr/>
          <a:lstStyle/>
          <a:p>
            <a:pPr marL="233363" indent="-233363">
              <a:lnSpc>
                <a:spcPct val="100000"/>
              </a:lnSpc>
              <a:spcBef>
                <a:spcPct val="0"/>
              </a:spcBef>
              <a:spcAft>
                <a:spcPct val="30000"/>
              </a:spcAft>
            </a:pPr>
            <a:r>
              <a:rPr lang="en-US" sz="2400" b="1" baseline="0">
                <a:solidFill>
                  <a:srgbClr val="BF0000"/>
                </a:solidFill>
              </a:rPr>
              <a:t>The Sociology of Religion</a:t>
            </a:r>
          </a:p>
          <a:p>
            <a:pPr marL="233363" indent="-233363">
              <a:lnSpc>
                <a:spcPct val="100000"/>
              </a:lnSpc>
              <a:spcBef>
                <a:spcPct val="0"/>
              </a:spcBef>
              <a:spcAft>
                <a:spcPct val="30000"/>
              </a:spcAft>
              <a:buFontTx/>
              <a:buChar char="•"/>
            </a:pPr>
            <a:r>
              <a:rPr lang="en-US" sz="2400" baseline="0"/>
              <a:t>A religion is a system of roles and norms organized around the sacred, which binds people together in groups.</a:t>
            </a:r>
          </a:p>
          <a:p>
            <a:pPr marL="233363" indent="-233363">
              <a:lnSpc>
                <a:spcPct val="100000"/>
              </a:lnSpc>
              <a:spcBef>
                <a:spcPct val="0"/>
              </a:spcBef>
              <a:spcAft>
                <a:spcPct val="30000"/>
              </a:spcAft>
              <a:buFontTx/>
              <a:buChar char="•"/>
            </a:pPr>
            <a:r>
              <a:rPr lang="en-US" sz="2400" baseline="0"/>
              <a:t>Religions can provide social cohesion, social control, and emotional support.</a:t>
            </a:r>
          </a:p>
          <a:p>
            <a:pPr marL="233363" indent="-233363">
              <a:lnSpc>
                <a:spcPct val="100000"/>
              </a:lnSpc>
              <a:spcBef>
                <a:spcPct val="0"/>
              </a:spcBef>
              <a:spcAft>
                <a:spcPct val="30000"/>
              </a:spcAft>
              <a:buFontTx/>
              <a:buChar char="•"/>
            </a:pPr>
            <a:r>
              <a:rPr lang="en-US" sz="2400" baseline="0"/>
              <a:t>Religions are characterized by their rituals, symbols, belief systems, and organizational structures.</a:t>
            </a:r>
          </a:p>
        </p:txBody>
      </p:sp>
      <p:sp>
        <p:nvSpPr>
          <p:cNvPr id="28676"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gn="ctr">
              <a:lnSpc>
                <a:spcPct val="100000"/>
              </a:lnSpc>
              <a:spcBef>
                <a:spcPct val="0"/>
              </a:spcBef>
            </a:pPr>
            <a:r>
              <a:rPr lang="en-US" sz="2800" b="1" baseline="0">
                <a:solidFill>
                  <a:srgbClr val="073499"/>
                </a:solidFill>
              </a:rPr>
              <a:t>Section 3 at a Glance</a:t>
            </a:r>
            <a:endParaRPr lang="en-US" sz="28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35235"/>
                                        </p:tgtEl>
                                        <p:attrNameLst>
                                          <p:attrName>style.visibility</p:attrName>
                                        </p:attrNameLst>
                                      </p:cBhvr>
                                      <p:to>
                                        <p:strVal val="visible"/>
                                      </p:to>
                                    </p:set>
                                    <p:animEffect transition="in" filter="wipe(up)">
                                      <p:cBhvr>
                                        <p:cTn id="7" dur="1000"/>
                                        <p:tgtEl>
                                          <p:spTgt spid="73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85800" y="533400"/>
            <a:ext cx="7772400" cy="825500"/>
          </a:xfrm>
          <a:prstGeom prst="rect">
            <a:avLst/>
          </a:prstGeom>
          <a:noFill/>
          <a:ln w="9525">
            <a:noFill/>
            <a:miter lim="800000"/>
            <a:headEnd/>
            <a:tailEnd/>
          </a:ln>
        </p:spPr>
        <p:txBody>
          <a:bodyPr anchor="ctr"/>
          <a:lstStyle/>
          <a:p>
            <a:pPr algn="ctr">
              <a:lnSpc>
                <a:spcPct val="100000"/>
              </a:lnSpc>
              <a:spcBef>
                <a:spcPct val="0"/>
              </a:spcBef>
            </a:pPr>
            <a:endParaRPr lang="en-US" sz="3500" b="1" i="1" baseline="0"/>
          </a:p>
        </p:txBody>
      </p:sp>
      <p:pic>
        <p:nvPicPr>
          <p:cNvPr id="819205" name="Picture 5" descr="soc_322"/>
          <p:cNvPicPr>
            <a:picLocks noChangeAspect="1" noChangeArrowheads="1"/>
          </p:cNvPicPr>
          <p:nvPr/>
        </p:nvPicPr>
        <p:blipFill>
          <a:blip r:embed="rId4" cstate="print"/>
          <a:srcRect/>
          <a:stretch>
            <a:fillRect/>
          </a:stretch>
        </p:blipFill>
        <p:spPr bwMode="auto">
          <a:xfrm>
            <a:off x="1600200" y="582613"/>
            <a:ext cx="4405313" cy="5513387"/>
          </a:xfrm>
          <a:prstGeom prst="rect">
            <a:avLst/>
          </a:prstGeom>
          <a:noFill/>
          <a:ln w="9525">
            <a:noFill/>
            <a:miter lim="800000"/>
            <a:headEnd/>
            <a:tailEnd/>
          </a:ln>
        </p:spPr>
      </p:pic>
      <p:sp>
        <p:nvSpPr>
          <p:cNvPr id="819207" name="Text Box 7"/>
          <p:cNvSpPr txBox="1">
            <a:spLocks noChangeArrowheads="1"/>
          </p:cNvSpPr>
          <p:nvPr/>
        </p:nvSpPr>
        <p:spPr bwMode="auto">
          <a:xfrm>
            <a:off x="5105400" y="3886200"/>
            <a:ext cx="3429000" cy="895350"/>
          </a:xfrm>
          <a:prstGeom prst="rect">
            <a:avLst/>
          </a:prstGeom>
          <a:gradFill rotWithShape="1">
            <a:gsLst>
              <a:gs pos="0">
                <a:srgbClr val="5E8EF8"/>
              </a:gs>
              <a:gs pos="100000">
                <a:srgbClr val="E0E9FE"/>
              </a:gs>
            </a:gsLst>
            <a:lin ang="0" scaled="1"/>
          </a:gradFill>
          <a:ln w="9525" algn="ctr">
            <a:noFill/>
            <a:miter lim="800000"/>
            <a:headEnd/>
            <a:tailEnd/>
          </a:ln>
        </p:spPr>
        <p:txBody>
          <a:bodyPr>
            <a:spAutoFit/>
          </a:bodyPr>
          <a:lstStyle/>
          <a:p>
            <a:pPr>
              <a:spcBef>
                <a:spcPct val="50000"/>
              </a:spcBef>
            </a:pPr>
            <a:r>
              <a:rPr lang="en-US" sz="2400" b="1" baseline="0"/>
              <a:t>What does religion mean to you?</a:t>
            </a:r>
          </a:p>
        </p:txBody>
      </p:sp>
      <p:pic>
        <p:nvPicPr>
          <p:cNvPr id="29701" name="Picture 8" descr="close_up"/>
          <p:cNvPicPr>
            <a:picLocks noChangeAspect="1" noChangeArrowheads="1"/>
          </p:cNvPicPr>
          <p:nvPr/>
        </p:nvPicPr>
        <p:blipFill>
          <a:blip r:embed="rId5" cstate="print"/>
          <a:srcRect/>
          <a:stretch>
            <a:fillRect/>
          </a:stretch>
        </p:blipFill>
        <p:spPr bwMode="auto">
          <a:xfrm>
            <a:off x="152400" y="531813"/>
            <a:ext cx="1219200" cy="68421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19205"/>
                                        </p:tgtEl>
                                        <p:attrNameLst>
                                          <p:attrName>style.visibility</p:attrName>
                                        </p:attrNameLst>
                                      </p:cBhvr>
                                      <p:to>
                                        <p:strVal val="visible"/>
                                      </p:to>
                                    </p:set>
                                    <p:animEffect transition="in" filter="dissolve">
                                      <p:cBhvr>
                                        <p:cTn id="7" dur="1000"/>
                                        <p:tgtEl>
                                          <p:spTgt spid="81920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19207"/>
                                        </p:tgtEl>
                                        <p:attrNameLst>
                                          <p:attrName>style.visibility</p:attrName>
                                        </p:attrNameLst>
                                      </p:cBhvr>
                                      <p:to>
                                        <p:strVal val="visible"/>
                                      </p:to>
                                    </p:set>
                                    <p:animEffect transition="in" filter="wipe(left)">
                                      <p:cBhvr>
                                        <p:cTn id="11" dur="500"/>
                                        <p:tgtEl>
                                          <p:spTgt spid="819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0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5800" y="533400"/>
            <a:ext cx="7772400" cy="825500"/>
          </a:xfrm>
          <a:prstGeom prst="rect">
            <a:avLst/>
          </a:prstGeom>
          <a:noFill/>
          <a:ln w="9525">
            <a:noFill/>
            <a:miter lim="800000"/>
            <a:headEnd/>
            <a:tailEnd/>
          </a:ln>
        </p:spPr>
        <p:txBody>
          <a:bodyPr anchor="ctr"/>
          <a:lstStyle/>
          <a:p>
            <a:pPr algn="ctr">
              <a:lnSpc>
                <a:spcPct val="100000"/>
              </a:lnSpc>
              <a:spcBef>
                <a:spcPct val="0"/>
              </a:spcBef>
            </a:pPr>
            <a:endParaRPr lang="en-US" sz="3500" b="1" i="1" baseline="0"/>
          </a:p>
        </p:txBody>
      </p:sp>
      <p:sp>
        <p:nvSpPr>
          <p:cNvPr id="928771" name="Rectangle 3"/>
          <p:cNvSpPr>
            <a:spLocks noChangeArrowheads="1"/>
          </p:cNvSpPr>
          <p:nvPr/>
        </p:nvSpPr>
        <p:spPr bwMode="auto">
          <a:xfrm>
            <a:off x="457200" y="1295400"/>
            <a:ext cx="8229600" cy="4495800"/>
          </a:xfrm>
          <a:prstGeom prst="rect">
            <a:avLst/>
          </a:prstGeom>
          <a:solidFill>
            <a:srgbClr val="F9F5B4"/>
          </a:solidFill>
          <a:ln w="9525">
            <a:noFill/>
            <a:miter lim="800000"/>
            <a:headEnd/>
            <a:tailEnd/>
          </a:ln>
        </p:spPr>
        <p:txBody>
          <a:bodyPr/>
          <a:lstStyle/>
          <a:p>
            <a:pPr marL="233363" indent="-233363">
              <a:lnSpc>
                <a:spcPct val="100000"/>
              </a:lnSpc>
              <a:spcBef>
                <a:spcPct val="0"/>
              </a:spcBef>
              <a:spcAft>
                <a:spcPct val="30000"/>
              </a:spcAft>
              <a:buFontTx/>
              <a:buChar char="•"/>
            </a:pPr>
            <a:r>
              <a:rPr lang="en-US" sz="2000" baseline="0"/>
              <a:t>Societies have struggled with the need to give meaning to human existence and to provide people with the motivation for survival.</a:t>
            </a:r>
          </a:p>
          <a:p>
            <a:pPr marL="233363" indent="-233363">
              <a:lnSpc>
                <a:spcPct val="100000"/>
              </a:lnSpc>
              <a:spcBef>
                <a:spcPct val="0"/>
              </a:spcBef>
              <a:spcAft>
                <a:spcPct val="30000"/>
              </a:spcAft>
              <a:buFontTx/>
              <a:buChar char="•"/>
            </a:pPr>
            <a:r>
              <a:rPr lang="en-US" sz="2000" baseline="0"/>
              <a:t>Societies make distinctions between the</a:t>
            </a:r>
            <a:r>
              <a:rPr lang="en-US" sz="2000" b="1" baseline="0"/>
              <a:t> sacred </a:t>
            </a:r>
            <a:r>
              <a:rPr lang="en-US" sz="2000" baseline="0"/>
              <a:t>(anything that is considered to be part of the supernatural world and that inspires awe, respect, and reverence) and the</a:t>
            </a:r>
            <a:r>
              <a:rPr lang="en-US" sz="2000" b="1" baseline="0"/>
              <a:t> profane </a:t>
            </a:r>
            <a:r>
              <a:rPr lang="en-US" sz="2000" baseline="0"/>
              <a:t>(anything considered to be part of the ordinary world and, thus, commonplace and familiar).</a:t>
            </a:r>
          </a:p>
          <a:p>
            <a:pPr marL="233363" indent="-233363">
              <a:lnSpc>
                <a:spcPct val="100000"/>
              </a:lnSpc>
              <a:spcBef>
                <a:spcPct val="0"/>
              </a:spcBef>
              <a:spcAft>
                <a:spcPct val="30000"/>
              </a:spcAft>
              <a:buFontTx/>
              <a:buChar char="•"/>
            </a:pPr>
            <a:r>
              <a:rPr lang="en-US" sz="2000" baseline="0"/>
              <a:t>This distinction is the basis for of all</a:t>
            </a:r>
            <a:r>
              <a:rPr lang="en-US" sz="2000" b="1" baseline="0"/>
              <a:t> religions </a:t>
            </a:r>
            <a:r>
              <a:rPr lang="en-US" sz="2000" baseline="0"/>
              <a:t>(systems of roles and norms that are organized around the sacred realm and that bind people together in social groups).</a:t>
            </a:r>
          </a:p>
          <a:p>
            <a:pPr marL="233363" indent="-233363">
              <a:lnSpc>
                <a:spcPct val="100000"/>
              </a:lnSpc>
              <a:spcBef>
                <a:spcPct val="0"/>
              </a:spcBef>
              <a:spcAft>
                <a:spcPct val="30000"/>
              </a:spcAft>
              <a:buFontTx/>
              <a:buChar char="•"/>
            </a:pPr>
            <a:r>
              <a:rPr lang="en-US" sz="2000" baseline="0"/>
              <a:t>Religion</a:t>
            </a:r>
            <a:r>
              <a:rPr lang="en-US" sz="2000" b="1" baseline="0"/>
              <a:t> </a:t>
            </a:r>
            <a:r>
              <a:rPr lang="en-US" sz="2000" baseline="0"/>
              <a:t>is a basic institution, yet it exists in many different forms because different societies give sacred meaning to a wide variety of objects, events, and experiences.</a:t>
            </a:r>
          </a:p>
          <a:p>
            <a:pPr marL="233363" indent="-233363">
              <a:lnSpc>
                <a:spcPct val="100000"/>
              </a:lnSpc>
              <a:spcBef>
                <a:spcPct val="0"/>
              </a:spcBef>
              <a:spcAft>
                <a:spcPct val="30000"/>
              </a:spcAft>
              <a:buFontTx/>
              <a:buChar char="•"/>
            </a:pPr>
            <a:r>
              <a:rPr lang="en-US" sz="2000" baseline="0"/>
              <a:t>Belief in a particular</a:t>
            </a:r>
            <a:r>
              <a:rPr lang="en-US" sz="2000" b="1" baseline="0"/>
              <a:t> </a:t>
            </a:r>
            <a:r>
              <a:rPr lang="en-US" sz="2000" baseline="0"/>
              <a:t>religion</a:t>
            </a:r>
            <a:r>
              <a:rPr lang="en-US" sz="2000" b="1" baseline="0"/>
              <a:t> </a:t>
            </a:r>
            <a:r>
              <a:rPr lang="en-US" sz="2000" baseline="0"/>
              <a:t>is based on faith rather than on science. </a:t>
            </a:r>
            <a:endParaRPr lang="en-US" sz="2000" b="1" baseline="0"/>
          </a:p>
        </p:txBody>
      </p:sp>
      <p:sp>
        <p:nvSpPr>
          <p:cNvPr id="30724"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Religion—A Sociological Definition</a:t>
            </a:r>
            <a:endParaRPr lang="en-US" sz="2800" b="1" baseline="0">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28771">
                                            <p:bg/>
                                          </p:spTgt>
                                        </p:tgtEl>
                                        <p:attrNameLst>
                                          <p:attrName>style.visibility</p:attrName>
                                        </p:attrNameLst>
                                      </p:cBhvr>
                                      <p:to>
                                        <p:strVal val="visible"/>
                                      </p:to>
                                    </p:set>
                                    <p:animEffect transition="in" filter="wipe(up)">
                                      <p:cBhvr>
                                        <p:cTn id="7" dur="1000"/>
                                        <p:tgtEl>
                                          <p:spTgt spid="92877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8771">
                                            <p:txEl>
                                              <p:pRg st="0" end="0"/>
                                            </p:txEl>
                                          </p:spTgt>
                                        </p:tgtEl>
                                        <p:attrNameLst>
                                          <p:attrName>style.visibility</p:attrName>
                                        </p:attrNameLst>
                                      </p:cBhvr>
                                      <p:to>
                                        <p:strVal val="visible"/>
                                      </p:to>
                                    </p:set>
                                    <p:animEffect transition="in" filter="wipe(up)">
                                      <p:cBhvr>
                                        <p:cTn id="12" dur="1000"/>
                                        <p:tgtEl>
                                          <p:spTgt spid="9287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28771">
                                            <p:txEl>
                                              <p:pRg st="1" end="1"/>
                                            </p:txEl>
                                          </p:spTgt>
                                        </p:tgtEl>
                                        <p:attrNameLst>
                                          <p:attrName>style.visibility</p:attrName>
                                        </p:attrNameLst>
                                      </p:cBhvr>
                                      <p:to>
                                        <p:strVal val="visible"/>
                                      </p:to>
                                    </p:set>
                                    <p:animEffect transition="in" filter="wipe(up)">
                                      <p:cBhvr>
                                        <p:cTn id="17" dur="1000"/>
                                        <p:tgtEl>
                                          <p:spTgt spid="9287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28771">
                                            <p:txEl>
                                              <p:pRg st="2" end="2"/>
                                            </p:txEl>
                                          </p:spTgt>
                                        </p:tgtEl>
                                        <p:attrNameLst>
                                          <p:attrName>style.visibility</p:attrName>
                                        </p:attrNameLst>
                                      </p:cBhvr>
                                      <p:to>
                                        <p:strVal val="visible"/>
                                      </p:to>
                                    </p:set>
                                    <p:animEffect transition="in" filter="wipe(up)">
                                      <p:cBhvr>
                                        <p:cTn id="22" dur="1000"/>
                                        <p:tgtEl>
                                          <p:spTgt spid="92877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28771">
                                            <p:txEl>
                                              <p:pRg st="3" end="3"/>
                                            </p:txEl>
                                          </p:spTgt>
                                        </p:tgtEl>
                                        <p:attrNameLst>
                                          <p:attrName>style.visibility</p:attrName>
                                        </p:attrNameLst>
                                      </p:cBhvr>
                                      <p:to>
                                        <p:strVal val="visible"/>
                                      </p:to>
                                    </p:set>
                                    <p:animEffect transition="in" filter="wipe(up)">
                                      <p:cBhvr>
                                        <p:cTn id="27" dur="1000"/>
                                        <p:tgtEl>
                                          <p:spTgt spid="92877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28771">
                                            <p:txEl>
                                              <p:pRg st="4" end="4"/>
                                            </p:txEl>
                                          </p:spTgt>
                                        </p:tgtEl>
                                        <p:attrNameLst>
                                          <p:attrName>style.visibility</p:attrName>
                                        </p:attrNameLst>
                                      </p:cBhvr>
                                      <p:to>
                                        <p:strVal val="visible"/>
                                      </p:to>
                                    </p:set>
                                    <p:animEffect transition="in" filter="wipe(up)">
                                      <p:cBhvr>
                                        <p:cTn id="32" dur="1000"/>
                                        <p:tgtEl>
                                          <p:spTgt spid="928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1" grpId="0" build="p" bldLvl="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7942" name="Picture 6" descr="soc_306"/>
          <p:cNvPicPr>
            <a:picLocks noChangeAspect="1" noChangeArrowheads="1"/>
          </p:cNvPicPr>
          <p:nvPr/>
        </p:nvPicPr>
        <p:blipFill>
          <a:blip r:embed="rId2" cstate="print"/>
          <a:srcRect/>
          <a:stretch>
            <a:fillRect/>
          </a:stretch>
        </p:blipFill>
        <p:spPr bwMode="auto">
          <a:xfrm>
            <a:off x="4953000" y="2184400"/>
            <a:ext cx="3962400" cy="2624138"/>
          </a:xfrm>
          <a:prstGeom prst="rect">
            <a:avLst/>
          </a:prstGeom>
          <a:noFill/>
          <a:ln w="9525">
            <a:noFill/>
            <a:miter lim="800000"/>
            <a:headEnd/>
            <a:tailEnd/>
          </a:ln>
        </p:spPr>
      </p:pic>
      <p:pic>
        <p:nvPicPr>
          <p:cNvPr id="807943" name="Picture 7" descr="soc_307"/>
          <p:cNvPicPr>
            <a:picLocks noChangeAspect="1" noChangeArrowheads="1"/>
          </p:cNvPicPr>
          <p:nvPr/>
        </p:nvPicPr>
        <p:blipFill>
          <a:blip r:embed="rId3" cstate="print"/>
          <a:srcRect/>
          <a:stretch>
            <a:fillRect/>
          </a:stretch>
        </p:blipFill>
        <p:spPr bwMode="auto">
          <a:xfrm>
            <a:off x="260350" y="608013"/>
            <a:ext cx="4624388" cy="54117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07943"/>
                                        </p:tgtEl>
                                        <p:attrNameLst>
                                          <p:attrName>style.visibility</p:attrName>
                                        </p:attrNameLst>
                                      </p:cBhvr>
                                      <p:to>
                                        <p:strVal val="visible"/>
                                      </p:to>
                                    </p:set>
                                    <p:animEffect transition="in" filter="wipe(up)">
                                      <p:cBhvr>
                                        <p:cTn id="7" dur="1000"/>
                                        <p:tgtEl>
                                          <p:spTgt spid="80794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07942"/>
                                        </p:tgtEl>
                                        <p:attrNameLst>
                                          <p:attrName>style.visibility</p:attrName>
                                        </p:attrNameLst>
                                      </p:cBhvr>
                                      <p:to>
                                        <p:strVal val="visible"/>
                                      </p:to>
                                    </p:set>
                                    <p:animEffect transition="in" filter="wipe(left)">
                                      <p:cBhvr>
                                        <p:cTn id="11" dur="1000"/>
                                        <p:tgtEl>
                                          <p:spTgt spid="807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457200" y="1066800"/>
            <a:ext cx="8229600" cy="1143000"/>
          </a:xfrm>
          <a:prstGeom prst="rect">
            <a:avLst/>
          </a:prstGeom>
          <a:solidFill>
            <a:srgbClr val="F9F5B4"/>
          </a:solidFill>
          <a:ln w="9525">
            <a:noFill/>
            <a:miter lim="800000"/>
            <a:headEnd/>
            <a:tailEnd/>
          </a:ln>
        </p:spPr>
        <p:txBody>
          <a:bodyPr/>
          <a:lstStyle/>
          <a:p>
            <a:pPr marL="228600" indent="-228600" eaLnBrk="0" hangingPunct="0">
              <a:lnSpc>
                <a:spcPct val="100000"/>
              </a:lnSpc>
            </a:pPr>
            <a:r>
              <a:rPr lang="en-US" sz="2400" b="1" baseline="0">
                <a:cs typeface="Arial" charset="0"/>
              </a:rPr>
              <a:t>Social Cohesion</a:t>
            </a:r>
          </a:p>
          <a:p>
            <a:pPr marL="685800" lvl="1" indent="-228600" eaLnBrk="0" hangingPunct="0">
              <a:lnSpc>
                <a:spcPct val="100000"/>
              </a:lnSpc>
              <a:buFontTx/>
              <a:buChar char="•"/>
            </a:pPr>
            <a:r>
              <a:rPr lang="en-US" sz="2000" baseline="0">
                <a:cs typeface="Arial" charset="0"/>
              </a:rPr>
              <a:t>Strengthens bonds between people</a:t>
            </a:r>
          </a:p>
          <a:p>
            <a:pPr marL="685800" lvl="1" indent="-228600" eaLnBrk="0" hangingPunct="0">
              <a:lnSpc>
                <a:spcPct val="100000"/>
              </a:lnSpc>
              <a:buFontTx/>
              <a:buChar char="•"/>
            </a:pPr>
            <a:r>
              <a:rPr lang="en-US" sz="2000" baseline="0">
                <a:cs typeface="Arial" charset="0"/>
              </a:rPr>
              <a:t>Can lead to conflict between adherents of different religions</a:t>
            </a:r>
          </a:p>
        </p:txBody>
      </p:sp>
      <p:sp>
        <p:nvSpPr>
          <p:cNvPr id="932867" name="Text Box 3"/>
          <p:cNvSpPr txBox="1">
            <a:spLocks noChangeArrowheads="1"/>
          </p:cNvSpPr>
          <p:nvPr/>
        </p:nvSpPr>
        <p:spPr bwMode="auto">
          <a:xfrm>
            <a:off x="457200" y="2362200"/>
            <a:ext cx="8229600" cy="1524000"/>
          </a:xfrm>
          <a:prstGeom prst="rect">
            <a:avLst/>
          </a:prstGeom>
          <a:solidFill>
            <a:srgbClr val="E0E9ED"/>
          </a:solidFill>
          <a:ln w="9525">
            <a:noFill/>
            <a:miter lim="800000"/>
            <a:headEnd/>
            <a:tailEnd/>
          </a:ln>
        </p:spPr>
        <p:txBody>
          <a:bodyPr/>
          <a:lstStyle/>
          <a:p>
            <a:pPr marL="228600" indent="-228600" eaLnBrk="0" hangingPunct="0">
              <a:lnSpc>
                <a:spcPct val="100000"/>
              </a:lnSpc>
            </a:pPr>
            <a:r>
              <a:rPr lang="en-US" sz="2400" b="1" baseline="0">
                <a:cs typeface="Arial" charset="0"/>
              </a:rPr>
              <a:t>Social Control</a:t>
            </a:r>
          </a:p>
          <a:p>
            <a:pPr marL="685800" lvl="1" indent="-228600" eaLnBrk="0" hangingPunct="0">
              <a:lnSpc>
                <a:spcPct val="100000"/>
              </a:lnSpc>
              <a:buFontTx/>
              <a:buChar char="•"/>
            </a:pPr>
            <a:r>
              <a:rPr lang="en-US" sz="2000" baseline="0">
                <a:cs typeface="Arial" charset="0"/>
              </a:rPr>
              <a:t>Encourages conformity to norms</a:t>
            </a:r>
          </a:p>
          <a:p>
            <a:pPr marL="685800" lvl="1" indent="-228600" eaLnBrk="0" hangingPunct="0">
              <a:lnSpc>
                <a:spcPct val="100000"/>
              </a:lnSpc>
              <a:buFontTx/>
              <a:buChar char="•"/>
            </a:pPr>
            <a:r>
              <a:rPr lang="en-US" sz="2000" baseline="0">
                <a:cs typeface="Arial" charset="0"/>
              </a:rPr>
              <a:t>Provides a divine purpose for conformity</a:t>
            </a:r>
          </a:p>
          <a:p>
            <a:pPr marL="685800" lvl="1" indent="-228600" eaLnBrk="0" hangingPunct="0">
              <a:lnSpc>
                <a:spcPct val="100000"/>
              </a:lnSpc>
              <a:buFontTx/>
              <a:buChar char="•"/>
            </a:pPr>
            <a:r>
              <a:rPr lang="en-US" sz="2000" baseline="0">
                <a:cs typeface="Arial" charset="0"/>
              </a:rPr>
              <a:t>May inhibit innovation, freedom of thought, and social reform</a:t>
            </a:r>
          </a:p>
        </p:txBody>
      </p:sp>
      <p:sp>
        <p:nvSpPr>
          <p:cNvPr id="932868" name="Text Box 4"/>
          <p:cNvSpPr txBox="1">
            <a:spLocks noChangeArrowheads="1"/>
          </p:cNvSpPr>
          <p:nvPr/>
        </p:nvSpPr>
        <p:spPr bwMode="auto">
          <a:xfrm>
            <a:off x="457200" y="4038600"/>
            <a:ext cx="8229600" cy="2133600"/>
          </a:xfrm>
          <a:prstGeom prst="rect">
            <a:avLst/>
          </a:prstGeom>
          <a:solidFill>
            <a:srgbClr val="A9D8C3"/>
          </a:solidFill>
          <a:ln w="9525">
            <a:noFill/>
            <a:miter lim="800000"/>
            <a:headEnd/>
            <a:tailEnd/>
          </a:ln>
        </p:spPr>
        <p:txBody>
          <a:bodyPr/>
          <a:lstStyle/>
          <a:p>
            <a:pPr marL="228600" indent="-228600" eaLnBrk="0" hangingPunct="0">
              <a:lnSpc>
                <a:spcPct val="100000"/>
              </a:lnSpc>
            </a:pPr>
            <a:r>
              <a:rPr lang="en-US" sz="2400" b="1" baseline="0">
                <a:cs typeface="Arial" charset="0"/>
              </a:rPr>
              <a:t>Emotional Support</a:t>
            </a:r>
          </a:p>
          <a:p>
            <a:pPr marL="685800" lvl="1" indent="-228600" eaLnBrk="0" hangingPunct="0">
              <a:lnSpc>
                <a:spcPct val="100000"/>
              </a:lnSpc>
              <a:buFontTx/>
              <a:buChar char="•"/>
            </a:pPr>
            <a:r>
              <a:rPr lang="en-US" sz="2000" baseline="0">
                <a:cs typeface="Arial" charset="0"/>
              </a:rPr>
              <a:t>Helps people endure disappointment and suffering by providing a comfort in believing that harsh circumstances have a special purpose</a:t>
            </a:r>
          </a:p>
          <a:p>
            <a:pPr marL="685800" lvl="1" indent="-228600" eaLnBrk="0" hangingPunct="0">
              <a:lnSpc>
                <a:spcPct val="100000"/>
              </a:lnSpc>
              <a:buFontTx/>
              <a:buChar char="•"/>
            </a:pPr>
            <a:r>
              <a:rPr lang="en-US" sz="2000" baseline="0">
                <a:cs typeface="Arial" charset="0"/>
              </a:rPr>
              <a:t>Attempts to provide answers to the questions concerning life and death</a:t>
            </a:r>
          </a:p>
        </p:txBody>
      </p:sp>
      <p:sp>
        <p:nvSpPr>
          <p:cNvPr id="31749" name="Rectangle 5"/>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The Functions of Religion</a:t>
            </a:r>
            <a:endParaRPr lang="en-US" sz="2800" b="1" baseline="0">
              <a:solidFill>
                <a:srgbClr val="FFCC00"/>
              </a:solidFill>
            </a:endParaRPr>
          </a:p>
        </p:txBody>
      </p:sp>
      <p:sp>
        <p:nvSpPr>
          <p:cNvPr id="932870" name="AutoShape 6"/>
          <p:cNvSpPr>
            <a:spLocks noChangeArrowheads="1"/>
          </p:cNvSpPr>
          <p:nvPr/>
        </p:nvSpPr>
        <p:spPr bwMode="auto">
          <a:xfrm flipH="1" flipV="1">
            <a:off x="8458200" y="2243138"/>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
        <p:nvSpPr>
          <p:cNvPr id="932871" name="AutoShape 7"/>
          <p:cNvSpPr>
            <a:spLocks noChangeArrowheads="1"/>
          </p:cNvSpPr>
          <p:nvPr/>
        </p:nvSpPr>
        <p:spPr bwMode="auto">
          <a:xfrm flipH="1" flipV="1">
            <a:off x="8458200" y="3919538"/>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4">
                                            <p:bg/>
                                          </p:spTgt>
                                        </p:tgtEl>
                                        <p:attrNameLst>
                                          <p:attrName>style.visibility</p:attrName>
                                        </p:attrNameLst>
                                      </p:cBhvr>
                                      <p:to>
                                        <p:strVal val="visible"/>
                                      </p:to>
                                    </p:set>
                                    <p:anim calcmode="lin" valueType="num">
                                      <p:cBhvr additive="base">
                                        <p:cTn id="7" dur="500" fill="hold"/>
                                        <p:tgtEl>
                                          <p:spTgt spid="4403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403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4">
                                            <p:txEl>
                                              <p:pRg st="0" end="0"/>
                                            </p:txEl>
                                          </p:spTgt>
                                        </p:tgtEl>
                                        <p:attrNameLst>
                                          <p:attrName>style.visibility</p:attrName>
                                        </p:attrNameLst>
                                      </p:cBhvr>
                                      <p:to>
                                        <p:strVal val="visible"/>
                                      </p:to>
                                    </p:set>
                                    <p:anim calcmode="lin" valueType="num">
                                      <p:cBhvr additive="base">
                                        <p:cTn id="13" dur="500" fill="hold"/>
                                        <p:tgtEl>
                                          <p:spTgt spid="4403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4">
                                            <p:txEl>
                                              <p:pRg st="1" end="1"/>
                                            </p:txEl>
                                          </p:spTgt>
                                        </p:tgtEl>
                                        <p:attrNameLst>
                                          <p:attrName>style.visibility</p:attrName>
                                        </p:attrNameLst>
                                      </p:cBhvr>
                                      <p:to>
                                        <p:strVal val="visible"/>
                                      </p:to>
                                    </p:set>
                                    <p:anim calcmode="lin" valueType="num">
                                      <p:cBhvr additive="base">
                                        <p:cTn id="19" dur="500" fill="hold"/>
                                        <p:tgtEl>
                                          <p:spTgt spid="4403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34">
                                            <p:txEl>
                                              <p:pRg st="2" end="2"/>
                                            </p:txEl>
                                          </p:spTgt>
                                        </p:tgtEl>
                                        <p:attrNameLst>
                                          <p:attrName>style.visibility</p:attrName>
                                        </p:attrNameLst>
                                      </p:cBhvr>
                                      <p:to>
                                        <p:strVal val="visible"/>
                                      </p:to>
                                    </p:set>
                                    <p:anim calcmode="lin" valueType="num">
                                      <p:cBhvr additive="base">
                                        <p:cTn id="25" dur="500" fill="hold"/>
                                        <p:tgtEl>
                                          <p:spTgt spid="4403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932870"/>
                                        </p:tgtEl>
                                        <p:attrNameLst>
                                          <p:attrName>style.visibility</p:attrName>
                                        </p:attrNameLst>
                                      </p:cBhvr>
                                      <p:to>
                                        <p:strVal val="hidden"/>
                                      </p:to>
                                    </p:set>
                                  </p:childTnLst>
                                </p:cTn>
                              </p:par>
                            </p:childTnLst>
                          </p:cTn>
                        </p:par>
                        <p:par>
                          <p:cTn id="31" fill="hold">
                            <p:stCondLst>
                              <p:cond delay="0"/>
                            </p:stCondLst>
                            <p:childTnLst>
                              <p:par>
                                <p:cTn id="32" presetID="22" presetClass="entr" presetSubtype="8" fill="hold" grpId="0" nodeType="afterEffect">
                                  <p:stCondLst>
                                    <p:cond delay="0"/>
                                  </p:stCondLst>
                                  <p:childTnLst>
                                    <p:set>
                                      <p:cBhvr>
                                        <p:cTn id="33" dur="1" fill="hold">
                                          <p:stCondLst>
                                            <p:cond delay="0"/>
                                          </p:stCondLst>
                                        </p:cTn>
                                        <p:tgtEl>
                                          <p:spTgt spid="932867">
                                            <p:bg/>
                                          </p:spTgt>
                                        </p:tgtEl>
                                        <p:attrNameLst>
                                          <p:attrName>style.visibility</p:attrName>
                                        </p:attrNameLst>
                                      </p:cBhvr>
                                      <p:to>
                                        <p:strVal val="visible"/>
                                      </p:to>
                                    </p:set>
                                    <p:animEffect transition="in" filter="wipe(left)">
                                      <p:cBhvr>
                                        <p:cTn id="34" dur="500"/>
                                        <p:tgtEl>
                                          <p:spTgt spid="932867">
                                            <p:bg/>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32867">
                                            <p:txEl>
                                              <p:pRg st="0" end="0"/>
                                            </p:txEl>
                                          </p:spTgt>
                                        </p:tgtEl>
                                        <p:attrNameLst>
                                          <p:attrName>style.visibility</p:attrName>
                                        </p:attrNameLst>
                                      </p:cBhvr>
                                      <p:to>
                                        <p:strVal val="visible"/>
                                      </p:to>
                                    </p:set>
                                    <p:animEffect transition="in" filter="wipe(left)">
                                      <p:cBhvr>
                                        <p:cTn id="39" dur="500"/>
                                        <p:tgtEl>
                                          <p:spTgt spid="93286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32867">
                                            <p:txEl>
                                              <p:pRg st="1" end="1"/>
                                            </p:txEl>
                                          </p:spTgt>
                                        </p:tgtEl>
                                        <p:attrNameLst>
                                          <p:attrName>style.visibility</p:attrName>
                                        </p:attrNameLst>
                                      </p:cBhvr>
                                      <p:to>
                                        <p:strVal val="visible"/>
                                      </p:to>
                                    </p:set>
                                    <p:animEffect transition="in" filter="wipe(left)">
                                      <p:cBhvr>
                                        <p:cTn id="44" dur="500"/>
                                        <p:tgtEl>
                                          <p:spTgt spid="932867">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932867">
                                            <p:txEl>
                                              <p:pRg st="2" end="2"/>
                                            </p:txEl>
                                          </p:spTgt>
                                        </p:tgtEl>
                                        <p:attrNameLst>
                                          <p:attrName>style.visibility</p:attrName>
                                        </p:attrNameLst>
                                      </p:cBhvr>
                                      <p:to>
                                        <p:strVal val="visible"/>
                                      </p:to>
                                    </p:set>
                                    <p:animEffect transition="in" filter="wipe(left)">
                                      <p:cBhvr>
                                        <p:cTn id="49" dur="500"/>
                                        <p:tgtEl>
                                          <p:spTgt spid="932867">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32867">
                                            <p:txEl>
                                              <p:pRg st="3" end="3"/>
                                            </p:txEl>
                                          </p:spTgt>
                                        </p:tgtEl>
                                        <p:attrNameLst>
                                          <p:attrName>style.visibility</p:attrName>
                                        </p:attrNameLst>
                                      </p:cBhvr>
                                      <p:to>
                                        <p:strVal val="visible"/>
                                      </p:to>
                                    </p:set>
                                    <p:animEffect transition="in" filter="wipe(left)">
                                      <p:cBhvr>
                                        <p:cTn id="54" dur="500"/>
                                        <p:tgtEl>
                                          <p:spTgt spid="932867">
                                            <p:txEl>
                                              <p:pRg st="3" end="3"/>
                                            </p:txEl>
                                          </p:spTgt>
                                        </p:tgtEl>
                                      </p:cBhvr>
                                    </p:animEffect>
                                  </p:childTnLst>
                                </p:cTn>
                              </p:par>
                            </p:childTnLst>
                          </p:cTn>
                        </p:par>
                        <p:par>
                          <p:cTn id="55" fill="hold">
                            <p:stCondLst>
                              <p:cond delay="500"/>
                            </p:stCondLst>
                            <p:childTnLst>
                              <p:par>
                                <p:cTn id="56" presetID="1" presetClass="entr" presetSubtype="0" fill="hold" grpId="0" nodeType="afterEffect">
                                  <p:stCondLst>
                                    <p:cond delay="0"/>
                                  </p:stCondLst>
                                  <p:childTnLst>
                                    <p:set>
                                      <p:cBhvr>
                                        <p:cTn id="57" dur="1" fill="hold">
                                          <p:stCondLst>
                                            <p:cond delay="0"/>
                                          </p:stCondLst>
                                        </p:cTn>
                                        <p:tgtEl>
                                          <p:spTgt spid="93287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932871"/>
                                        </p:tgtEl>
                                        <p:attrNameLst>
                                          <p:attrName>style.visibility</p:attrName>
                                        </p:attrNameLst>
                                      </p:cBhvr>
                                      <p:to>
                                        <p:strVal val="hidden"/>
                                      </p:to>
                                    </p:set>
                                  </p:childTnLst>
                                </p:cTn>
                              </p:par>
                            </p:childTnLst>
                          </p:cTn>
                        </p:par>
                        <p:par>
                          <p:cTn id="62" fill="hold">
                            <p:stCondLst>
                              <p:cond delay="0"/>
                            </p:stCondLst>
                            <p:childTnLst>
                              <p:par>
                                <p:cTn id="63" presetID="22" presetClass="entr" presetSubtype="8" fill="hold" grpId="0" nodeType="afterEffect">
                                  <p:stCondLst>
                                    <p:cond delay="0"/>
                                  </p:stCondLst>
                                  <p:childTnLst>
                                    <p:set>
                                      <p:cBhvr>
                                        <p:cTn id="64" dur="1" fill="hold">
                                          <p:stCondLst>
                                            <p:cond delay="0"/>
                                          </p:stCondLst>
                                        </p:cTn>
                                        <p:tgtEl>
                                          <p:spTgt spid="932868">
                                            <p:bg/>
                                          </p:spTgt>
                                        </p:tgtEl>
                                        <p:attrNameLst>
                                          <p:attrName>style.visibility</p:attrName>
                                        </p:attrNameLst>
                                      </p:cBhvr>
                                      <p:to>
                                        <p:strVal val="visible"/>
                                      </p:to>
                                    </p:set>
                                    <p:animEffect transition="in" filter="wipe(left)">
                                      <p:cBhvr>
                                        <p:cTn id="65" dur="500"/>
                                        <p:tgtEl>
                                          <p:spTgt spid="932868">
                                            <p:bg/>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932868">
                                            <p:txEl>
                                              <p:pRg st="0" end="0"/>
                                            </p:txEl>
                                          </p:spTgt>
                                        </p:tgtEl>
                                        <p:attrNameLst>
                                          <p:attrName>style.visibility</p:attrName>
                                        </p:attrNameLst>
                                      </p:cBhvr>
                                      <p:to>
                                        <p:strVal val="visible"/>
                                      </p:to>
                                    </p:set>
                                    <p:animEffect transition="in" filter="wipe(left)">
                                      <p:cBhvr>
                                        <p:cTn id="70" dur="500"/>
                                        <p:tgtEl>
                                          <p:spTgt spid="932868">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932868">
                                            <p:txEl>
                                              <p:pRg st="1" end="1"/>
                                            </p:txEl>
                                          </p:spTgt>
                                        </p:tgtEl>
                                        <p:attrNameLst>
                                          <p:attrName>style.visibility</p:attrName>
                                        </p:attrNameLst>
                                      </p:cBhvr>
                                      <p:to>
                                        <p:strVal val="visible"/>
                                      </p:to>
                                    </p:set>
                                    <p:animEffect transition="in" filter="wipe(left)">
                                      <p:cBhvr>
                                        <p:cTn id="75" dur="500"/>
                                        <p:tgtEl>
                                          <p:spTgt spid="932868">
                                            <p:txEl>
                                              <p:pRg st="1" end="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932868">
                                            <p:txEl>
                                              <p:pRg st="2" end="2"/>
                                            </p:txEl>
                                          </p:spTgt>
                                        </p:tgtEl>
                                        <p:attrNameLst>
                                          <p:attrName>style.visibility</p:attrName>
                                        </p:attrNameLst>
                                      </p:cBhvr>
                                      <p:to>
                                        <p:strVal val="visible"/>
                                      </p:to>
                                    </p:set>
                                    <p:animEffect transition="in" filter="wipe(left)">
                                      <p:cBhvr>
                                        <p:cTn id="80" dur="500"/>
                                        <p:tgtEl>
                                          <p:spTgt spid="9328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bldLvl="2" animBg="1"/>
      <p:bldP spid="932867" grpId="0" build="p" bldLvl="2" animBg="1"/>
      <p:bldP spid="932868" grpId="0" build="p" bldLvl="2" animBg="1"/>
      <p:bldP spid="932870" grpId="0" animBg="1"/>
      <p:bldP spid="932871" grpId="0" animBg="1"/>
      <p:bldP spid="932871"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4918" name="Picture 6" descr="soc_323"/>
          <p:cNvPicPr>
            <a:picLocks noChangeAspect="1" noChangeArrowheads="1"/>
          </p:cNvPicPr>
          <p:nvPr/>
        </p:nvPicPr>
        <p:blipFill>
          <a:blip r:embed="rId2" cstate="print"/>
          <a:srcRect/>
          <a:stretch>
            <a:fillRect/>
          </a:stretch>
        </p:blipFill>
        <p:spPr bwMode="auto">
          <a:xfrm>
            <a:off x="2911475" y="533400"/>
            <a:ext cx="3336925" cy="5562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34918"/>
                                        </p:tgtEl>
                                        <p:attrNameLst>
                                          <p:attrName>style.visibility</p:attrName>
                                        </p:attrNameLst>
                                      </p:cBhvr>
                                      <p:to>
                                        <p:strVal val="visible"/>
                                      </p:to>
                                    </p:set>
                                    <p:animEffect transition="in" filter="fade">
                                      <p:cBhvr>
                                        <p:cTn id="7" dur="1000"/>
                                        <p:tgtEl>
                                          <p:spTgt spid="934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Text Box 2"/>
          <p:cNvSpPr txBox="1">
            <a:spLocks noChangeArrowheads="1"/>
          </p:cNvSpPr>
          <p:nvPr/>
        </p:nvSpPr>
        <p:spPr bwMode="auto">
          <a:xfrm>
            <a:off x="457200" y="1143000"/>
            <a:ext cx="4038600" cy="4953000"/>
          </a:xfrm>
          <a:prstGeom prst="rect">
            <a:avLst/>
          </a:prstGeom>
          <a:solidFill>
            <a:srgbClr val="F9F5B4"/>
          </a:solidFill>
          <a:ln w="9525">
            <a:noFill/>
            <a:miter lim="800000"/>
            <a:headEnd/>
            <a:tailEnd/>
          </a:ln>
        </p:spPr>
        <p:txBody>
          <a:bodyPr/>
          <a:lstStyle/>
          <a:p>
            <a:pPr marL="231775" indent="-231775">
              <a:lnSpc>
                <a:spcPct val="100000"/>
              </a:lnSpc>
              <a:spcAft>
                <a:spcPct val="25000"/>
              </a:spcAft>
            </a:pPr>
            <a:r>
              <a:rPr lang="en-US" sz="2400" b="1" i="1" baseline="0">
                <a:solidFill>
                  <a:srgbClr val="BF0000"/>
                </a:solidFill>
              </a:rPr>
              <a:t>Rituals and Symbols</a:t>
            </a:r>
          </a:p>
          <a:p>
            <a:pPr marL="231775" indent="-231775">
              <a:lnSpc>
                <a:spcPct val="100000"/>
              </a:lnSpc>
              <a:spcAft>
                <a:spcPct val="25000"/>
              </a:spcAft>
              <a:buFontTx/>
              <a:buChar char="•"/>
            </a:pPr>
            <a:r>
              <a:rPr lang="en-US" sz="1900" b="1" baseline="0"/>
              <a:t>Ritual:</a:t>
            </a:r>
            <a:r>
              <a:rPr lang="en-US" sz="1900" baseline="0"/>
              <a:t> An established pattern of behavior through which a group of believers experiences the sacred</a:t>
            </a:r>
          </a:p>
          <a:p>
            <a:pPr marL="231775" indent="-231775">
              <a:lnSpc>
                <a:spcPct val="100000"/>
              </a:lnSpc>
              <a:spcAft>
                <a:spcPct val="25000"/>
              </a:spcAft>
              <a:buFontTx/>
              <a:buChar char="•"/>
            </a:pPr>
            <a:r>
              <a:rPr lang="en-US" sz="1900" baseline="0"/>
              <a:t>Often used to mark changes in status such as birth, marriage, and death</a:t>
            </a:r>
          </a:p>
          <a:p>
            <a:pPr marL="231775" indent="-231775">
              <a:lnSpc>
                <a:spcPct val="100000"/>
              </a:lnSpc>
              <a:spcAft>
                <a:spcPct val="25000"/>
              </a:spcAft>
              <a:buFontTx/>
              <a:buChar char="•"/>
            </a:pPr>
            <a:r>
              <a:rPr lang="en-US" sz="1900" baseline="0"/>
              <a:t>Also used to unite believers and reinforce faith</a:t>
            </a:r>
          </a:p>
          <a:p>
            <a:pPr marL="231775" indent="-231775">
              <a:lnSpc>
                <a:spcPct val="100000"/>
              </a:lnSpc>
              <a:spcAft>
                <a:spcPct val="25000"/>
              </a:spcAft>
              <a:buFontTx/>
              <a:buChar char="•"/>
            </a:pPr>
            <a:r>
              <a:rPr lang="en-US" sz="1900" baseline="0"/>
              <a:t>Often includes sacred symbolic objects—such as clothing, herbs, chalices, or books</a:t>
            </a:r>
          </a:p>
        </p:txBody>
      </p:sp>
      <p:sp>
        <p:nvSpPr>
          <p:cNvPr id="937987" name="Text Box 3"/>
          <p:cNvSpPr txBox="1">
            <a:spLocks noChangeArrowheads="1"/>
          </p:cNvSpPr>
          <p:nvPr/>
        </p:nvSpPr>
        <p:spPr bwMode="auto">
          <a:xfrm>
            <a:off x="4648200" y="1143000"/>
            <a:ext cx="4038600" cy="4953000"/>
          </a:xfrm>
          <a:prstGeom prst="rect">
            <a:avLst/>
          </a:prstGeom>
          <a:solidFill>
            <a:srgbClr val="E0E9ED"/>
          </a:solidFill>
          <a:ln w="9525">
            <a:noFill/>
            <a:miter lim="800000"/>
            <a:headEnd/>
            <a:tailEnd/>
          </a:ln>
        </p:spPr>
        <p:txBody>
          <a:bodyPr/>
          <a:lstStyle/>
          <a:p>
            <a:pPr marL="231775" indent="-231775">
              <a:lnSpc>
                <a:spcPct val="100000"/>
              </a:lnSpc>
              <a:spcAft>
                <a:spcPct val="25000"/>
              </a:spcAft>
            </a:pPr>
            <a:r>
              <a:rPr lang="en-US" sz="2400" b="1" i="1" baseline="0">
                <a:solidFill>
                  <a:srgbClr val="BF0000"/>
                </a:solidFill>
              </a:rPr>
              <a:t>Belief Systems</a:t>
            </a:r>
            <a:endParaRPr lang="en-US" sz="2400" b="1" baseline="0">
              <a:solidFill>
                <a:srgbClr val="BF0000"/>
              </a:solidFill>
            </a:endParaRPr>
          </a:p>
          <a:p>
            <a:pPr marL="231775" indent="-231775">
              <a:lnSpc>
                <a:spcPct val="100000"/>
              </a:lnSpc>
              <a:spcAft>
                <a:spcPct val="25000"/>
              </a:spcAft>
              <a:buFontTx/>
              <a:buChar char="•"/>
            </a:pPr>
            <a:r>
              <a:rPr lang="en-US" sz="1900" b="1" baseline="0"/>
              <a:t>Animism:</a:t>
            </a:r>
            <a:r>
              <a:rPr lang="en-US" sz="1900" baseline="0"/>
              <a:t> Belief that spirits actively influence human life; two kinds: shamanism and totemism </a:t>
            </a:r>
          </a:p>
          <a:p>
            <a:pPr marL="231775" indent="-231775">
              <a:lnSpc>
                <a:spcPct val="100000"/>
              </a:lnSpc>
              <a:spcAft>
                <a:spcPct val="25000"/>
              </a:spcAft>
              <a:buFontTx/>
              <a:buChar char="•"/>
            </a:pPr>
            <a:r>
              <a:rPr lang="en-US" sz="1900" b="1" baseline="0"/>
              <a:t>Theism:</a:t>
            </a:r>
            <a:r>
              <a:rPr lang="en-US" sz="1900" baseline="0"/>
              <a:t> Belief in god or gods; two kinds: monotheism and polytheism</a:t>
            </a:r>
          </a:p>
          <a:p>
            <a:pPr marL="231775" indent="-231775">
              <a:lnSpc>
                <a:spcPct val="100000"/>
              </a:lnSpc>
              <a:spcAft>
                <a:spcPct val="25000"/>
              </a:spcAft>
              <a:buFontTx/>
              <a:buChar char="•"/>
            </a:pPr>
            <a:r>
              <a:rPr lang="en-US" sz="1900" b="1" baseline="0"/>
              <a:t>Monotheism:</a:t>
            </a:r>
            <a:r>
              <a:rPr lang="en-US" sz="1900" baseline="0"/>
              <a:t> The belief in one god, who is usually seen as the creator and moral authority</a:t>
            </a:r>
          </a:p>
          <a:p>
            <a:pPr marL="231775" indent="-231775">
              <a:lnSpc>
                <a:spcPct val="100000"/>
              </a:lnSpc>
              <a:spcAft>
                <a:spcPct val="25000"/>
              </a:spcAft>
              <a:buFontTx/>
              <a:buChar char="•"/>
            </a:pPr>
            <a:r>
              <a:rPr lang="en-US" sz="1900" b="1" baseline="0"/>
              <a:t>Polytheism:</a:t>
            </a:r>
            <a:r>
              <a:rPr lang="en-US" sz="1900" baseline="0"/>
              <a:t> Belief in a number of gods</a:t>
            </a:r>
          </a:p>
          <a:p>
            <a:pPr marL="231775" indent="-231775">
              <a:lnSpc>
                <a:spcPct val="100000"/>
              </a:lnSpc>
              <a:spcAft>
                <a:spcPct val="25000"/>
              </a:spcAft>
              <a:buFontTx/>
              <a:buChar char="•"/>
            </a:pPr>
            <a:r>
              <a:rPr lang="en-US" sz="1900" b="1" baseline="0"/>
              <a:t>Ethicalism:</a:t>
            </a:r>
            <a:r>
              <a:rPr lang="en-US" sz="1900" baseline="0"/>
              <a:t> The idea that moral principles have a sacred quality</a:t>
            </a:r>
            <a:endParaRPr lang="en-US" sz="1900" baseline="0">
              <a:cs typeface="Arial" charset="0"/>
            </a:endParaRPr>
          </a:p>
        </p:txBody>
      </p:sp>
      <p:sp>
        <p:nvSpPr>
          <p:cNvPr id="33796"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The Nature of Religion</a:t>
            </a:r>
            <a:endParaRPr lang="en-US" sz="2800" b="1" baseline="0">
              <a:solidFill>
                <a:srgbClr val="FFCC00"/>
              </a:solidFill>
            </a:endParaRPr>
          </a:p>
        </p:txBody>
      </p:sp>
      <p:sp>
        <p:nvSpPr>
          <p:cNvPr id="937989" name="AutoShape 5"/>
          <p:cNvSpPr>
            <a:spLocks noChangeArrowheads="1"/>
          </p:cNvSpPr>
          <p:nvPr/>
        </p:nvSpPr>
        <p:spPr bwMode="auto">
          <a:xfrm flipH="1" flipV="1">
            <a:off x="4191000" y="5867400"/>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7986">
                                            <p:bg/>
                                          </p:spTgt>
                                        </p:tgtEl>
                                        <p:attrNameLst>
                                          <p:attrName>style.visibility</p:attrName>
                                        </p:attrNameLst>
                                      </p:cBhvr>
                                      <p:to>
                                        <p:strVal val="visible"/>
                                      </p:to>
                                    </p:set>
                                    <p:animEffect transition="in" filter="wipe(left)">
                                      <p:cBhvr>
                                        <p:cTn id="7" dur="500"/>
                                        <p:tgtEl>
                                          <p:spTgt spid="93798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7986">
                                            <p:txEl>
                                              <p:pRg st="0" end="0"/>
                                            </p:txEl>
                                          </p:spTgt>
                                        </p:tgtEl>
                                        <p:attrNameLst>
                                          <p:attrName>style.visibility</p:attrName>
                                        </p:attrNameLst>
                                      </p:cBhvr>
                                      <p:to>
                                        <p:strVal val="visible"/>
                                      </p:to>
                                    </p:set>
                                    <p:animEffect transition="in" filter="wipe(left)">
                                      <p:cBhvr>
                                        <p:cTn id="12" dur="500"/>
                                        <p:tgtEl>
                                          <p:spTgt spid="9379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7986">
                                            <p:txEl>
                                              <p:pRg st="1" end="1"/>
                                            </p:txEl>
                                          </p:spTgt>
                                        </p:tgtEl>
                                        <p:attrNameLst>
                                          <p:attrName>style.visibility</p:attrName>
                                        </p:attrNameLst>
                                      </p:cBhvr>
                                      <p:to>
                                        <p:strVal val="visible"/>
                                      </p:to>
                                    </p:set>
                                    <p:animEffect transition="in" filter="wipe(left)">
                                      <p:cBhvr>
                                        <p:cTn id="17" dur="500"/>
                                        <p:tgtEl>
                                          <p:spTgt spid="93798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37986">
                                            <p:txEl>
                                              <p:pRg st="2" end="2"/>
                                            </p:txEl>
                                          </p:spTgt>
                                        </p:tgtEl>
                                        <p:attrNameLst>
                                          <p:attrName>style.visibility</p:attrName>
                                        </p:attrNameLst>
                                      </p:cBhvr>
                                      <p:to>
                                        <p:strVal val="visible"/>
                                      </p:to>
                                    </p:set>
                                    <p:animEffect transition="in" filter="wipe(left)">
                                      <p:cBhvr>
                                        <p:cTn id="22" dur="500"/>
                                        <p:tgtEl>
                                          <p:spTgt spid="93798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37986">
                                            <p:txEl>
                                              <p:pRg st="3" end="3"/>
                                            </p:txEl>
                                          </p:spTgt>
                                        </p:tgtEl>
                                        <p:attrNameLst>
                                          <p:attrName>style.visibility</p:attrName>
                                        </p:attrNameLst>
                                      </p:cBhvr>
                                      <p:to>
                                        <p:strVal val="visible"/>
                                      </p:to>
                                    </p:set>
                                    <p:animEffect transition="in" filter="wipe(left)">
                                      <p:cBhvr>
                                        <p:cTn id="27" dur="500"/>
                                        <p:tgtEl>
                                          <p:spTgt spid="93798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37986">
                                            <p:txEl>
                                              <p:pRg st="4" end="4"/>
                                            </p:txEl>
                                          </p:spTgt>
                                        </p:tgtEl>
                                        <p:attrNameLst>
                                          <p:attrName>style.visibility</p:attrName>
                                        </p:attrNameLst>
                                      </p:cBhvr>
                                      <p:to>
                                        <p:strVal val="visible"/>
                                      </p:to>
                                    </p:set>
                                    <p:animEffect transition="in" filter="wipe(left)">
                                      <p:cBhvr>
                                        <p:cTn id="32" dur="500"/>
                                        <p:tgtEl>
                                          <p:spTgt spid="937986">
                                            <p:txEl>
                                              <p:pRg st="4" end="4"/>
                                            </p:txEl>
                                          </p:spTgt>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93798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937989"/>
                                        </p:tgtEl>
                                        <p:attrNameLst>
                                          <p:attrName>style.visibility</p:attrName>
                                        </p:attrNameLst>
                                      </p:cBhvr>
                                      <p:to>
                                        <p:strVal val="hidden"/>
                                      </p:to>
                                    </p:set>
                                  </p:childTnLst>
                                </p:cTn>
                              </p:par>
                            </p:childTnLst>
                          </p:cTn>
                        </p:par>
                        <p:par>
                          <p:cTn id="40" fill="hold">
                            <p:stCondLst>
                              <p:cond delay="0"/>
                            </p:stCondLst>
                            <p:childTnLst>
                              <p:par>
                                <p:cTn id="41" presetID="22" presetClass="entr" presetSubtype="2" fill="hold" grpId="0" nodeType="afterEffect">
                                  <p:stCondLst>
                                    <p:cond delay="0"/>
                                  </p:stCondLst>
                                  <p:childTnLst>
                                    <p:set>
                                      <p:cBhvr>
                                        <p:cTn id="42" dur="1" fill="hold">
                                          <p:stCondLst>
                                            <p:cond delay="0"/>
                                          </p:stCondLst>
                                        </p:cTn>
                                        <p:tgtEl>
                                          <p:spTgt spid="937987">
                                            <p:bg/>
                                          </p:spTgt>
                                        </p:tgtEl>
                                        <p:attrNameLst>
                                          <p:attrName>style.visibility</p:attrName>
                                        </p:attrNameLst>
                                      </p:cBhvr>
                                      <p:to>
                                        <p:strVal val="visible"/>
                                      </p:to>
                                    </p:set>
                                    <p:animEffect transition="in" filter="wipe(right)">
                                      <p:cBhvr>
                                        <p:cTn id="43" dur="500"/>
                                        <p:tgtEl>
                                          <p:spTgt spid="937987">
                                            <p:bg/>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937987">
                                            <p:txEl>
                                              <p:pRg st="0" end="0"/>
                                            </p:txEl>
                                          </p:spTgt>
                                        </p:tgtEl>
                                        <p:attrNameLst>
                                          <p:attrName>style.visibility</p:attrName>
                                        </p:attrNameLst>
                                      </p:cBhvr>
                                      <p:to>
                                        <p:strVal val="visible"/>
                                      </p:to>
                                    </p:set>
                                    <p:animEffect transition="in" filter="wipe(right)">
                                      <p:cBhvr>
                                        <p:cTn id="48" dur="500"/>
                                        <p:tgtEl>
                                          <p:spTgt spid="93798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937987">
                                            <p:txEl>
                                              <p:pRg st="1" end="1"/>
                                            </p:txEl>
                                          </p:spTgt>
                                        </p:tgtEl>
                                        <p:attrNameLst>
                                          <p:attrName>style.visibility</p:attrName>
                                        </p:attrNameLst>
                                      </p:cBhvr>
                                      <p:to>
                                        <p:strVal val="visible"/>
                                      </p:to>
                                    </p:set>
                                    <p:animEffect transition="in" filter="wipe(right)">
                                      <p:cBhvr>
                                        <p:cTn id="53" dur="500"/>
                                        <p:tgtEl>
                                          <p:spTgt spid="937987">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937987">
                                            <p:txEl>
                                              <p:pRg st="2" end="2"/>
                                            </p:txEl>
                                          </p:spTgt>
                                        </p:tgtEl>
                                        <p:attrNameLst>
                                          <p:attrName>style.visibility</p:attrName>
                                        </p:attrNameLst>
                                      </p:cBhvr>
                                      <p:to>
                                        <p:strVal val="visible"/>
                                      </p:to>
                                    </p:set>
                                    <p:animEffect transition="in" filter="wipe(right)">
                                      <p:cBhvr>
                                        <p:cTn id="58" dur="500"/>
                                        <p:tgtEl>
                                          <p:spTgt spid="937987">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937987">
                                            <p:txEl>
                                              <p:pRg st="3" end="3"/>
                                            </p:txEl>
                                          </p:spTgt>
                                        </p:tgtEl>
                                        <p:attrNameLst>
                                          <p:attrName>style.visibility</p:attrName>
                                        </p:attrNameLst>
                                      </p:cBhvr>
                                      <p:to>
                                        <p:strVal val="visible"/>
                                      </p:to>
                                    </p:set>
                                    <p:animEffect transition="in" filter="wipe(right)">
                                      <p:cBhvr>
                                        <p:cTn id="63" dur="500"/>
                                        <p:tgtEl>
                                          <p:spTgt spid="937987">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937987">
                                            <p:txEl>
                                              <p:pRg st="4" end="4"/>
                                            </p:txEl>
                                          </p:spTgt>
                                        </p:tgtEl>
                                        <p:attrNameLst>
                                          <p:attrName>style.visibility</p:attrName>
                                        </p:attrNameLst>
                                      </p:cBhvr>
                                      <p:to>
                                        <p:strVal val="visible"/>
                                      </p:to>
                                    </p:set>
                                    <p:animEffect transition="in" filter="wipe(right)">
                                      <p:cBhvr>
                                        <p:cTn id="68" dur="500"/>
                                        <p:tgtEl>
                                          <p:spTgt spid="937987">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937987">
                                            <p:txEl>
                                              <p:pRg st="5" end="5"/>
                                            </p:txEl>
                                          </p:spTgt>
                                        </p:tgtEl>
                                        <p:attrNameLst>
                                          <p:attrName>style.visibility</p:attrName>
                                        </p:attrNameLst>
                                      </p:cBhvr>
                                      <p:to>
                                        <p:strVal val="visible"/>
                                      </p:to>
                                    </p:set>
                                    <p:animEffect transition="in" filter="wipe(right)">
                                      <p:cBhvr>
                                        <p:cTn id="73" dur="500"/>
                                        <p:tgtEl>
                                          <p:spTgt spid="937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986" grpId="0" build="p" bldLvl="2" animBg="1"/>
      <p:bldP spid="937987" grpId="0" build="p" bldLvl="2" animBg="1"/>
      <p:bldP spid="937989" grpId="0" animBg="1"/>
      <p:bldP spid="937989"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Text Box 2"/>
          <p:cNvSpPr txBox="1">
            <a:spLocks noChangeArrowheads="1"/>
          </p:cNvSpPr>
          <p:nvPr/>
        </p:nvSpPr>
        <p:spPr bwMode="auto">
          <a:xfrm>
            <a:off x="457200" y="609600"/>
            <a:ext cx="4038600" cy="5410200"/>
          </a:xfrm>
          <a:prstGeom prst="rect">
            <a:avLst/>
          </a:prstGeom>
          <a:solidFill>
            <a:srgbClr val="F9F5B4"/>
          </a:solidFill>
          <a:ln w="9525">
            <a:noFill/>
            <a:miter lim="800000"/>
            <a:headEnd/>
            <a:tailEnd/>
          </a:ln>
        </p:spPr>
        <p:txBody>
          <a:bodyPr/>
          <a:lstStyle/>
          <a:p>
            <a:pPr marL="231775" indent="-231775">
              <a:lnSpc>
                <a:spcPct val="100000"/>
              </a:lnSpc>
              <a:spcAft>
                <a:spcPct val="25000"/>
              </a:spcAft>
            </a:pPr>
            <a:r>
              <a:rPr lang="en-US" sz="2400" b="1" i="1" baseline="0">
                <a:solidFill>
                  <a:srgbClr val="BF0000"/>
                </a:solidFill>
              </a:rPr>
              <a:t>Organizational Structures</a:t>
            </a:r>
            <a:endParaRPr lang="en-US" sz="2400" b="1" i="1" baseline="0"/>
          </a:p>
          <a:p>
            <a:pPr marL="231775" indent="-231775">
              <a:lnSpc>
                <a:spcPct val="100000"/>
              </a:lnSpc>
              <a:spcAft>
                <a:spcPct val="25000"/>
              </a:spcAft>
              <a:buFontTx/>
              <a:buChar char="•"/>
            </a:pPr>
            <a:r>
              <a:rPr lang="en-US" sz="1800" b="1" baseline="0"/>
              <a:t>Ecclesia:</a:t>
            </a:r>
            <a:r>
              <a:rPr lang="en-US" sz="1800" baseline="0"/>
              <a:t> Structured bureaucratic organization, closely allied with the government, whose officials are highly trained and wield considerable power</a:t>
            </a:r>
          </a:p>
          <a:p>
            <a:pPr marL="231775" indent="-231775">
              <a:lnSpc>
                <a:spcPct val="100000"/>
              </a:lnSpc>
              <a:spcAft>
                <a:spcPct val="25000"/>
              </a:spcAft>
              <a:buFontTx/>
              <a:buChar char="•"/>
            </a:pPr>
            <a:r>
              <a:rPr lang="en-US" sz="1800" b="1" baseline="0"/>
              <a:t>Denomination:</a:t>
            </a:r>
            <a:r>
              <a:rPr lang="en-US" sz="1800" baseline="0"/>
              <a:t> Well-established religious organization in which a substantial number of the population are members</a:t>
            </a:r>
          </a:p>
          <a:p>
            <a:pPr marL="231775" indent="-231775">
              <a:lnSpc>
                <a:spcPct val="100000"/>
              </a:lnSpc>
              <a:spcAft>
                <a:spcPct val="25000"/>
              </a:spcAft>
              <a:buFontTx/>
              <a:buChar char="•"/>
            </a:pPr>
            <a:r>
              <a:rPr lang="en-US" sz="1800" b="1" baseline="0"/>
              <a:t>Sect:</a:t>
            </a:r>
            <a:r>
              <a:rPr lang="en-US" sz="1800" baseline="0"/>
              <a:t> Relatively small religious organization that typically has split off from a denomination because of differences concerning beliefs</a:t>
            </a:r>
          </a:p>
          <a:p>
            <a:pPr marL="231775" indent="-231775">
              <a:lnSpc>
                <a:spcPct val="100000"/>
              </a:lnSpc>
              <a:spcAft>
                <a:spcPct val="25000"/>
              </a:spcAft>
              <a:buFontTx/>
              <a:buChar char="•"/>
            </a:pPr>
            <a:r>
              <a:rPr lang="en-US" sz="1800" b="1" baseline="0"/>
              <a:t>Cult:</a:t>
            </a:r>
            <a:r>
              <a:rPr lang="en-US" sz="1800" baseline="0"/>
              <a:t> New religion whose beliefs differ markedly from those of the society’s major religions  </a:t>
            </a:r>
          </a:p>
        </p:txBody>
      </p:sp>
      <p:pic>
        <p:nvPicPr>
          <p:cNvPr id="940036" name="Picture 4" descr="soc_325"/>
          <p:cNvPicPr>
            <a:picLocks noChangeAspect="1" noChangeArrowheads="1"/>
          </p:cNvPicPr>
          <p:nvPr/>
        </p:nvPicPr>
        <p:blipFill>
          <a:blip r:embed="rId3" cstate="print"/>
          <a:srcRect/>
          <a:stretch>
            <a:fillRect/>
          </a:stretch>
        </p:blipFill>
        <p:spPr bwMode="auto">
          <a:xfrm>
            <a:off x="5027613" y="914400"/>
            <a:ext cx="3659187" cy="4495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40034">
                                            <p:bg/>
                                          </p:spTgt>
                                        </p:tgtEl>
                                        <p:attrNameLst>
                                          <p:attrName>style.visibility</p:attrName>
                                        </p:attrNameLst>
                                      </p:cBhvr>
                                      <p:to>
                                        <p:strVal val="visible"/>
                                      </p:to>
                                    </p:set>
                                    <p:animEffect transition="in" filter="wipe(left)">
                                      <p:cBhvr>
                                        <p:cTn id="7" dur="500"/>
                                        <p:tgtEl>
                                          <p:spTgt spid="94003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0034">
                                            <p:txEl>
                                              <p:pRg st="0" end="0"/>
                                            </p:txEl>
                                          </p:spTgt>
                                        </p:tgtEl>
                                        <p:attrNameLst>
                                          <p:attrName>style.visibility</p:attrName>
                                        </p:attrNameLst>
                                      </p:cBhvr>
                                      <p:to>
                                        <p:strVal val="visible"/>
                                      </p:to>
                                    </p:set>
                                    <p:animEffect transition="in" filter="wipe(left)">
                                      <p:cBhvr>
                                        <p:cTn id="12" dur="500"/>
                                        <p:tgtEl>
                                          <p:spTgt spid="9400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0034">
                                            <p:txEl>
                                              <p:pRg st="1" end="1"/>
                                            </p:txEl>
                                          </p:spTgt>
                                        </p:tgtEl>
                                        <p:attrNameLst>
                                          <p:attrName>style.visibility</p:attrName>
                                        </p:attrNameLst>
                                      </p:cBhvr>
                                      <p:to>
                                        <p:strVal val="visible"/>
                                      </p:to>
                                    </p:set>
                                    <p:animEffect transition="in" filter="wipe(left)">
                                      <p:cBhvr>
                                        <p:cTn id="17" dur="500"/>
                                        <p:tgtEl>
                                          <p:spTgt spid="94003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40034">
                                            <p:txEl>
                                              <p:pRg st="2" end="2"/>
                                            </p:txEl>
                                          </p:spTgt>
                                        </p:tgtEl>
                                        <p:attrNameLst>
                                          <p:attrName>style.visibility</p:attrName>
                                        </p:attrNameLst>
                                      </p:cBhvr>
                                      <p:to>
                                        <p:strVal val="visible"/>
                                      </p:to>
                                    </p:set>
                                    <p:animEffect transition="in" filter="wipe(left)">
                                      <p:cBhvr>
                                        <p:cTn id="22" dur="500"/>
                                        <p:tgtEl>
                                          <p:spTgt spid="94003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40034">
                                            <p:txEl>
                                              <p:pRg st="3" end="3"/>
                                            </p:txEl>
                                          </p:spTgt>
                                        </p:tgtEl>
                                        <p:attrNameLst>
                                          <p:attrName>style.visibility</p:attrName>
                                        </p:attrNameLst>
                                      </p:cBhvr>
                                      <p:to>
                                        <p:strVal val="visible"/>
                                      </p:to>
                                    </p:set>
                                    <p:animEffect transition="in" filter="wipe(left)">
                                      <p:cBhvr>
                                        <p:cTn id="27" dur="500"/>
                                        <p:tgtEl>
                                          <p:spTgt spid="94003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40034">
                                            <p:txEl>
                                              <p:pRg st="4" end="4"/>
                                            </p:txEl>
                                          </p:spTgt>
                                        </p:tgtEl>
                                        <p:attrNameLst>
                                          <p:attrName>style.visibility</p:attrName>
                                        </p:attrNameLst>
                                      </p:cBhvr>
                                      <p:to>
                                        <p:strVal val="visible"/>
                                      </p:to>
                                    </p:set>
                                    <p:animEffect transition="in" filter="wipe(left)">
                                      <p:cBhvr>
                                        <p:cTn id="32" dur="500"/>
                                        <p:tgtEl>
                                          <p:spTgt spid="940034">
                                            <p:txEl>
                                              <p:pRg st="4" end="4"/>
                                            </p:txEl>
                                          </p:spTgt>
                                        </p:tgtEl>
                                      </p:cBhvr>
                                    </p:animEffect>
                                  </p:childTnLst>
                                </p:cTn>
                              </p:par>
                            </p:childTnLst>
                          </p:cTn>
                        </p:par>
                        <p:par>
                          <p:cTn id="33" fill="hold">
                            <p:stCondLst>
                              <p:cond delay="500"/>
                            </p:stCondLst>
                            <p:childTnLst>
                              <p:par>
                                <p:cTn id="34" presetID="47" presetClass="entr" presetSubtype="0" fill="hold" nodeType="afterEffect">
                                  <p:stCondLst>
                                    <p:cond delay="0"/>
                                  </p:stCondLst>
                                  <p:childTnLst>
                                    <p:set>
                                      <p:cBhvr>
                                        <p:cTn id="35" dur="1" fill="hold">
                                          <p:stCondLst>
                                            <p:cond delay="0"/>
                                          </p:stCondLst>
                                        </p:cTn>
                                        <p:tgtEl>
                                          <p:spTgt spid="940036"/>
                                        </p:tgtEl>
                                        <p:attrNameLst>
                                          <p:attrName>style.visibility</p:attrName>
                                        </p:attrNameLst>
                                      </p:cBhvr>
                                      <p:to>
                                        <p:strVal val="visible"/>
                                      </p:to>
                                    </p:set>
                                    <p:animEffect transition="in" filter="fade">
                                      <p:cBhvr>
                                        <p:cTn id="36" dur="1000"/>
                                        <p:tgtEl>
                                          <p:spTgt spid="940036"/>
                                        </p:tgtEl>
                                      </p:cBhvr>
                                    </p:animEffect>
                                    <p:anim calcmode="lin" valueType="num">
                                      <p:cBhvr>
                                        <p:cTn id="37" dur="1000" fill="hold"/>
                                        <p:tgtEl>
                                          <p:spTgt spid="940036"/>
                                        </p:tgtEl>
                                        <p:attrNameLst>
                                          <p:attrName>ppt_x</p:attrName>
                                        </p:attrNameLst>
                                      </p:cBhvr>
                                      <p:tavLst>
                                        <p:tav tm="0">
                                          <p:val>
                                            <p:strVal val="#ppt_x"/>
                                          </p:val>
                                        </p:tav>
                                        <p:tav tm="100000">
                                          <p:val>
                                            <p:strVal val="#ppt_x"/>
                                          </p:val>
                                        </p:tav>
                                      </p:tavLst>
                                    </p:anim>
                                    <p:anim calcmode="lin" valueType="num">
                                      <p:cBhvr>
                                        <p:cTn id="38" dur="1000" fill="hold"/>
                                        <p:tgtEl>
                                          <p:spTgt spid="9400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4" grpId="0" build="p" bldLvl="2"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5800" y="533400"/>
            <a:ext cx="7772400" cy="825500"/>
          </a:xfrm>
          <a:prstGeom prst="rect">
            <a:avLst/>
          </a:prstGeom>
          <a:noFill/>
          <a:ln w="9525">
            <a:noFill/>
            <a:miter lim="800000"/>
            <a:headEnd/>
            <a:tailEnd/>
          </a:ln>
        </p:spPr>
        <p:txBody>
          <a:bodyPr anchor="ctr"/>
          <a:lstStyle/>
          <a:p>
            <a:pPr algn="ctr">
              <a:lnSpc>
                <a:spcPct val="100000"/>
              </a:lnSpc>
              <a:spcBef>
                <a:spcPct val="0"/>
              </a:spcBef>
            </a:pPr>
            <a:endParaRPr lang="en-US" sz="3500" b="1" i="1" baseline="0"/>
          </a:p>
        </p:txBody>
      </p:sp>
      <p:sp>
        <p:nvSpPr>
          <p:cNvPr id="779267" name="Rectangle 3"/>
          <p:cNvSpPr>
            <a:spLocks noChangeArrowheads="1"/>
          </p:cNvSpPr>
          <p:nvPr/>
        </p:nvSpPr>
        <p:spPr bwMode="auto">
          <a:xfrm>
            <a:off x="457200" y="1828800"/>
            <a:ext cx="8229600" cy="3200400"/>
          </a:xfrm>
          <a:prstGeom prst="rect">
            <a:avLst/>
          </a:prstGeom>
          <a:solidFill>
            <a:srgbClr val="F9F5B4"/>
          </a:solidFill>
          <a:ln w="9525">
            <a:noFill/>
            <a:miter lim="800000"/>
            <a:headEnd/>
            <a:tailEnd/>
          </a:ln>
        </p:spPr>
        <p:txBody>
          <a:bodyPr/>
          <a:lstStyle/>
          <a:p>
            <a:pPr marL="233363" indent="-233363">
              <a:lnSpc>
                <a:spcPct val="100000"/>
              </a:lnSpc>
              <a:spcBef>
                <a:spcPct val="0"/>
              </a:spcBef>
              <a:spcAft>
                <a:spcPct val="30000"/>
              </a:spcAft>
            </a:pPr>
            <a:r>
              <a:rPr lang="en-US" sz="2400" b="1" baseline="0">
                <a:solidFill>
                  <a:srgbClr val="BF0000"/>
                </a:solidFill>
              </a:rPr>
              <a:t>Religion in American Society</a:t>
            </a:r>
            <a:endParaRPr lang="en-US" sz="2400" baseline="0"/>
          </a:p>
          <a:p>
            <a:pPr marL="233363" indent="-233363">
              <a:lnSpc>
                <a:spcPct val="100000"/>
              </a:lnSpc>
              <a:spcBef>
                <a:spcPct val="0"/>
              </a:spcBef>
              <a:spcAft>
                <a:spcPct val="30000"/>
              </a:spcAft>
              <a:buFontTx/>
              <a:buChar char="•"/>
            </a:pPr>
            <a:r>
              <a:rPr lang="en-US" sz="2400" baseline="0"/>
              <a:t>A vast majority of Americans believe in God and consider themselves affiliated with a religion.</a:t>
            </a:r>
          </a:p>
          <a:p>
            <a:pPr marL="233363" indent="-233363">
              <a:lnSpc>
                <a:spcPct val="100000"/>
              </a:lnSpc>
              <a:spcBef>
                <a:spcPct val="0"/>
              </a:spcBef>
              <a:spcAft>
                <a:spcPct val="30000"/>
              </a:spcAft>
              <a:buFontTx/>
              <a:buChar char="•"/>
            </a:pPr>
            <a:r>
              <a:rPr lang="en-US" sz="2400" baseline="0"/>
              <a:t>American religions are organized into more than 400 denominations.</a:t>
            </a:r>
          </a:p>
          <a:p>
            <a:pPr marL="233363" indent="-233363">
              <a:lnSpc>
                <a:spcPct val="100000"/>
              </a:lnSpc>
              <a:spcBef>
                <a:spcPct val="0"/>
              </a:spcBef>
              <a:spcAft>
                <a:spcPct val="30000"/>
              </a:spcAft>
              <a:buFontTx/>
              <a:buChar char="•"/>
            </a:pPr>
            <a:r>
              <a:rPr lang="en-US" sz="2400" baseline="0"/>
              <a:t>About half of Americans consider themselves religious and consider religious teachings when making decisions.</a:t>
            </a:r>
          </a:p>
          <a:p>
            <a:pPr marL="233363" indent="-233363">
              <a:lnSpc>
                <a:spcPct val="100000"/>
              </a:lnSpc>
              <a:spcBef>
                <a:spcPct val="0"/>
              </a:spcBef>
              <a:spcAft>
                <a:spcPct val="30000"/>
              </a:spcAft>
              <a:buFontTx/>
              <a:buChar char="•"/>
            </a:pPr>
            <a:endParaRPr lang="en-US" sz="2400" baseline="0"/>
          </a:p>
        </p:txBody>
      </p:sp>
      <p:sp>
        <p:nvSpPr>
          <p:cNvPr id="35844"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gn="ctr">
              <a:lnSpc>
                <a:spcPct val="100000"/>
              </a:lnSpc>
              <a:spcBef>
                <a:spcPct val="0"/>
              </a:spcBef>
            </a:pPr>
            <a:r>
              <a:rPr lang="en-US" sz="2800" b="1" baseline="0">
                <a:solidFill>
                  <a:srgbClr val="073499"/>
                </a:solidFill>
              </a:rPr>
              <a:t>Section 4 at a Glance</a:t>
            </a:r>
            <a:endParaRPr lang="en-US" sz="28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79267"/>
                                        </p:tgtEl>
                                        <p:attrNameLst>
                                          <p:attrName>style.visibility</p:attrName>
                                        </p:attrNameLst>
                                      </p:cBhvr>
                                      <p:to>
                                        <p:strVal val="visible"/>
                                      </p:to>
                                    </p:set>
                                    <p:animEffect transition="in" filter="wipe(up)">
                                      <p:cBhvr>
                                        <p:cTn id="7" dur="1000"/>
                                        <p:tgtEl>
                                          <p:spTgt spid="779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6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533400"/>
            <a:ext cx="7772400" cy="825500"/>
          </a:xfrm>
          <a:prstGeom prst="rect">
            <a:avLst/>
          </a:prstGeom>
          <a:noFill/>
          <a:ln w="9525">
            <a:noFill/>
            <a:miter lim="800000"/>
            <a:headEnd/>
            <a:tailEnd/>
          </a:ln>
        </p:spPr>
        <p:txBody>
          <a:bodyPr anchor="ctr"/>
          <a:lstStyle/>
          <a:p>
            <a:pPr algn="ctr">
              <a:lnSpc>
                <a:spcPct val="100000"/>
              </a:lnSpc>
              <a:spcBef>
                <a:spcPct val="0"/>
              </a:spcBef>
            </a:pPr>
            <a:endParaRPr lang="en-US" sz="3500" b="1" i="1" baseline="0"/>
          </a:p>
        </p:txBody>
      </p:sp>
      <p:pic>
        <p:nvPicPr>
          <p:cNvPr id="832517" name="Picture 5" descr="soc_327"/>
          <p:cNvPicPr>
            <a:picLocks noChangeAspect="1" noChangeArrowheads="1"/>
          </p:cNvPicPr>
          <p:nvPr/>
        </p:nvPicPr>
        <p:blipFill>
          <a:blip r:embed="rId4" cstate="print"/>
          <a:srcRect/>
          <a:stretch>
            <a:fillRect/>
          </a:stretch>
        </p:blipFill>
        <p:spPr bwMode="auto">
          <a:xfrm>
            <a:off x="1173163" y="1965325"/>
            <a:ext cx="6781800" cy="4130675"/>
          </a:xfrm>
          <a:prstGeom prst="rect">
            <a:avLst/>
          </a:prstGeom>
          <a:noFill/>
          <a:ln w="9525">
            <a:noFill/>
            <a:miter lim="800000"/>
            <a:headEnd/>
            <a:tailEnd/>
          </a:ln>
        </p:spPr>
      </p:pic>
      <p:sp>
        <p:nvSpPr>
          <p:cNvPr id="832519" name="Text Box 7"/>
          <p:cNvSpPr txBox="1">
            <a:spLocks noChangeArrowheads="1"/>
          </p:cNvSpPr>
          <p:nvPr/>
        </p:nvSpPr>
        <p:spPr bwMode="auto">
          <a:xfrm>
            <a:off x="479425" y="1335088"/>
            <a:ext cx="8153400" cy="493712"/>
          </a:xfrm>
          <a:prstGeom prst="rect">
            <a:avLst/>
          </a:prstGeom>
          <a:gradFill rotWithShape="1">
            <a:gsLst>
              <a:gs pos="0">
                <a:srgbClr val="5E8EF8"/>
              </a:gs>
              <a:gs pos="100000">
                <a:srgbClr val="E0E9FE"/>
              </a:gs>
            </a:gsLst>
            <a:lin ang="0" scaled="1"/>
          </a:gradFill>
          <a:ln w="9525" algn="ctr">
            <a:noFill/>
            <a:miter lim="800000"/>
            <a:headEnd/>
            <a:tailEnd/>
          </a:ln>
        </p:spPr>
        <p:txBody>
          <a:bodyPr>
            <a:spAutoFit/>
          </a:bodyPr>
          <a:lstStyle/>
          <a:p>
            <a:pPr>
              <a:spcBef>
                <a:spcPct val="50000"/>
              </a:spcBef>
            </a:pPr>
            <a:r>
              <a:rPr lang="en-US" sz="2400" b="1" baseline="0"/>
              <a:t>Why do some church services look like rock concerts?</a:t>
            </a:r>
          </a:p>
        </p:txBody>
      </p:sp>
      <p:pic>
        <p:nvPicPr>
          <p:cNvPr id="36869" name="Picture 8" descr="close_up"/>
          <p:cNvPicPr>
            <a:picLocks noChangeAspect="1" noChangeArrowheads="1"/>
          </p:cNvPicPr>
          <p:nvPr/>
        </p:nvPicPr>
        <p:blipFill>
          <a:blip r:embed="rId5" cstate="print"/>
          <a:srcRect/>
          <a:stretch>
            <a:fillRect/>
          </a:stretch>
        </p:blipFill>
        <p:spPr bwMode="auto">
          <a:xfrm>
            <a:off x="152400" y="531813"/>
            <a:ext cx="1219200" cy="68421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832517"/>
                                        </p:tgtEl>
                                        <p:attrNameLst>
                                          <p:attrName>style.visibility</p:attrName>
                                        </p:attrNameLst>
                                      </p:cBhvr>
                                      <p:to>
                                        <p:strVal val="visible"/>
                                      </p:to>
                                    </p:set>
                                    <p:animEffect transition="in" filter="blinds(horizontal)">
                                      <p:cBhvr>
                                        <p:cTn id="7" dur="1000"/>
                                        <p:tgtEl>
                                          <p:spTgt spid="83251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32519"/>
                                        </p:tgtEl>
                                        <p:attrNameLst>
                                          <p:attrName>style.visibility</p:attrName>
                                        </p:attrNameLst>
                                      </p:cBhvr>
                                      <p:to>
                                        <p:strVal val="visible"/>
                                      </p:to>
                                    </p:set>
                                    <p:animEffect transition="in" filter="wipe(left)">
                                      <p:cBhvr>
                                        <p:cTn id="11" dur="500"/>
                                        <p:tgtEl>
                                          <p:spTgt spid="832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5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457200" y="1447800"/>
            <a:ext cx="4038600" cy="3124200"/>
          </a:xfrm>
          <a:prstGeom prst="rect">
            <a:avLst/>
          </a:prstGeom>
          <a:solidFill>
            <a:srgbClr val="F9F5B4"/>
          </a:solidFill>
          <a:ln w="9525">
            <a:noFill/>
            <a:miter lim="800000"/>
            <a:headEnd/>
            <a:tailEnd/>
          </a:ln>
        </p:spPr>
        <p:txBody>
          <a:bodyPr/>
          <a:lstStyle/>
          <a:p>
            <a:pPr marL="231775" indent="-231775">
              <a:lnSpc>
                <a:spcPct val="100000"/>
              </a:lnSpc>
              <a:spcAft>
                <a:spcPct val="25000"/>
              </a:spcAft>
              <a:buFontTx/>
              <a:buChar char="•"/>
            </a:pPr>
            <a:r>
              <a:rPr lang="en-US" sz="2000" baseline="0"/>
              <a:t>Freedom of religion is protected by law and supported by popular opinion.</a:t>
            </a:r>
          </a:p>
          <a:p>
            <a:pPr marL="231775" indent="-231775">
              <a:lnSpc>
                <a:spcPct val="100000"/>
              </a:lnSpc>
              <a:spcAft>
                <a:spcPct val="25000"/>
              </a:spcAft>
              <a:buFontTx/>
              <a:buChar char="•"/>
            </a:pPr>
            <a:r>
              <a:rPr lang="en-US" sz="2000" baseline="0"/>
              <a:t>The United States is home </a:t>
            </a:r>
            <a:br>
              <a:rPr lang="en-US" sz="2000" baseline="0"/>
            </a:br>
            <a:r>
              <a:rPr lang="en-US" sz="2000" baseline="0"/>
              <a:t>to hundreds of religious denominations, sects, and cults.</a:t>
            </a:r>
          </a:p>
          <a:p>
            <a:pPr marL="231775" indent="-231775">
              <a:lnSpc>
                <a:spcPct val="100000"/>
              </a:lnSpc>
              <a:spcAft>
                <a:spcPct val="25000"/>
              </a:spcAft>
              <a:buFontTx/>
              <a:buChar char="•"/>
            </a:pPr>
            <a:r>
              <a:rPr lang="en-US" sz="2000" baseline="0"/>
              <a:t>Immigrants often bring new religions.</a:t>
            </a:r>
          </a:p>
        </p:txBody>
      </p:sp>
      <p:sp>
        <p:nvSpPr>
          <p:cNvPr id="944131" name="Text Box 3"/>
          <p:cNvSpPr txBox="1">
            <a:spLocks noChangeArrowheads="1"/>
          </p:cNvSpPr>
          <p:nvPr/>
        </p:nvSpPr>
        <p:spPr bwMode="auto">
          <a:xfrm>
            <a:off x="4648200" y="1447800"/>
            <a:ext cx="4038600" cy="3124200"/>
          </a:xfrm>
          <a:prstGeom prst="rect">
            <a:avLst/>
          </a:prstGeom>
          <a:solidFill>
            <a:srgbClr val="E0E9ED"/>
          </a:solidFill>
          <a:ln w="9525">
            <a:noFill/>
            <a:miter lim="800000"/>
            <a:headEnd/>
            <a:tailEnd/>
          </a:ln>
        </p:spPr>
        <p:txBody>
          <a:bodyPr/>
          <a:lstStyle/>
          <a:p>
            <a:pPr marL="231775" indent="-231775">
              <a:lnSpc>
                <a:spcPct val="100000"/>
              </a:lnSpc>
              <a:spcAft>
                <a:spcPct val="25000"/>
              </a:spcAft>
              <a:buFontTx/>
              <a:buChar char="•"/>
            </a:pPr>
            <a:r>
              <a:rPr lang="en-US" sz="2000" baseline="0"/>
              <a:t>The general opinion in the U.S. is that all people should hold some religious beliefs.</a:t>
            </a:r>
          </a:p>
          <a:p>
            <a:pPr marL="231775" indent="-231775">
              <a:lnSpc>
                <a:spcPct val="100000"/>
              </a:lnSpc>
              <a:spcAft>
                <a:spcPct val="25000"/>
              </a:spcAft>
              <a:buFontTx/>
              <a:buChar char="•"/>
            </a:pPr>
            <a:r>
              <a:rPr lang="en-US" sz="2000" baseline="0"/>
              <a:t>Separation of church and state means the U.S. has no national religion.</a:t>
            </a:r>
          </a:p>
          <a:p>
            <a:pPr marL="231775" indent="-231775">
              <a:lnSpc>
                <a:spcPct val="100000"/>
              </a:lnSpc>
              <a:spcAft>
                <a:spcPct val="25000"/>
              </a:spcAft>
              <a:buFontTx/>
              <a:buChar char="•"/>
            </a:pPr>
            <a:r>
              <a:rPr lang="en-US" sz="2000" baseline="0"/>
              <a:t>Rise of fundamentalist Christianity has become a topic of study.</a:t>
            </a:r>
          </a:p>
        </p:txBody>
      </p:sp>
      <p:sp>
        <p:nvSpPr>
          <p:cNvPr id="944132" name="Rectangle 4"/>
          <p:cNvSpPr>
            <a:spLocks noChangeArrowheads="1"/>
          </p:cNvSpPr>
          <p:nvPr/>
        </p:nvSpPr>
        <p:spPr bwMode="auto">
          <a:xfrm>
            <a:off x="457200" y="4724400"/>
            <a:ext cx="8229600" cy="1219200"/>
          </a:xfrm>
          <a:prstGeom prst="rect">
            <a:avLst/>
          </a:prstGeom>
          <a:solidFill>
            <a:schemeClr val="bg1"/>
          </a:solidFill>
          <a:ln w="9525">
            <a:solidFill>
              <a:srgbClr val="80A8B6"/>
            </a:solidFill>
            <a:miter lim="800000"/>
            <a:headEnd/>
            <a:tailEnd/>
          </a:ln>
        </p:spPr>
        <p:txBody>
          <a:bodyPr/>
          <a:lstStyle/>
          <a:p>
            <a:pPr>
              <a:lnSpc>
                <a:spcPct val="125000"/>
              </a:lnSpc>
              <a:spcAft>
                <a:spcPct val="25000"/>
              </a:spcAft>
            </a:pPr>
            <a:r>
              <a:rPr lang="en-US" sz="2000" baseline="0"/>
              <a:t>Most Americans belong to one of the major faiths, with the majority being Protestant Christians. Demographic differences among religious groups exist.</a:t>
            </a:r>
          </a:p>
        </p:txBody>
      </p:sp>
      <p:sp>
        <p:nvSpPr>
          <p:cNvPr id="37893" name="Rectangle 5"/>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Religion in the United States</a:t>
            </a:r>
            <a:endParaRPr lang="en-US" sz="2800" b="1" baseline="0">
              <a:solidFill>
                <a:srgbClr val="FFCC00"/>
              </a:solidFill>
            </a:endParaRPr>
          </a:p>
        </p:txBody>
      </p:sp>
      <p:sp>
        <p:nvSpPr>
          <p:cNvPr id="944134" name="AutoShape 6"/>
          <p:cNvSpPr>
            <a:spLocks noChangeArrowheads="1"/>
          </p:cNvSpPr>
          <p:nvPr/>
        </p:nvSpPr>
        <p:spPr bwMode="auto">
          <a:xfrm flipH="1" flipV="1">
            <a:off x="4233863" y="4386263"/>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
        <p:nvSpPr>
          <p:cNvPr id="944135" name="AutoShape 7"/>
          <p:cNvSpPr>
            <a:spLocks noChangeArrowheads="1"/>
          </p:cNvSpPr>
          <p:nvPr/>
        </p:nvSpPr>
        <p:spPr bwMode="auto">
          <a:xfrm flipH="1" flipV="1">
            <a:off x="8424863" y="4376738"/>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0">
                                            <p:bg/>
                                          </p:spTgt>
                                        </p:tgtEl>
                                        <p:attrNameLst>
                                          <p:attrName>style.visibility</p:attrName>
                                        </p:attrNameLst>
                                      </p:cBhvr>
                                      <p:to>
                                        <p:strVal val="visible"/>
                                      </p:to>
                                    </p:set>
                                    <p:anim calcmode="lin" valueType="num">
                                      <p:cBhvr additive="base">
                                        <p:cTn id="7" dur="500" fill="hold"/>
                                        <p:tgtEl>
                                          <p:spTgt spid="5325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325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0">
                                            <p:txEl>
                                              <p:pRg st="0" end="0"/>
                                            </p:txEl>
                                          </p:spTgt>
                                        </p:tgtEl>
                                        <p:attrNameLst>
                                          <p:attrName>style.visibility</p:attrName>
                                        </p:attrNameLst>
                                      </p:cBhvr>
                                      <p:to>
                                        <p:strVal val="visible"/>
                                      </p:to>
                                    </p:set>
                                    <p:anim calcmode="lin" valueType="num">
                                      <p:cBhvr additive="base">
                                        <p:cTn id="13" dur="500" fill="hold"/>
                                        <p:tgtEl>
                                          <p:spTgt spid="5325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0">
                                            <p:txEl>
                                              <p:pRg st="1" end="1"/>
                                            </p:txEl>
                                          </p:spTgt>
                                        </p:tgtEl>
                                        <p:attrNameLst>
                                          <p:attrName>style.visibility</p:attrName>
                                        </p:attrNameLst>
                                      </p:cBhvr>
                                      <p:to>
                                        <p:strVal val="visible"/>
                                      </p:to>
                                    </p:set>
                                    <p:anim calcmode="lin" valueType="num">
                                      <p:cBhvr additive="base">
                                        <p:cTn id="19" dur="500" fill="hold"/>
                                        <p:tgtEl>
                                          <p:spTgt spid="5325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3250">
                                            <p:txEl>
                                              <p:pRg st="2" end="2"/>
                                            </p:txEl>
                                          </p:spTgt>
                                        </p:tgtEl>
                                        <p:attrNameLst>
                                          <p:attrName>style.visibility</p:attrName>
                                        </p:attrNameLst>
                                      </p:cBhvr>
                                      <p:to>
                                        <p:strVal val="visible"/>
                                      </p:to>
                                    </p:set>
                                    <p:anim calcmode="lin" valueType="num">
                                      <p:cBhvr additive="base">
                                        <p:cTn id="25" dur="500" fill="hold"/>
                                        <p:tgtEl>
                                          <p:spTgt spid="5325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2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944134"/>
                                        </p:tgtEl>
                                        <p:attrNameLst>
                                          <p:attrName>style.visibility</p:attrName>
                                        </p:attrNameLst>
                                      </p:cBhvr>
                                      <p:to>
                                        <p:strVal val="hidden"/>
                                      </p:to>
                                    </p:set>
                                  </p:childTnLst>
                                </p:cTn>
                              </p:par>
                            </p:childTnLst>
                          </p:cTn>
                        </p:par>
                        <p:par>
                          <p:cTn id="31" fill="hold">
                            <p:stCondLst>
                              <p:cond delay="0"/>
                            </p:stCondLst>
                            <p:childTnLst>
                              <p:par>
                                <p:cTn id="32" presetID="22" presetClass="entr" presetSubtype="2" fill="hold" grpId="0" nodeType="afterEffect">
                                  <p:stCondLst>
                                    <p:cond delay="0"/>
                                  </p:stCondLst>
                                  <p:childTnLst>
                                    <p:set>
                                      <p:cBhvr>
                                        <p:cTn id="33" dur="1" fill="hold">
                                          <p:stCondLst>
                                            <p:cond delay="0"/>
                                          </p:stCondLst>
                                        </p:cTn>
                                        <p:tgtEl>
                                          <p:spTgt spid="944131">
                                            <p:bg/>
                                          </p:spTgt>
                                        </p:tgtEl>
                                        <p:attrNameLst>
                                          <p:attrName>style.visibility</p:attrName>
                                        </p:attrNameLst>
                                      </p:cBhvr>
                                      <p:to>
                                        <p:strVal val="visible"/>
                                      </p:to>
                                    </p:set>
                                    <p:animEffect transition="in" filter="wipe(right)">
                                      <p:cBhvr>
                                        <p:cTn id="34" dur="500"/>
                                        <p:tgtEl>
                                          <p:spTgt spid="944131">
                                            <p:bg/>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944131">
                                            <p:txEl>
                                              <p:pRg st="0" end="0"/>
                                            </p:txEl>
                                          </p:spTgt>
                                        </p:tgtEl>
                                        <p:attrNameLst>
                                          <p:attrName>style.visibility</p:attrName>
                                        </p:attrNameLst>
                                      </p:cBhvr>
                                      <p:to>
                                        <p:strVal val="visible"/>
                                      </p:to>
                                    </p:set>
                                    <p:animEffect transition="in" filter="wipe(right)">
                                      <p:cBhvr>
                                        <p:cTn id="39" dur="500"/>
                                        <p:tgtEl>
                                          <p:spTgt spid="944131">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944131">
                                            <p:txEl>
                                              <p:pRg st="1" end="1"/>
                                            </p:txEl>
                                          </p:spTgt>
                                        </p:tgtEl>
                                        <p:attrNameLst>
                                          <p:attrName>style.visibility</p:attrName>
                                        </p:attrNameLst>
                                      </p:cBhvr>
                                      <p:to>
                                        <p:strVal val="visible"/>
                                      </p:to>
                                    </p:set>
                                    <p:animEffect transition="in" filter="wipe(right)">
                                      <p:cBhvr>
                                        <p:cTn id="44" dur="500"/>
                                        <p:tgtEl>
                                          <p:spTgt spid="944131">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944131">
                                            <p:txEl>
                                              <p:pRg st="2" end="2"/>
                                            </p:txEl>
                                          </p:spTgt>
                                        </p:tgtEl>
                                        <p:attrNameLst>
                                          <p:attrName>style.visibility</p:attrName>
                                        </p:attrNameLst>
                                      </p:cBhvr>
                                      <p:to>
                                        <p:strVal val="visible"/>
                                      </p:to>
                                    </p:set>
                                    <p:animEffect transition="in" filter="wipe(right)">
                                      <p:cBhvr>
                                        <p:cTn id="49" dur="500"/>
                                        <p:tgtEl>
                                          <p:spTgt spid="944131">
                                            <p:txEl>
                                              <p:pRg st="2" end="2"/>
                                            </p:txEl>
                                          </p:spTgt>
                                        </p:tgtEl>
                                      </p:cBhvr>
                                    </p:animEffec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94413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944135"/>
                                        </p:tgtEl>
                                        <p:attrNameLst>
                                          <p:attrName>style.visibility</p:attrName>
                                        </p:attrNameLst>
                                      </p:cBhvr>
                                      <p:to>
                                        <p:strVal val="hidden"/>
                                      </p:to>
                                    </p:set>
                                  </p:childTnLst>
                                </p:cTn>
                              </p:par>
                            </p:childTnLst>
                          </p:cTn>
                        </p:par>
                        <p:par>
                          <p:cTn id="57" fill="hold">
                            <p:stCondLst>
                              <p:cond delay="0"/>
                            </p:stCondLst>
                            <p:childTnLst>
                              <p:par>
                                <p:cTn id="58" presetID="22" presetClass="entr" presetSubtype="1" fill="hold" grpId="0" nodeType="afterEffect">
                                  <p:stCondLst>
                                    <p:cond delay="0"/>
                                  </p:stCondLst>
                                  <p:childTnLst>
                                    <p:set>
                                      <p:cBhvr>
                                        <p:cTn id="59" dur="1" fill="hold">
                                          <p:stCondLst>
                                            <p:cond delay="0"/>
                                          </p:stCondLst>
                                        </p:cTn>
                                        <p:tgtEl>
                                          <p:spTgt spid="944132"/>
                                        </p:tgtEl>
                                        <p:attrNameLst>
                                          <p:attrName>style.visibility</p:attrName>
                                        </p:attrNameLst>
                                      </p:cBhvr>
                                      <p:to>
                                        <p:strVal val="visible"/>
                                      </p:to>
                                    </p:set>
                                    <p:animEffect transition="in" filter="wipe(up)">
                                      <p:cBhvr>
                                        <p:cTn id="60" dur="500"/>
                                        <p:tgtEl>
                                          <p:spTgt spid="944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bldLvl="2" animBg="1"/>
      <p:bldP spid="944131" grpId="0" build="p" bldLvl="2" animBg="1"/>
      <p:bldP spid="944132" grpId="0" animBg="1"/>
      <p:bldP spid="944134" grpId="0" animBg="1"/>
      <p:bldP spid="944135" grpId="0" animBg="1"/>
      <p:bldP spid="944135"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6182" name="Picture 6" descr="soc_328"/>
          <p:cNvPicPr>
            <a:picLocks noChangeAspect="1" noChangeArrowheads="1"/>
          </p:cNvPicPr>
          <p:nvPr/>
        </p:nvPicPr>
        <p:blipFill>
          <a:blip r:embed="rId2" cstate="print"/>
          <a:srcRect/>
          <a:stretch>
            <a:fillRect/>
          </a:stretch>
        </p:blipFill>
        <p:spPr bwMode="auto">
          <a:xfrm>
            <a:off x="457200" y="685800"/>
            <a:ext cx="8077200" cy="53800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46182"/>
                                        </p:tgtEl>
                                        <p:attrNameLst>
                                          <p:attrName>style.visibility</p:attrName>
                                        </p:attrNameLst>
                                      </p:cBhvr>
                                      <p:to>
                                        <p:strVal val="visible"/>
                                      </p:to>
                                    </p:set>
                                    <p:animEffect transition="in" filter="randombar(horizontal)">
                                      <p:cBhvr>
                                        <p:cTn id="7" dur="1000"/>
                                        <p:tgtEl>
                                          <p:spTgt spid="946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57200" y="1295400"/>
            <a:ext cx="8229600" cy="1524000"/>
          </a:xfrm>
          <a:prstGeom prst="rect">
            <a:avLst/>
          </a:prstGeom>
          <a:solidFill>
            <a:srgbClr val="F9F5B4"/>
          </a:solidFill>
          <a:ln w="9525">
            <a:noFill/>
            <a:miter lim="800000"/>
            <a:headEnd/>
            <a:tailEnd/>
          </a:ln>
        </p:spPr>
        <p:txBody>
          <a:bodyPr/>
          <a:lstStyle/>
          <a:p>
            <a:pPr>
              <a:lnSpc>
                <a:spcPct val="120000"/>
              </a:lnSpc>
            </a:pPr>
            <a:r>
              <a:rPr lang="en-US" sz="2400" baseline="0"/>
              <a:t>Although the majority of Americans claim a religious preference, only about one-third of people attend religious services on a regular basis.</a:t>
            </a:r>
            <a:endParaRPr lang="en-US" sz="2200" baseline="0"/>
          </a:p>
        </p:txBody>
      </p:sp>
      <p:grpSp>
        <p:nvGrpSpPr>
          <p:cNvPr id="2" name="Group 3"/>
          <p:cNvGrpSpPr>
            <a:grpSpLocks/>
          </p:cNvGrpSpPr>
          <p:nvPr/>
        </p:nvGrpSpPr>
        <p:grpSpPr bwMode="auto">
          <a:xfrm>
            <a:off x="457200" y="3124200"/>
            <a:ext cx="4038600" cy="2743200"/>
            <a:chOff x="288" y="2166"/>
            <a:chExt cx="2448" cy="1338"/>
          </a:xfrm>
        </p:grpSpPr>
        <p:sp>
          <p:nvSpPr>
            <p:cNvPr id="39946" name="Text Box 4"/>
            <p:cNvSpPr txBox="1">
              <a:spLocks noChangeArrowheads="1"/>
            </p:cNvSpPr>
            <p:nvPr/>
          </p:nvSpPr>
          <p:spPr bwMode="auto">
            <a:xfrm>
              <a:off x="288" y="2400"/>
              <a:ext cx="2448" cy="1104"/>
            </a:xfrm>
            <a:prstGeom prst="rect">
              <a:avLst/>
            </a:prstGeom>
            <a:solidFill>
              <a:srgbClr val="E0E9ED"/>
            </a:solidFill>
            <a:ln w="9525">
              <a:noFill/>
              <a:miter lim="800000"/>
              <a:headEnd/>
              <a:tailEnd/>
            </a:ln>
          </p:spPr>
          <p:txBody>
            <a:bodyPr/>
            <a:lstStyle/>
            <a:p>
              <a:pPr marL="228600" indent="-228600">
                <a:buFontTx/>
                <a:buChar char="•"/>
              </a:pPr>
              <a:r>
                <a:rPr lang="en-US" sz="2000" b="1" baseline="0"/>
                <a:t>Religiosity</a:t>
              </a:r>
              <a:r>
                <a:rPr lang="en-US" sz="2000" baseline="0"/>
                <a:t> is the depth of people’s religious feelings</a:t>
              </a:r>
            </a:p>
            <a:p>
              <a:pPr marL="228600" indent="-228600">
                <a:buFontTx/>
                <a:buChar char="•"/>
              </a:pPr>
              <a:r>
                <a:rPr lang="en-US" sz="2000" baseline="0"/>
                <a:t>Hard to measure</a:t>
              </a:r>
            </a:p>
            <a:p>
              <a:pPr marL="228600" indent="-228600">
                <a:buFontTx/>
                <a:buChar char="•"/>
              </a:pPr>
              <a:r>
                <a:rPr lang="en-US" sz="2000" baseline="0"/>
                <a:t>Depth of feeling does not correlate with participation in services</a:t>
              </a:r>
            </a:p>
          </p:txBody>
        </p:sp>
        <p:sp>
          <p:nvSpPr>
            <p:cNvPr id="39947" name="Text Box 5"/>
            <p:cNvSpPr txBox="1">
              <a:spLocks noChangeArrowheads="1"/>
            </p:cNvSpPr>
            <p:nvPr/>
          </p:nvSpPr>
          <p:spPr bwMode="auto">
            <a:xfrm>
              <a:off x="288" y="2166"/>
              <a:ext cx="2448" cy="234"/>
            </a:xfrm>
            <a:prstGeom prst="rect">
              <a:avLst/>
            </a:prstGeom>
            <a:solidFill>
              <a:srgbClr val="E0E9ED"/>
            </a:solidFill>
            <a:ln w="9525">
              <a:noFill/>
              <a:miter lim="800000"/>
              <a:headEnd/>
              <a:tailEnd/>
            </a:ln>
          </p:spPr>
          <p:txBody>
            <a:bodyPr/>
            <a:lstStyle/>
            <a:p>
              <a:pPr>
                <a:lnSpc>
                  <a:spcPct val="100000"/>
                </a:lnSpc>
                <a:spcBef>
                  <a:spcPct val="0"/>
                </a:spcBef>
              </a:pPr>
              <a:r>
                <a:rPr lang="en-US" sz="2400" b="1" i="1" baseline="0">
                  <a:solidFill>
                    <a:srgbClr val="BF0000"/>
                  </a:solidFill>
                </a:rPr>
                <a:t>Religiosity</a:t>
              </a:r>
              <a:endParaRPr lang="en-US" sz="2400" b="1" i="1" baseline="0"/>
            </a:p>
          </p:txBody>
        </p:sp>
      </p:grpSp>
      <p:sp>
        <p:nvSpPr>
          <p:cNvPr id="39940" name="Rectangle 6"/>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Religious Participation</a:t>
            </a:r>
            <a:endParaRPr lang="en-US" sz="2800" b="1" baseline="0">
              <a:solidFill>
                <a:srgbClr val="FFCC00"/>
              </a:solidFill>
            </a:endParaRPr>
          </a:p>
        </p:txBody>
      </p:sp>
      <p:grpSp>
        <p:nvGrpSpPr>
          <p:cNvPr id="3" name="Group 7"/>
          <p:cNvGrpSpPr>
            <a:grpSpLocks/>
          </p:cNvGrpSpPr>
          <p:nvPr/>
        </p:nvGrpSpPr>
        <p:grpSpPr bwMode="auto">
          <a:xfrm>
            <a:off x="4648200" y="3124200"/>
            <a:ext cx="4038600" cy="2743200"/>
            <a:chOff x="288" y="2166"/>
            <a:chExt cx="2448" cy="1338"/>
          </a:xfrm>
        </p:grpSpPr>
        <p:sp>
          <p:nvSpPr>
            <p:cNvPr id="39944" name="Text Box 8"/>
            <p:cNvSpPr txBox="1">
              <a:spLocks noChangeArrowheads="1"/>
            </p:cNvSpPr>
            <p:nvPr/>
          </p:nvSpPr>
          <p:spPr bwMode="auto">
            <a:xfrm>
              <a:off x="288" y="2400"/>
              <a:ext cx="2448" cy="1104"/>
            </a:xfrm>
            <a:prstGeom prst="rect">
              <a:avLst/>
            </a:prstGeom>
            <a:solidFill>
              <a:schemeClr val="bg1"/>
            </a:solidFill>
            <a:ln w="9525">
              <a:noFill/>
              <a:miter lim="800000"/>
              <a:headEnd/>
              <a:tailEnd/>
            </a:ln>
          </p:spPr>
          <p:txBody>
            <a:bodyPr/>
            <a:lstStyle/>
            <a:p>
              <a:pPr marL="228600" indent="-228600">
                <a:buFontTx/>
                <a:buChar char="•"/>
              </a:pPr>
              <a:r>
                <a:rPr lang="en-US" sz="2000" b="1" baseline="0"/>
                <a:t>Secular</a:t>
              </a:r>
              <a:r>
                <a:rPr lang="en-US" sz="2000" baseline="0"/>
                <a:t> refers to the non-religious aspects of society</a:t>
              </a:r>
            </a:p>
            <a:p>
              <a:pPr marL="228600" indent="-228600">
                <a:buFontTx/>
                <a:buChar char="•"/>
              </a:pPr>
              <a:r>
                <a:rPr lang="en-US" sz="2000" baseline="0"/>
                <a:t>Decisions based equally on religious teaching and own beliefs</a:t>
              </a:r>
            </a:p>
          </p:txBody>
        </p:sp>
        <p:sp>
          <p:nvSpPr>
            <p:cNvPr id="39945" name="Text Box 9"/>
            <p:cNvSpPr txBox="1">
              <a:spLocks noChangeArrowheads="1"/>
            </p:cNvSpPr>
            <p:nvPr/>
          </p:nvSpPr>
          <p:spPr bwMode="auto">
            <a:xfrm>
              <a:off x="288" y="2166"/>
              <a:ext cx="2448" cy="234"/>
            </a:xfrm>
            <a:prstGeom prst="rect">
              <a:avLst/>
            </a:prstGeom>
            <a:solidFill>
              <a:schemeClr val="bg1"/>
            </a:solidFill>
            <a:ln w="9525">
              <a:noFill/>
              <a:miter lim="800000"/>
              <a:headEnd/>
              <a:tailEnd/>
            </a:ln>
          </p:spPr>
          <p:txBody>
            <a:bodyPr/>
            <a:lstStyle/>
            <a:p>
              <a:pPr>
                <a:lnSpc>
                  <a:spcPct val="100000"/>
                </a:lnSpc>
                <a:spcBef>
                  <a:spcPct val="0"/>
                </a:spcBef>
              </a:pPr>
              <a:r>
                <a:rPr lang="en-US" sz="2400" b="1" i="1" baseline="0">
                  <a:solidFill>
                    <a:srgbClr val="BF0000"/>
                  </a:solidFill>
                </a:rPr>
                <a:t>Secular</a:t>
              </a:r>
              <a:endParaRPr lang="en-US" sz="2400" b="1" i="1" baseline="0"/>
            </a:p>
          </p:txBody>
        </p:sp>
      </p:grpSp>
      <p:sp>
        <p:nvSpPr>
          <p:cNvPr id="949258" name="AutoShape 10"/>
          <p:cNvSpPr>
            <a:spLocks noChangeArrowheads="1"/>
          </p:cNvSpPr>
          <p:nvPr/>
        </p:nvSpPr>
        <p:spPr bwMode="auto">
          <a:xfrm flipH="1" flipV="1">
            <a:off x="8458200" y="2873375"/>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
        <p:nvSpPr>
          <p:cNvPr id="949259" name="AutoShape 11"/>
          <p:cNvSpPr>
            <a:spLocks noChangeArrowheads="1"/>
          </p:cNvSpPr>
          <p:nvPr/>
        </p:nvSpPr>
        <p:spPr bwMode="auto">
          <a:xfrm flipH="1" flipV="1">
            <a:off x="4224338" y="5638800"/>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49258"/>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4925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949259"/>
                                        </p:tgtEl>
                                        <p:attrNameLst>
                                          <p:attrName>style.visibility</p:attrName>
                                        </p:attrNameLst>
                                      </p:cBhvr>
                                      <p:to>
                                        <p:strVal val="hidden"/>
                                      </p:to>
                                    </p:set>
                                  </p:childTnLst>
                                </p:cTn>
                              </p:par>
                            </p:childTnLst>
                          </p:cTn>
                        </p:par>
                        <p:par>
                          <p:cTn id="18" fill="hold">
                            <p:stCondLst>
                              <p:cond delay="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8" grpId="0" animBg="1"/>
      <p:bldP spid="949259" grpId="0" animBg="1"/>
      <p:bldP spid="94925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533400"/>
            <a:ext cx="7772400" cy="825500"/>
          </a:xfrm>
          <a:prstGeom prst="rect">
            <a:avLst/>
          </a:prstGeom>
          <a:noFill/>
          <a:ln w="9525">
            <a:noFill/>
            <a:miter lim="800000"/>
            <a:headEnd/>
            <a:tailEnd/>
          </a:ln>
        </p:spPr>
        <p:txBody>
          <a:bodyPr anchor="ctr"/>
          <a:lstStyle/>
          <a:p>
            <a:pPr algn="ctr">
              <a:lnSpc>
                <a:spcPct val="100000"/>
              </a:lnSpc>
              <a:spcBef>
                <a:spcPct val="0"/>
              </a:spcBef>
            </a:pPr>
            <a:endParaRPr lang="en-US" sz="3500" b="1" i="1" baseline="0"/>
          </a:p>
        </p:txBody>
      </p:sp>
      <p:sp>
        <p:nvSpPr>
          <p:cNvPr id="953347" name="Rectangle 3"/>
          <p:cNvSpPr>
            <a:spLocks noChangeArrowheads="1"/>
          </p:cNvSpPr>
          <p:nvPr/>
        </p:nvSpPr>
        <p:spPr bwMode="auto">
          <a:xfrm>
            <a:off x="457200" y="1295400"/>
            <a:ext cx="8229600" cy="4724400"/>
          </a:xfrm>
          <a:prstGeom prst="rect">
            <a:avLst/>
          </a:prstGeom>
          <a:solidFill>
            <a:srgbClr val="F9F5B4"/>
          </a:solidFill>
          <a:ln w="9525">
            <a:noFill/>
            <a:miter lim="800000"/>
            <a:headEnd/>
            <a:tailEnd/>
          </a:ln>
        </p:spPr>
        <p:txBody>
          <a:bodyPr/>
          <a:lstStyle/>
          <a:p>
            <a:pPr marL="233363" indent="-233363">
              <a:lnSpc>
                <a:spcPct val="100000"/>
              </a:lnSpc>
              <a:spcBef>
                <a:spcPct val="0"/>
              </a:spcBef>
              <a:spcAft>
                <a:spcPct val="30000"/>
              </a:spcAft>
              <a:buFontTx/>
              <a:buChar char="•"/>
            </a:pPr>
            <a:r>
              <a:rPr lang="en-US" sz="2000" baseline="0"/>
              <a:t>Religious</a:t>
            </a:r>
            <a:r>
              <a:rPr lang="en-US" sz="2000" b="1" baseline="0"/>
              <a:t> fundamentalism </a:t>
            </a:r>
            <a:r>
              <a:rPr lang="en-US" sz="2000" baseline="0"/>
              <a:t>refers to a set of associated beliefs including strict adherence to the religion’s rules and practices and the belief that religion should be the primary force in one’s life.</a:t>
            </a:r>
          </a:p>
          <a:p>
            <a:pPr marL="233363" indent="-233363">
              <a:lnSpc>
                <a:spcPct val="100000"/>
              </a:lnSpc>
              <a:spcBef>
                <a:spcPct val="0"/>
              </a:spcBef>
              <a:spcAft>
                <a:spcPct val="30000"/>
              </a:spcAft>
              <a:buFontTx/>
              <a:buChar char="•"/>
            </a:pPr>
            <a:r>
              <a:rPr lang="en-US" sz="2000" baseline="0"/>
              <a:t>A variety of fundamentalist Christian groups exist in the United States, but they share the beliefs that:</a:t>
            </a:r>
          </a:p>
          <a:p>
            <a:pPr marL="685800" lvl="1" indent="-228600">
              <a:lnSpc>
                <a:spcPct val="100000"/>
              </a:lnSpc>
              <a:spcBef>
                <a:spcPct val="0"/>
              </a:spcBef>
              <a:spcAft>
                <a:spcPct val="30000"/>
              </a:spcAft>
              <a:buFontTx/>
              <a:buChar char="–"/>
            </a:pPr>
            <a:r>
              <a:rPr lang="en-US" sz="1800" baseline="0"/>
              <a:t>the Christian Bible is completely and literally true.</a:t>
            </a:r>
          </a:p>
          <a:p>
            <a:pPr marL="685800" lvl="1" indent="-228600">
              <a:lnSpc>
                <a:spcPct val="100000"/>
              </a:lnSpc>
              <a:spcBef>
                <a:spcPct val="0"/>
              </a:spcBef>
              <a:spcAft>
                <a:spcPct val="30000"/>
              </a:spcAft>
              <a:buFontTx/>
              <a:buChar char="–"/>
            </a:pPr>
            <a:r>
              <a:rPr lang="en-US" sz="1800" baseline="0"/>
              <a:t>Jesus Christ is divine.</a:t>
            </a:r>
          </a:p>
          <a:p>
            <a:pPr marL="685800" lvl="1" indent="-228600">
              <a:lnSpc>
                <a:spcPct val="100000"/>
              </a:lnSpc>
              <a:spcBef>
                <a:spcPct val="0"/>
              </a:spcBef>
              <a:spcAft>
                <a:spcPct val="30000"/>
              </a:spcAft>
              <a:buFontTx/>
              <a:buChar char="–"/>
            </a:pPr>
            <a:r>
              <a:rPr lang="en-US" sz="1800" baseline="0"/>
              <a:t>their faith will bring personal salvation—the “born-again” experience.</a:t>
            </a:r>
          </a:p>
          <a:p>
            <a:pPr marL="685800" lvl="1" indent="-228600">
              <a:lnSpc>
                <a:spcPct val="100000"/>
              </a:lnSpc>
              <a:spcBef>
                <a:spcPct val="0"/>
              </a:spcBef>
              <a:spcAft>
                <a:spcPct val="30000"/>
              </a:spcAft>
              <a:buFontTx/>
              <a:buChar char="–"/>
            </a:pPr>
            <a:r>
              <a:rPr lang="en-US" sz="1800" baseline="0"/>
              <a:t>they are obligated to bring Jesus Christ into the lives of all nonbelievers.</a:t>
            </a:r>
          </a:p>
          <a:p>
            <a:pPr marL="233363" indent="-233363">
              <a:lnSpc>
                <a:spcPct val="100000"/>
              </a:lnSpc>
              <a:spcBef>
                <a:spcPct val="0"/>
              </a:spcBef>
              <a:spcAft>
                <a:spcPct val="30000"/>
              </a:spcAft>
              <a:buFontTx/>
              <a:buChar char="•"/>
            </a:pPr>
            <a:r>
              <a:rPr lang="en-US" sz="2000" baseline="0"/>
              <a:t>26 percent of Americans describe themselves as “born-again” or evangelical Christians.</a:t>
            </a:r>
          </a:p>
          <a:p>
            <a:pPr marL="233363" indent="-233363">
              <a:lnSpc>
                <a:spcPct val="100000"/>
              </a:lnSpc>
              <a:spcBef>
                <a:spcPct val="0"/>
              </a:spcBef>
              <a:spcAft>
                <a:spcPct val="30000"/>
              </a:spcAft>
              <a:buFontTx/>
              <a:buChar char="•"/>
            </a:pPr>
            <a:r>
              <a:rPr lang="en-US" sz="2000" baseline="0"/>
              <a:t>These Americans have become politically organized around certain issues such as opposition to abortion and homosexuality.</a:t>
            </a:r>
            <a:endParaRPr lang="en-US" sz="2000" b="1" baseline="0"/>
          </a:p>
        </p:txBody>
      </p:sp>
      <p:sp>
        <p:nvSpPr>
          <p:cNvPr id="40964"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Fundamentalist Christianity</a:t>
            </a:r>
            <a:endParaRPr lang="en-US" sz="2800" b="1" baseline="0">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53347">
                                            <p:bg/>
                                          </p:spTgt>
                                        </p:tgtEl>
                                        <p:attrNameLst>
                                          <p:attrName>style.visibility</p:attrName>
                                        </p:attrNameLst>
                                      </p:cBhvr>
                                      <p:to>
                                        <p:strVal val="visible"/>
                                      </p:to>
                                    </p:set>
                                    <p:animEffect transition="in" filter="wipe(up)">
                                      <p:cBhvr>
                                        <p:cTn id="7" dur="1000"/>
                                        <p:tgtEl>
                                          <p:spTgt spid="95334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53347">
                                            <p:txEl>
                                              <p:pRg st="0" end="0"/>
                                            </p:txEl>
                                          </p:spTgt>
                                        </p:tgtEl>
                                        <p:attrNameLst>
                                          <p:attrName>style.visibility</p:attrName>
                                        </p:attrNameLst>
                                      </p:cBhvr>
                                      <p:to>
                                        <p:strVal val="visible"/>
                                      </p:to>
                                    </p:set>
                                    <p:animEffect transition="in" filter="wipe(up)">
                                      <p:cBhvr>
                                        <p:cTn id="12" dur="1000"/>
                                        <p:tgtEl>
                                          <p:spTgt spid="9533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53347">
                                            <p:txEl>
                                              <p:pRg st="1" end="1"/>
                                            </p:txEl>
                                          </p:spTgt>
                                        </p:tgtEl>
                                        <p:attrNameLst>
                                          <p:attrName>style.visibility</p:attrName>
                                        </p:attrNameLst>
                                      </p:cBhvr>
                                      <p:to>
                                        <p:strVal val="visible"/>
                                      </p:to>
                                    </p:set>
                                    <p:animEffect transition="in" filter="wipe(up)">
                                      <p:cBhvr>
                                        <p:cTn id="17" dur="1000"/>
                                        <p:tgtEl>
                                          <p:spTgt spid="9533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53347">
                                            <p:txEl>
                                              <p:pRg st="2" end="2"/>
                                            </p:txEl>
                                          </p:spTgt>
                                        </p:tgtEl>
                                        <p:attrNameLst>
                                          <p:attrName>style.visibility</p:attrName>
                                        </p:attrNameLst>
                                      </p:cBhvr>
                                      <p:to>
                                        <p:strVal val="visible"/>
                                      </p:to>
                                    </p:set>
                                    <p:animEffect transition="in" filter="wipe(up)">
                                      <p:cBhvr>
                                        <p:cTn id="22" dur="1000"/>
                                        <p:tgtEl>
                                          <p:spTgt spid="9533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53347">
                                            <p:txEl>
                                              <p:pRg st="3" end="3"/>
                                            </p:txEl>
                                          </p:spTgt>
                                        </p:tgtEl>
                                        <p:attrNameLst>
                                          <p:attrName>style.visibility</p:attrName>
                                        </p:attrNameLst>
                                      </p:cBhvr>
                                      <p:to>
                                        <p:strVal val="visible"/>
                                      </p:to>
                                    </p:set>
                                    <p:animEffect transition="in" filter="wipe(up)">
                                      <p:cBhvr>
                                        <p:cTn id="27" dur="1000"/>
                                        <p:tgtEl>
                                          <p:spTgt spid="9533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53347">
                                            <p:txEl>
                                              <p:pRg st="4" end="4"/>
                                            </p:txEl>
                                          </p:spTgt>
                                        </p:tgtEl>
                                        <p:attrNameLst>
                                          <p:attrName>style.visibility</p:attrName>
                                        </p:attrNameLst>
                                      </p:cBhvr>
                                      <p:to>
                                        <p:strVal val="visible"/>
                                      </p:to>
                                    </p:set>
                                    <p:animEffect transition="in" filter="wipe(up)">
                                      <p:cBhvr>
                                        <p:cTn id="32" dur="1000"/>
                                        <p:tgtEl>
                                          <p:spTgt spid="95334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53347">
                                            <p:txEl>
                                              <p:pRg st="5" end="5"/>
                                            </p:txEl>
                                          </p:spTgt>
                                        </p:tgtEl>
                                        <p:attrNameLst>
                                          <p:attrName>style.visibility</p:attrName>
                                        </p:attrNameLst>
                                      </p:cBhvr>
                                      <p:to>
                                        <p:strVal val="visible"/>
                                      </p:to>
                                    </p:set>
                                    <p:animEffect transition="in" filter="wipe(up)">
                                      <p:cBhvr>
                                        <p:cTn id="37" dur="1000"/>
                                        <p:tgtEl>
                                          <p:spTgt spid="95334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953347">
                                            <p:txEl>
                                              <p:pRg st="6" end="6"/>
                                            </p:txEl>
                                          </p:spTgt>
                                        </p:tgtEl>
                                        <p:attrNameLst>
                                          <p:attrName>style.visibility</p:attrName>
                                        </p:attrNameLst>
                                      </p:cBhvr>
                                      <p:to>
                                        <p:strVal val="visible"/>
                                      </p:to>
                                    </p:set>
                                    <p:animEffect transition="in" filter="wipe(up)">
                                      <p:cBhvr>
                                        <p:cTn id="42" dur="1000"/>
                                        <p:tgtEl>
                                          <p:spTgt spid="95334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953347">
                                            <p:txEl>
                                              <p:pRg st="7" end="7"/>
                                            </p:txEl>
                                          </p:spTgt>
                                        </p:tgtEl>
                                        <p:attrNameLst>
                                          <p:attrName>style.visibility</p:attrName>
                                        </p:attrNameLst>
                                      </p:cBhvr>
                                      <p:to>
                                        <p:strVal val="visible"/>
                                      </p:to>
                                    </p:set>
                                    <p:animEffect transition="in" filter="wipe(up)">
                                      <p:cBhvr>
                                        <p:cTn id="47" dur="1000"/>
                                        <p:tgtEl>
                                          <p:spTgt spid="9533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347" grpId="0" build="p" bldLvl="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
          <p:cNvSpPr>
            <a:spLocks noChangeArrowheads="1"/>
          </p:cNvSpPr>
          <p:nvPr/>
        </p:nvSpPr>
        <p:spPr bwMode="auto">
          <a:xfrm>
            <a:off x="685800" y="533400"/>
            <a:ext cx="7772400" cy="825500"/>
          </a:xfrm>
          <a:prstGeom prst="rect">
            <a:avLst/>
          </a:prstGeom>
          <a:noFill/>
          <a:ln w="9525">
            <a:noFill/>
            <a:miter lim="800000"/>
            <a:headEnd/>
            <a:tailEnd/>
          </a:ln>
        </p:spPr>
        <p:txBody>
          <a:bodyPr anchor="ctr"/>
          <a:lstStyle/>
          <a:p>
            <a:pPr algn="ctr">
              <a:lnSpc>
                <a:spcPct val="100000"/>
              </a:lnSpc>
              <a:spcBef>
                <a:spcPct val="0"/>
              </a:spcBef>
            </a:pPr>
            <a:endParaRPr lang="en-US" sz="3500" b="1" i="1" baseline="0"/>
          </a:p>
        </p:txBody>
      </p:sp>
      <p:sp>
        <p:nvSpPr>
          <p:cNvPr id="457739" name="Rectangle 11"/>
          <p:cNvSpPr>
            <a:spLocks noChangeArrowheads="1"/>
          </p:cNvSpPr>
          <p:nvPr/>
        </p:nvSpPr>
        <p:spPr bwMode="auto">
          <a:xfrm>
            <a:off x="457200" y="1905000"/>
            <a:ext cx="8229600" cy="3124200"/>
          </a:xfrm>
          <a:prstGeom prst="rect">
            <a:avLst/>
          </a:prstGeom>
          <a:solidFill>
            <a:srgbClr val="F9F5B4"/>
          </a:solidFill>
          <a:ln w="9525">
            <a:noFill/>
            <a:miter lim="800000"/>
            <a:headEnd/>
            <a:tailEnd/>
          </a:ln>
        </p:spPr>
        <p:txBody>
          <a:bodyPr/>
          <a:lstStyle/>
          <a:p>
            <a:pPr marL="233363" indent="-233363">
              <a:lnSpc>
                <a:spcPct val="100000"/>
              </a:lnSpc>
              <a:spcBef>
                <a:spcPct val="0"/>
              </a:spcBef>
              <a:spcAft>
                <a:spcPct val="30000"/>
              </a:spcAft>
            </a:pPr>
            <a:r>
              <a:rPr lang="en-US" sz="2400" b="1" baseline="0">
                <a:solidFill>
                  <a:srgbClr val="BF0000"/>
                </a:solidFill>
              </a:rPr>
              <a:t>The Sociology of Education</a:t>
            </a:r>
          </a:p>
          <a:p>
            <a:pPr marL="233363" indent="-233363">
              <a:lnSpc>
                <a:spcPct val="100000"/>
              </a:lnSpc>
              <a:spcBef>
                <a:spcPct val="0"/>
              </a:spcBef>
              <a:spcAft>
                <a:spcPct val="30000"/>
              </a:spcAft>
              <a:buFontTx/>
              <a:buChar char="•"/>
            </a:pPr>
            <a:r>
              <a:rPr lang="en-US" sz="2400" baseline="0"/>
              <a:t>Education consists of the norms and roles involved in transmitting knowledge, values, and patterns of behavior from one generation to the next.</a:t>
            </a:r>
          </a:p>
          <a:p>
            <a:pPr marL="233363" indent="-233363">
              <a:lnSpc>
                <a:spcPct val="100000"/>
              </a:lnSpc>
              <a:spcBef>
                <a:spcPct val="0"/>
              </a:spcBef>
              <a:spcAft>
                <a:spcPct val="30000"/>
              </a:spcAft>
              <a:buFontTx/>
              <a:buChar char="•"/>
            </a:pPr>
            <a:r>
              <a:rPr lang="en-US" sz="2400" baseline="0"/>
              <a:t>Sociologists have gained insight into education by studying it from functionalist, conflict, and interactionist perspectives.</a:t>
            </a:r>
          </a:p>
          <a:p>
            <a:pPr marL="233363" indent="-233363">
              <a:lnSpc>
                <a:spcPct val="100000"/>
              </a:lnSpc>
              <a:spcBef>
                <a:spcPct val="0"/>
              </a:spcBef>
              <a:spcAft>
                <a:spcPct val="30000"/>
              </a:spcAft>
            </a:pPr>
            <a:endParaRPr lang="en-US" sz="2400" baseline="0"/>
          </a:p>
        </p:txBody>
      </p:sp>
      <p:sp>
        <p:nvSpPr>
          <p:cNvPr id="5124" name="Rectangle 12"/>
          <p:cNvSpPr>
            <a:spLocks noChangeArrowheads="1"/>
          </p:cNvSpPr>
          <p:nvPr/>
        </p:nvSpPr>
        <p:spPr bwMode="auto">
          <a:xfrm>
            <a:off x="381000" y="609600"/>
            <a:ext cx="8153400" cy="533400"/>
          </a:xfrm>
          <a:prstGeom prst="rect">
            <a:avLst/>
          </a:prstGeom>
          <a:noFill/>
          <a:ln w="9525">
            <a:noFill/>
            <a:miter lim="800000"/>
            <a:headEnd/>
            <a:tailEnd/>
          </a:ln>
        </p:spPr>
        <p:txBody>
          <a:bodyPr/>
          <a:lstStyle/>
          <a:p>
            <a:pPr algn="ctr">
              <a:lnSpc>
                <a:spcPct val="100000"/>
              </a:lnSpc>
              <a:spcBef>
                <a:spcPct val="0"/>
              </a:spcBef>
            </a:pPr>
            <a:r>
              <a:rPr lang="en-US" sz="2800" b="1" baseline="0">
                <a:solidFill>
                  <a:srgbClr val="073499"/>
                </a:solidFill>
              </a:rPr>
              <a:t>Section 1 at a Glance</a:t>
            </a:r>
            <a:endParaRPr lang="en-US" sz="28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57739"/>
                                        </p:tgtEl>
                                        <p:attrNameLst>
                                          <p:attrName>style.visibility</p:attrName>
                                        </p:attrNameLst>
                                      </p:cBhvr>
                                      <p:to>
                                        <p:strVal val="visible"/>
                                      </p:to>
                                    </p:set>
                                    <p:animEffect transition="in" filter="wipe(up)">
                                      <p:cBhvr>
                                        <p:cTn id="7" dur="1000"/>
                                        <p:tgtEl>
                                          <p:spTgt spid="457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9"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457200" y="1752600"/>
            <a:ext cx="8229600" cy="2286000"/>
          </a:xfrm>
          <a:prstGeom prst="rect">
            <a:avLst/>
          </a:prstGeom>
          <a:solidFill>
            <a:srgbClr val="F9F5B4"/>
          </a:solidFill>
          <a:ln w="9525">
            <a:noFill/>
            <a:miter lim="800000"/>
            <a:headEnd/>
            <a:tailEnd/>
          </a:ln>
        </p:spPr>
        <p:txBody>
          <a:bodyPr/>
          <a:lstStyle/>
          <a:p>
            <a:pPr>
              <a:lnSpc>
                <a:spcPct val="120000"/>
              </a:lnSpc>
            </a:pPr>
            <a:r>
              <a:rPr lang="en-US" sz="2400" b="1" baseline="0">
                <a:solidFill>
                  <a:srgbClr val="BF0000"/>
                </a:solidFill>
              </a:rPr>
              <a:t>Religious Diversity in the United States</a:t>
            </a:r>
          </a:p>
          <a:p>
            <a:pPr>
              <a:lnSpc>
                <a:spcPct val="120000"/>
              </a:lnSpc>
            </a:pPr>
            <a:r>
              <a:rPr lang="en-US" sz="2200" baseline="0"/>
              <a:t>Since colonial times people have come to the United States to enjoy the freedom to worship how they please. Modern immigrants have helped transform the United States into the most religiously diverse country in the world.</a:t>
            </a:r>
          </a:p>
        </p:txBody>
      </p:sp>
      <p:sp>
        <p:nvSpPr>
          <p:cNvPr id="41987" name="Rectangle 3"/>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Cultural Diversity and Sociology</a:t>
            </a:r>
            <a:endParaRPr lang="en-US" sz="2800" b="1" baseline="0">
              <a:solidFill>
                <a:srgbClr val="FFCC00"/>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Cultural Diversity and Sociology</a:t>
            </a:r>
            <a:endParaRPr lang="en-US" sz="2800" b="1" baseline="0">
              <a:solidFill>
                <a:srgbClr val="FFCC00"/>
              </a:solidFill>
            </a:endParaRPr>
          </a:p>
        </p:txBody>
      </p:sp>
      <p:sp>
        <p:nvSpPr>
          <p:cNvPr id="967684" name="Text Box 4"/>
          <p:cNvSpPr txBox="1">
            <a:spLocks noChangeArrowheads="1"/>
          </p:cNvSpPr>
          <p:nvPr/>
        </p:nvSpPr>
        <p:spPr bwMode="auto">
          <a:xfrm>
            <a:off x="457200" y="1295400"/>
            <a:ext cx="4038600" cy="4724400"/>
          </a:xfrm>
          <a:prstGeom prst="rect">
            <a:avLst/>
          </a:prstGeom>
          <a:solidFill>
            <a:srgbClr val="E0E9ED"/>
          </a:solidFill>
          <a:ln w="9525">
            <a:noFill/>
            <a:miter lim="800000"/>
            <a:headEnd/>
            <a:tailEnd/>
          </a:ln>
        </p:spPr>
        <p:txBody>
          <a:bodyPr/>
          <a:lstStyle/>
          <a:p>
            <a:pPr marL="231775" indent="-231775">
              <a:lnSpc>
                <a:spcPct val="100000"/>
              </a:lnSpc>
              <a:spcAft>
                <a:spcPct val="25000"/>
              </a:spcAft>
              <a:buFontTx/>
              <a:buChar char="•"/>
            </a:pPr>
            <a:r>
              <a:rPr lang="en-US" sz="2000" baseline="0"/>
              <a:t>Christianity: First Protestants arrived in the 1600s and the country is today predominantly Christian</a:t>
            </a:r>
          </a:p>
          <a:p>
            <a:pPr marL="231775" indent="-231775">
              <a:lnSpc>
                <a:spcPct val="100000"/>
              </a:lnSpc>
              <a:spcAft>
                <a:spcPct val="25000"/>
              </a:spcAft>
              <a:buFontTx/>
              <a:buChar char="•"/>
            </a:pPr>
            <a:r>
              <a:rPr lang="en-US" sz="2000" baseline="0"/>
              <a:t>Buddhism: Chinese immigrants brought Buddhism during the mid-1800s and many non-Asian Americans have adopted it</a:t>
            </a:r>
          </a:p>
          <a:p>
            <a:pPr marL="231775" indent="-231775">
              <a:lnSpc>
                <a:spcPct val="100000"/>
              </a:lnSpc>
              <a:spcAft>
                <a:spcPct val="25000"/>
              </a:spcAft>
              <a:buFontTx/>
              <a:buChar char="•"/>
            </a:pPr>
            <a:r>
              <a:rPr lang="en-US" sz="2000" baseline="0"/>
              <a:t>Hinduism: Born in the ancient Indus Valley, today there are more than one million Hindus in the United States</a:t>
            </a:r>
          </a:p>
        </p:txBody>
      </p:sp>
      <p:sp>
        <p:nvSpPr>
          <p:cNvPr id="967685" name="Text Box 5"/>
          <p:cNvSpPr txBox="1">
            <a:spLocks noChangeArrowheads="1"/>
          </p:cNvSpPr>
          <p:nvPr/>
        </p:nvSpPr>
        <p:spPr bwMode="auto">
          <a:xfrm>
            <a:off x="4648200" y="1295400"/>
            <a:ext cx="4038600" cy="4724400"/>
          </a:xfrm>
          <a:prstGeom prst="rect">
            <a:avLst/>
          </a:prstGeom>
          <a:noFill/>
          <a:ln w="9525">
            <a:noFill/>
            <a:miter lim="800000"/>
            <a:headEnd/>
            <a:tailEnd/>
          </a:ln>
        </p:spPr>
        <p:txBody>
          <a:bodyPr/>
          <a:lstStyle/>
          <a:p>
            <a:pPr marL="231775" indent="-231775">
              <a:lnSpc>
                <a:spcPct val="100000"/>
              </a:lnSpc>
              <a:spcAft>
                <a:spcPct val="25000"/>
              </a:spcAft>
              <a:buFontTx/>
              <a:buChar char="•"/>
            </a:pPr>
            <a:r>
              <a:rPr lang="en-US" sz="2000" baseline="0"/>
              <a:t>Judaism: Founded about 2000 BC and practiced by 5 million Americans, a number comparable to the Jewish population of Israel</a:t>
            </a:r>
          </a:p>
          <a:p>
            <a:pPr marL="231775" indent="-231775">
              <a:lnSpc>
                <a:spcPct val="100000"/>
              </a:lnSpc>
              <a:spcAft>
                <a:spcPct val="25000"/>
              </a:spcAft>
              <a:buFontTx/>
              <a:buChar char="•"/>
            </a:pPr>
            <a:r>
              <a:rPr lang="en-US" sz="2000" baseline="0"/>
              <a:t>Islam: The religion of Muslims; there are more than 4.7 million Muslims in the United States</a:t>
            </a:r>
          </a:p>
          <a:p>
            <a:pPr marL="231775" indent="-231775">
              <a:lnSpc>
                <a:spcPct val="100000"/>
              </a:lnSpc>
              <a:spcAft>
                <a:spcPct val="25000"/>
              </a:spcAft>
              <a:buFontTx/>
              <a:buChar char="•"/>
            </a:pPr>
            <a:r>
              <a:rPr lang="en-US" sz="2000" baseline="0"/>
              <a:t>Other Religions: Sikhism, Baha’i, Taoism, Spiritualism, and diverse Native American and New Age faiths; 34 million claim no religion, and more than 1 million are atheists</a:t>
            </a:r>
          </a:p>
        </p:txBody>
      </p:sp>
      <p:sp>
        <p:nvSpPr>
          <p:cNvPr id="967686" name="AutoShape 6"/>
          <p:cNvSpPr>
            <a:spLocks noChangeArrowheads="1"/>
          </p:cNvSpPr>
          <p:nvPr/>
        </p:nvSpPr>
        <p:spPr bwMode="auto">
          <a:xfrm flipH="1" flipV="1">
            <a:off x="4191000" y="5791200"/>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7684"/>
                                        </p:tgtEl>
                                        <p:attrNameLst>
                                          <p:attrName>style.visibility</p:attrName>
                                        </p:attrNameLst>
                                      </p:cBhvr>
                                      <p:to>
                                        <p:strVal val="visible"/>
                                      </p:to>
                                    </p:set>
                                    <p:animEffect transition="in" filter="wipe(left)">
                                      <p:cBhvr>
                                        <p:cTn id="7" dur="500"/>
                                        <p:tgtEl>
                                          <p:spTgt spid="96768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676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67686"/>
                                        </p:tgtEl>
                                        <p:attrNameLst>
                                          <p:attrName>style.visibility</p:attrName>
                                        </p:attrNameLst>
                                      </p:cBhvr>
                                      <p:to>
                                        <p:strVal val="hidden"/>
                                      </p:to>
                                    </p:set>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967685"/>
                                        </p:tgtEl>
                                        <p:attrNameLst>
                                          <p:attrName>style.visibility</p:attrName>
                                        </p:attrNameLst>
                                      </p:cBhvr>
                                      <p:to>
                                        <p:strVal val="visible"/>
                                      </p:to>
                                    </p:set>
                                    <p:animEffect transition="in" filter="wipe(left)">
                                      <p:cBhvr>
                                        <p:cTn id="18" dur="500"/>
                                        <p:tgtEl>
                                          <p:spTgt spid="967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4" grpId="0" animBg="1"/>
      <p:bldP spid="967685" grpId="0"/>
      <p:bldP spid="967686" grpId="0" animBg="1"/>
      <p:bldP spid="967686"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9494" name="Picture 6" descr="soc_331a"/>
          <p:cNvPicPr>
            <a:picLocks noChangeAspect="1" noChangeArrowheads="1"/>
          </p:cNvPicPr>
          <p:nvPr/>
        </p:nvPicPr>
        <p:blipFill>
          <a:blip r:embed="rId2" cstate="print"/>
          <a:srcRect t="5031"/>
          <a:stretch>
            <a:fillRect/>
          </a:stretch>
        </p:blipFill>
        <p:spPr bwMode="auto">
          <a:xfrm>
            <a:off x="228600" y="685800"/>
            <a:ext cx="2895600" cy="2667000"/>
          </a:xfrm>
          <a:prstGeom prst="rect">
            <a:avLst/>
          </a:prstGeom>
          <a:noFill/>
          <a:ln w="9525">
            <a:noFill/>
            <a:miter lim="800000"/>
            <a:headEnd/>
            <a:tailEnd/>
          </a:ln>
        </p:spPr>
      </p:pic>
      <p:pic>
        <p:nvPicPr>
          <p:cNvPr id="959495" name="Picture 7" descr="soc_331b"/>
          <p:cNvPicPr>
            <a:picLocks noChangeAspect="1" noChangeArrowheads="1"/>
          </p:cNvPicPr>
          <p:nvPr/>
        </p:nvPicPr>
        <p:blipFill>
          <a:blip r:embed="rId3" cstate="print"/>
          <a:srcRect/>
          <a:stretch>
            <a:fillRect/>
          </a:stretch>
        </p:blipFill>
        <p:spPr bwMode="auto">
          <a:xfrm>
            <a:off x="3124200" y="3429000"/>
            <a:ext cx="2867025" cy="2667000"/>
          </a:xfrm>
          <a:prstGeom prst="rect">
            <a:avLst/>
          </a:prstGeom>
          <a:noFill/>
          <a:ln w="9525">
            <a:noFill/>
            <a:miter lim="800000"/>
            <a:headEnd/>
            <a:tailEnd/>
          </a:ln>
        </p:spPr>
      </p:pic>
      <p:pic>
        <p:nvPicPr>
          <p:cNvPr id="959496" name="Picture 8" descr="soc_331c"/>
          <p:cNvPicPr>
            <a:picLocks noChangeAspect="1" noChangeArrowheads="1"/>
          </p:cNvPicPr>
          <p:nvPr/>
        </p:nvPicPr>
        <p:blipFill>
          <a:blip r:embed="rId4" cstate="print"/>
          <a:srcRect/>
          <a:stretch>
            <a:fillRect/>
          </a:stretch>
        </p:blipFill>
        <p:spPr bwMode="auto">
          <a:xfrm>
            <a:off x="6019800" y="685800"/>
            <a:ext cx="2895600" cy="2619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59494"/>
                                        </p:tgtEl>
                                        <p:attrNameLst>
                                          <p:attrName>style.visibility</p:attrName>
                                        </p:attrNameLst>
                                      </p:cBhvr>
                                      <p:to>
                                        <p:strVal val="visible"/>
                                      </p:to>
                                    </p:set>
                                    <p:animEffect transition="in" filter="slide(fromLeft)">
                                      <p:cBhvr>
                                        <p:cTn id="7" dur="1000"/>
                                        <p:tgtEl>
                                          <p:spTgt spid="959494"/>
                                        </p:tgtEl>
                                      </p:cBhvr>
                                    </p:animEffect>
                                  </p:childTnLst>
                                </p:cTn>
                              </p:par>
                            </p:childTnLst>
                          </p:cTn>
                        </p:par>
                        <p:par>
                          <p:cTn id="8" fill="hold">
                            <p:stCondLst>
                              <p:cond delay="1000"/>
                            </p:stCondLst>
                            <p:childTnLst>
                              <p:par>
                                <p:cTn id="9" presetID="12" presetClass="entr" presetSubtype="1" fill="hold" nodeType="afterEffect">
                                  <p:stCondLst>
                                    <p:cond delay="0"/>
                                  </p:stCondLst>
                                  <p:childTnLst>
                                    <p:set>
                                      <p:cBhvr>
                                        <p:cTn id="10" dur="1" fill="hold">
                                          <p:stCondLst>
                                            <p:cond delay="0"/>
                                          </p:stCondLst>
                                        </p:cTn>
                                        <p:tgtEl>
                                          <p:spTgt spid="959495"/>
                                        </p:tgtEl>
                                        <p:attrNameLst>
                                          <p:attrName>style.visibility</p:attrName>
                                        </p:attrNameLst>
                                      </p:cBhvr>
                                      <p:to>
                                        <p:strVal val="visible"/>
                                      </p:to>
                                    </p:set>
                                    <p:animEffect transition="in" filter="slide(fromTop)">
                                      <p:cBhvr>
                                        <p:cTn id="11" dur="1000"/>
                                        <p:tgtEl>
                                          <p:spTgt spid="959495"/>
                                        </p:tgtEl>
                                      </p:cBhvr>
                                    </p:animEffect>
                                  </p:childTnLst>
                                </p:cTn>
                              </p:par>
                            </p:childTnLst>
                          </p:cTn>
                        </p:par>
                        <p:par>
                          <p:cTn id="12" fill="hold">
                            <p:stCondLst>
                              <p:cond delay="2000"/>
                            </p:stCondLst>
                            <p:childTnLst>
                              <p:par>
                                <p:cTn id="13" presetID="12" presetClass="entr" presetSubtype="4" fill="hold" nodeType="afterEffect">
                                  <p:stCondLst>
                                    <p:cond delay="0"/>
                                  </p:stCondLst>
                                  <p:childTnLst>
                                    <p:set>
                                      <p:cBhvr>
                                        <p:cTn id="14" dur="1" fill="hold">
                                          <p:stCondLst>
                                            <p:cond delay="0"/>
                                          </p:stCondLst>
                                        </p:cTn>
                                        <p:tgtEl>
                                          <p:spTgt spid="959496"/>
                                        </p:tgtEl>
                                        <p:attrNameLst>
                                          <p:attrName>style.visibility</p:attrName>
                                        </p:attrNameLst>
                                      </p:cBhvr>
                                      <p:to>
                                        <p:strVal val="visible"/>
                                      </p:to>
                                    </p:set>
                                    <p:animEffect transition="in" filter="slide(fromBottom)">
                                      <p:cBhvr>
                                        <p:cTn id="15" dur="1000"/>
                                        <p:tgtEl>
                                          <p:spTgt spid="959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57200" y="1447800"/>
            <a:ext cx="8229600" cy="2514600"/>
          </a:xfrm>
          <a:prstGeom prst="rect">
            <a:avLst/>
          </a:prstGeom>
          <a:solidFill>
            <a:srgbClr val="E0E9ED"/>
          </a:solidFill>
          <a:ln w="9525">
            <a:noFill/>
            <a:miter lim="800000"/>
            <a:headEnd/>
            <a:tailEnd/>
          </a:ln>
        </p:spPr>
        <p:txBody>
          <a:bodyPr/>
          <a:lstStyle/>
          <a:p>
            <a:pPr marL="233363" indent="-233363">
              <a:lnSpc>
                <a:spcPct val="100000"/>
              </a:lnSpc>
              <a:spcBef>
                <a:spcPct val="0"/>
              </a:spcBef>
              <a:spcAft>
                <a:spcPct val="30000"/>
              </a:spcAft>
            </a:pPr>
            <a:r>
              <a:rPr lang="en-US" sz="2800" b="1" baseline="0">
                <a:solidFill>
                  <a:srgbClr val="BF0000"/>
                </a:solidFill>
              </a:rPr>
              <a:t>Thinking Critically</a:t>
            </a:r>
            <a:endParaRPr lang="en-US" sz="2800" b="1" baseline="0"/>
          </a:p>
          <a:p>
            <a:pPr marL="233363" indent="-233363">
              <a:lnSpc>
                <a:spcPct val="100000"/>
              </a:lnSpc>
              <a:spcBef>
                <a:spcPct val="0"/>
              </a:spcBef>
              <a:spcAft>
                <a:spcPct val="30000"/>
              </a:spcAft>
              <a:buFontTx/>
              <a:buChar char="•"/>
            </a:pPr>
            <a:r>
              <a:rPr lang="en-US" sz="2400" baseline="0"/>
              <a:t>What effect has immigration had on religious diversity in the United States?</a:t>
            </a:r>
          </a:p>
          <a:p>
            <a:pPr marL="233363" indent="-233363">
              <a:lnSpc>
                <a:spcPct val="100000"/>
              </a:lnSpc>
              <a:spcBef>
                <a:spcPct val="0"/>
              </a:spcBef>
              <a:spcAft>
                <a:spcPct val="30000"/>
              </a:spcAft>
              <a:buFontTx/>
              <a:buChar char="•"/>
            </a:pPr>
            <a:r>
              <a:rPr lang="en-US" sz="2400" baseline="0"/>
              <a:t>In what ways does the religious diversity of the United States affect society?</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457200" y="1295400"/>
            <a:ext cx="8229600" cy="1600200"/>
          </a:xfrm>
          <a:prstGeom prst="rect">
            <a:avLst/>
          </a:prstGeom>
          <a:solidFill>
            <a:srgbClr val="F9F5B4"/>
          </a:solidFill>
          <a:ln w="9525">
            <a:noFill/>
            <a:miter lim="800000"/>
            <a:headEnd/>
            <a:tailEnd/>
          </a:ln>
        </p:spPr>
        <p:txBody>
          <a:bodyPr/>
          <a:lstStyle/>
          <a:p>
            <a:pPr>
              <a:lnSpc>
                <a:spcPct val="120000"/>
              </a:lnSpc>
            </a:pPr>
            <a:r>
              <a:rPr lang="en-US" sz="2400" b="1" baseline="0">
                <a:solidFill>
                  <a:srgbClr val="BF0000"/>
                </a:solidFill>
              </a:rPr>
              <a:t>How One Society Dealt with Calamity</a:t>
            </a:r>
            <a:endParaRPr lang="en-US" sz="2400" baseline="0"/>
          </a:p>
          <a:p>
            <a:pPr>
              <a:lnSpc>
                <a:spcPct val="120000"/>
              </a:lnSpc>
            </a:pPr>
            <a:r>
              <a:rPr lang="en-US" sz="2400" baseline="0"/>
              <a:t>Investigate how Amish religious beliefs shape their norms and guide their behavior.</a:t>
            </a:r>
          </a:p>
        </p:txBody>
      </p:sp>
      <p:grpSp>
        <p:nvGrpSpPr>
          <p:cNvPr id="46083" name="Group 10"/>
          <p:cNvGrpSpPr>
            <a:grpSpLocks/>
          </p:cNvGrpSpPr>
          <p:nvPr/>
        </p:nvGrpSpPr>
        <p:grpSpPr bwMode="auto">
          <a:xfrm>
            <a:off x="457200" y="3200400"/>
            <a:ext cx="8229600" cy="1998663"/>
            <a:chOff x="288" y="2016"/>
            <a:chExt cx="5184" cy="1259"/>
          </a:xfrm>
        </p:grpSpPr>
        <p:sp>
          <p:nvSpPr>
            <p:cNvPr id="46085" name="Text Box 4"/>
            <p:cNvSpPr txBox="1">
              <a:spLocks noChangeArrowheads="1"/>
            </p:cNvSpPr>
            <p:nvPr/>
          </p:nvSpPr>
          <p:spPr bwMode="auto">
            <a:xfrm>
              <a:off x="288" y="2448"/>
              <a:ext cx="5184" cy="827"/>
            </a:xfrm>
            <a:prstGeom prst="rect">
              <a:avLst/>
            </a:prstGeom>
            <a:solidFill>
              <a:srgbClr val="E0E9ED"/>
            </a:solidFill>
            <a:ln w="9525">
              <a:noFill/>
              <a:miter lim="800000"/>
              <a:headEnd/>
              <a:tailEnd/>
            </a:ln>
          </p:spPr>
          <p:txBody>
            <a:bodyPr/>
            <a:lstStyle/>
            <a:p>
              <a:pPr marL="228600" indent="-228600">
                <a:buFontTx/>
                <a:buChar char="•"/>
              </a:pPr>
              <a:r>
                <a:rPr lang="en-US" sz="2000" baseline="0"/>
                <a:t>In this lab you will investigate how the Amish adjust their education to accommodate their relations with the larger society.</a:t>
              </a:r>
            </a:p>
            <a:p>
              <a:pPr marL="228600" indent="-228600">
                <a:buFontTx/>
                <a:buChar char="•"/>
              </a:pPr>
              <a:r>
                <a:rPr lang="en-US" sz="2000" baseline="0"/>
                <a:t>Read the case study and work in a group on the assigned activity.</a:t>
              </a:r>
            </a:p>
          </p:txBody>
        </p:sp>
        <p:sp>
          <p:nvSpPr>
            <p:cNvPr id="46086" name="Text Box 5"/>
            <p:cNvSpPr txBox="1">
              <a:spLocks noChangeArrowheads="1"/>
            </p:cNvSpPr>
            <p:nvPr/>
          </p:nvSpPr>
          <p:spPr bwMode="auto">
            <a:xfrm>
              <a:off x="288" y="2016"/>
              <a:ext cx="5184" cy="432"/>
            </a:xfrm>
            <a:prstGeom prst="rect">
              <a:avLst/>
            </a:prstGeom>
            <a:solidFill>
              <a:srgbClr val="E0E9ED"/>
            </a:solidFill>
            <a:ln w="9525">
              <a:noFill/>
              <a:miter lim="800000"/>
              <a:headEnd/>
              <a:tailEnd/>
            </a:ln>
          </p:spPr>
          <p:txBody>
            <a:bodyPr/>
            <a:lstStyle/>
            <a:p>
              <a:pPr>
                <a:lnSpc>
                  <a:spcPct val="100000"/>
                </a:lnSpc>
                <a:spcBef>
                  <a:spcPct val="0"/>
                </a:spcBef>
              </a:pPr>
              <a:r>
                <a:rPr lang="en-US" sz="2400" b="1" baseline="0">
                  <a:solidFill>
                    <a:srgbClr val="BF0000"/>
                  </a:solidFill>
                </a:rPr>
                <a:t>1. Introduction</a:t>
              </a:r>
              <a:endParaRPr lang="en-US" sz="2400" b="1" baseline="0"/>
            </a:p>
          </p:txBody>
        </p:sp>
      </p:grpSp>
      <p:sp>
        <p:nvSpPr>
          <p:cNvPr id="46084" name="Rectangle 6"/>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Lab: Applying What You’ve Learned</a:t>
            </a:r>
            <a:endParaRPr lang="en-US" sz="2800" b="1" baseline="0">
              <a:solidFill>
                <a:srgbClr val="FFCC00"/>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Lab: Applying What You’ve Learned</a:t>
            </a:r>
            <a:endParaRPr lang="en-US" sz="2800" b="1" baseline="0">
              <a:solidFill>
                <a:srgbClr val="FFCC00"/>
              </a:solidFill>
            </a:endParaRPr>
          </a:p>
        </p:txBody>
      </p:sp>
      <p:pic>
        <p:nvPicPr>
          <p:cNvPr id="47107" name="Picture 10" descr="soc_332"/>
          <p:cNvPicPr>
            <a:picLocks noChangeAspect="1" noChangeArrowheads="1"/>
          </p:cNvPicPr>
          <p:nvPr/>
        </p:nvPicPr>
        <p:blipFill>
          <a:blip r:embed="rId3" cstate="print"/>
          <a:srcRect b="34743"/>
          <a:stretch>
            <a:fillRect/>
          </a:stretch>
        </p:blipFill>
        <p:spPr bwMode="auto">
          <a:xfrm>
            <a:off x="228600" y="1363663"/>
            <a:ext cx="4267200" cy="4046537"/>
          </a:xfrm>
          <a:prstGeom prst="rect">
            <a:avLst/>
          </a:prstGeom>
          <a:noFill/>
          <a:ln w="9525">
            <a:noFill/>
            <a:miter lim="800000"/>
            <a:headEnd/>
            <a:tailEnd/>
          </a:ln>
        </p:spPr>
      </p:pic>
      <p:pic>
        <p:nvPicPr>
          <p:cNvPr id="47108" name="Picture 11" descr="soc_332"/>
          <p:cNvPicPr>
            <a:picLocks noChangeAspect="1" noChangeArrowheads="1"/>
          </p:cNvPicPr>
          <p:nvPr/>
        </p:nvPicPr>
        <p:blipFill>
          <a:blip r:embed="rId3" cstate="print"/>
          <a:srcRect t="65257"/>
          <a:stretch>
            <a:fillRect/>
          </a:stretch>
        </p:blipFill>
        <p:spPr bwMode="auto">
          <a:xfrm>
            <a:off x="4724400" y="3268663"/>
            <a:ext cx="4114800" cy="20780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Lab: Applying What You’ve Learned</a:t>
            </a:r>
            <a:endParaRPr lang="en-US" sz="2800" b="1" baseline="0">
              <a:solidFill>
                <a:srgbClr val="FFCC00"/>
              </a:solidFill>
            </a:endParaRPr>
          </a:p>
        </p:txBody>
      </p:sp>
      <p:pic>
        <p:nvPicPr>
          <p:cNvPr id="971783" name="Picture 7" descr="soc_333"/>
          <p:cNvPicPr>
            <a:picLocks noChangeAspect="1" noChangeArrowheads="1"/>
          </p:cNvPicPr>
          <p:nvPr/>
        </p:nvPicPr>
        <p:blipFill>
          <a:blip r:embed="rId3" cstate="print"/>
          <a:srcRect/>
          <a:stretch>
            <a:fillRect/>
          </a:stretch>
        </p:blipFill>
        <p:spPr bwMode="auto">
          <a:xfrm>
            <a:off x="1371600" y="1371600"/>
            <a:ext cx="6324600" cy="44608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71783"/>
                                        </p:tgtEl>
                                        <p:attrNameLst>
                                          <p:attrName>style.visibility</p:attrName>
                                        </p:attrNameLst>
                                      </p:cBhvr>
                                      <p:to>
                                        <p:strVal val="visible"/>
                                      </p:to>
                                    </p:set>
                                    <p:animEffect transition="in" filter="fade">
                                      <p:cBhvr>
                                        <p:cTn id="7" dur="1000"/>
                                        <p:tgtEl>
                                          <p:spTgt spid="971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457200" y="1600200"/>
            <a:ext cx="4038600" cy="4343400"/>
          </a:xfrm>
          <a:prstGeom prst="rect">
            <a:avLst/>
          </a:prstGeom>
          <a:solidFill>
            <a:srgbClr val="F9F5B4"/>
          </a:solidFill>
          <a:ln w="9525">
            <a:noFill/>
            <a:miter lim="800000"/>
            <a:headEnd/>
            <a:tailEnd/>
          </a:ln>
        </p:spPr>
        <p:txBody>
          <a:bodyPr/>
          <a:lstStyle/>
          <a:p>
            <a:pPr marL="231775" indent="-231775">
              <a:lnSpc>
                <a:spcPct val="100000"/>
              </a:lnSpc>
              <a:spcAft>
                <a:spcPct val="25000"/>
              </a:spcAft>
            </a:pPr>
            <a:r>
              <a:rPr lang="en-US" sz="2400" b="1" baseline="0">
                <a:solidFill>
                  <a:srgbClr val="BF0000"/>
                </a:solidFill>
              </a:rPr>
              <a:t>2. Group Activities</a:t>
            </a:r>
          </a:p>
          <a:p>
            <a:pPr marL="231775" indent="-231775">
              <a:lnSpc>
                <a:spcPct val="100000"/>
              </a:lnSpc>
              <a:spcAft>
                <a:spcPct val="25000"/>
              </a:spcAft>
              <a:buFontTx/>
              <a:buChar char="•"/>
            </a:pPr>
            <a:r>
              <a:rPr lang="en-US" sz="2200" baseline="0"/>
              <a:t>Address the topics that are assigned by your teacher.</a:t>
            </a:r>
          </a:p>
          <a:p>
            <a:pPr marL="231775" indent="-231775">
              <a:lnSpc>
                <a:spcPct val="100000"/>
              </a:lnSpc>
              <a:spcAft>
                <a:spcPct val="25000"/>
              </a:spcAft>
              <a:buFontTx/>
              <a:buChar char="•"/>
            </a:pPr>
            <a:r>
              <a:rPr lang="en-US" sz="2200" baseline="0"/>
              <a:t>Answer the questions that are listed with each topic.</a:t>
            </a:r>
          </a:p>
        </p:txBody>
      </p:sp>
      <p:sp>
        <p:nvSpPr>
          <p:cNvPr id="962563" name="Text Box 3"/>
          <p:cNvSpPr txBox="1">
            <a:spLocks noChangeArrowheads="1"/>
          </p:cNvSpPr>
          <p:nvPr/>
        </p:nvSpPr>
        <p:spPr bwMode="auto">
          <a:xfrm>
            <a:off x="4648200" y="1600200"/>
            <a:ext cx="4038600" cy="4343400"/>
          </a:xfrm>
          <a:prstGeom prst="rect">
            <a:avLst/>
          </a:prstGeom>
          <a:solidFill>
            <a:srgbClr val="E0E9ED"/>
          </a:solidFill>
          <a:ln w="9525">
            <a:noFill/>
            <a:miter lim="800000"/>
            <a:headEnd/>
            <a:tailEnd/>
          </a:ln>
        </p:spPr>
        <p:txBody>
          <a:bodyPr/>
          <a:lstStyle/>
          <a:p>
            <a:pPr marL="231775" indent="-231775">
              <a:lnSpc>
                <a:spcPct val="100000"/>
              </a:lnSpc>
              <a:spcAft>
                <a:spcPct val="25000"/>
              </a:spcAft>
            </a:pPr>
            <a:r>
              <a:rPr lang="en-US" sz="2400" b="1" baseline="0">
                <a:solidFill>
                  <a:srgbClr val="BF0000"/>
                </a:solidFill>
              </a:rPr>
              <a:t>3. Discussion</a:t>
            </a:r>
          </a:p>
          <a:p>
            <a:pPr marL="231775" indent="-231775">
              <a:lnSpc>
                <a:spcPct val="100000"/>
              </a:lnSpc>
              <a:spcAft>
                <a:spcPct val="25000"/>
              </a:spcAft>
              <a:buFontTx/>
              <a:buChar char="•"/>
            </a:pPr>
            <a:r>
              <a:rPr lang="en-US" sz="2200" b="1" baseline="0"/>
              <a:t>What did you learn from this lab? As a group, discuss the following:</a:t>
            </a:r>
          </a:p>
          <a:p>
            <a:pPr marL="231775" indent="-231775">
              <a:lnSpc>
                <a:spcPct val="100000"/>
              </a:lnSpc>
              <a:spcAft>
                <a:spcPct val="25000"/>
              </a:spcAft>
              <a:buFontTx/>
              <a:buChar char="•"/>
            </a:pPr>
            <a:r>
              <a:rPr lang="en-US" sz="2200" baseline="0"/>
              <a:t>What were the findings of each group?</a:t>
            </a:r>
          </a:p>
          <a:p>
            <a:pPr marL="231775" indent="-231775">
              <a:lnSpc>
                <a:spcPct val="100000"/>
              </a:lnSpc>
              <a:spcAft>
                <a:spcPct val="25000"/>
              </a:spcAft>
              <a:buFontTx/>
              <a:buChar char="•"/>
            </a:pPr>
            <a:r>
              <a:rPr lang="en-US" sz="2200" baseline="0"/>
              <a:t>How did you come to a shared opinion?</a:t>
            </a:r>
          </a:p>
          <a:p>
            <a:pPr marL="231775" indent="-231775">
              <a:lnSpc>
                <a:spcPct val="100000"/>
              </a:lnSpc>
              <a:spcAft>
                <a:spcPct val="25000"/>
              </a:spcAft>
              <a:buFontTx/>
              <a:buChar char="•"/>
            </a:pPr>
            <a:r>
              <a:rPr lang="en-US" sz="2200" baseline="0"/>
              <a:t>What did group members disagree about?</a:t>
            </a:r>
            <a:endParaRPr lang="en-US" sz="2200" baseline="0">
              <a:cs typeface="Arial" charset="0"/>
            </a:endParaRPr>
          </a:p>
        </p:txBody>
      </p:sp>
      <p:sp>
        <p:nvSpPr>
          <p:cNvPr id="49156"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Lab </a:t>
            </a:r>
            <a:r>
              <a:rPr lang="en-US" sz="2800" b="1" i="1" baseline="0">
                <a:solidFill>
                  <a:srgbClr val="073499"/>
                </a:solidFill>
              </a:rPr>
              <a:t>(cont.)</a:t>
            </a:r>
            <a:endParaRPr lang="en-US" sz="2800" b="1" i="1" baseline="0">
              <a:solidFill>
                <a:srgbClr val="FFCC00"/>
              </a:solidFill>
            </a:endParaRPr>
          </a:p>
        </p:txBody>
      </p:sp>
      <p:sp>
        <p:nvSpPr>
          <p:cNvPr id="962566" name="AutoShape 6"/>
          <p:cNvSpPr>
            <a:spLocks noChangeArrowheads="1"/>
          </p:cNvSpPr>
          <p:nvPr/>
        </p:nvSpPr>
        <p:spPr bwMode="auto">
          <a:xfrm flipH="1" flipV="1">
            <a:off x="4191000" y="5715000"/>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62566"/>
                                        </p:tgtEl>
                                        <p:attrNameLst>
                                          <p:attrName>style.visibility</p:attrName>
                                        </p:attrNameLst>
                                      </p:cBhvr>
                                      <p:to>
                                        <p:strVal val="hidden"/>
                                      </p:to>
                                    </p:set>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962563"/>
                                        </p:tgtEl>
                                        <p:attrNameLst>
                                          <p:attrName>style.visibility</p:attrName>
                                        </p:attrNameLst>
                                      </p:cBhvr>
                                      <p:to>
                                        <p:strVal val="visible"/>
                                      </p:to>
                                    </p:set>
                                    <p:animEffect transition="in" filter="wipe(right)">
                                      <p:cBhvr>
                                        <p:cTn id="10" dur="500"/>
                                        <p:tgtEl>
                                          <p:spTgt spid="962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63" grpId="0" animBg="1"/>
      <p:bldP spid="9625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533400"/>
            <a:ext cx="7772400" cy="825500"/>
          </a:xfrm>
          <a:prstGeom prst="rect">
            <a:avLst/>
          </a:prstGeom>
          <a:noFill/>
          <a:ln w="9525">
            <a:noFill/>
            <a:miter lim="800000"/>
            <a:headEnd/>
            <a:tailEnd/>
          </a:ln>
        </p:spPr>
        <p:txBody>
          <a:bodyPr anchor="ctr"/>
          <a:lstStyle/>
          <a:p>
            <a:pPr algn="ctr">
              <a:lnSpc>
                <a:spcPct val="100000"/>
              </a:lnSpc>
              <a:spcBef>
                <a:spcPct val="0"/>
              </a:spcBef>
            </a:pPr>
            <a:endParaRPr lang="en-US" sz="3500" b="1" i="1" baseline="0"/>
          </a:p>
        </p:txBody>
      </p:sp>
      <p:pic>
        <p:nvPicPr>
          <p:cNvPr id="811014" name="Picture 6" descr="soc_308"/>
          <p:cNvPicPr>
            <a:picLocks noChangeAspect="1" noChangeArrowheads="1"/>
          </p:cNvPicPr>
          <p:nvPr/>
        </p:nvPicPr>
        <p:blipFill>
          <a:blip r:embed="rId4" cstate="print"/>
          <a:srcRect b="10909"/>
          <a:stretch>
            <a:fillRect/>
          </a:stretch>
        </p:blipFill>
        <p:spPr bwMode="auto">
          <a:xfrm>
            <a:off x="1447800" y="685800"/>
            <a:ext cx="3962400" cy="5410200"/>
          </a:xfrm>
          <a:prstGeom prst="rect">
            <a:avLst/>
          </a:prstGeom>
          <a:noFill/>
          <a:ln w="9525">
            <a:noFill/>
            <a:miter lim="800000"/>
            <a:headEnd/>
            <a:tailEnd/>
          </a:ln>
        </p:spPr>
      </p:pic>
      <p:sp>
        <p:nvSpPr>
          <p:cNvPr id="811016" name="Text Box 8"/>
          <p:cNvSpPr txBox="1">
            <a:spLocks noChangeArrowheads="1"/>
          </p:cNvSpPr>
          <p:nvPr/>
        </p:nvSpPr>
        <p:spPr bwMode="auto">
          <a:xfrm>
            <a:off x="5638800" y="2360613"/>
            <a:ext cx="3276600" cy="1296987"/>
          </a:xfrm>
          <a:prstGeom prst="rect">
            <a:avLst/>
          </a:prstGeom>
          <a:gradFill rotWithShape="1">
            <a:gsLst>
              <a:gs pos="0">
                <a:srgbClr val="5E8EF8"/>
              </a:gs>
              <a:gs pos="100000">
                <a:srgbClr val="E0E9FE"/>
              </a:gs>
            </a:gsLst>
            <a:lin ang="0" scaled="1"/>
          </a:gradFill>
          <a:ln w="9525" algn="ctr">
            <a:noFill/>
            <a:miter lim="800000"/>
            <a:headEnd/>
            <a:tailEnd/>
          </a:ln>
        </p:spPr>
        <p:txBody>
          <a:bodyPr>
            <a:spAutoFit/>
          </a:bodyPr>
          <a:lstStyle/>
          <a:p>
            <a:pPr>
              <a:spcBef>
                <a:spcPct val="50000"/>
              </a:spcBef>
            </a:pPr>
            <a:r>
              <a:rPr lang="en-US" sz="2400" b="1" baseline="0"/>
              <a:t>How do we learn what it means to be American?</a:t>
            </a:r>
          </a:p>
        </p:txBody>
      </p:sp>
      <p:pic>
        <p:nvPicPr>
          <p:cNvPr id="6149" name="Picture 9" descr="close_up"/>
          <p:cNvPicPr>
            <a:picLocks noChangeAspect="1" noChangeArrowheads="1"/>
          </p:cNvPicPr>
          <p:nvPr/>
        </p:nvPicPr>
        <p:blipFill>
          <a:blip r:embed="rId5" cstate="print"/>
          <a:srcRect/>
          <a:stretch>
            <a:fillRect/>
          </a:stretch>
        </p:blipFill>
        <p:spPr bwMode="auto">
          <a:xfrm>
            <a:off x="152400" y="531813"/>
            <a:ext cx="1219200" cy="68421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811014"/>
                                        </p:tgtEl>
                                        <p:attrNameLst>
                                          <p:attrName>style.visibility</p:attrName>
                                        </p:attrNameLst>
                                      </p:cBhvr>
                                      <p:to>
                                        <p:strVal val="visible"/>
                                      </p:to>
                                    </p:set>
                                    <p:animEffect transition="in" filter="randombar(vertical)">
                                      <p:cBhvr>
                                        <p:cTn id="7" dur="1000"/>
                                        <p:tgtEl>
                                          <p:spTgt spid="8110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11016"/>
                                        </p:tgtEl>
                                        <p:attrNameLst>
                                          <p:attrName>style.visibility</p:attrName>
                                        </p:attrNameLst>
                                      </p:cBhvr>
                                      <p:to>
                                        <p:strVal val="visible"/>
                                      </p:to>
                                    </p:set>
                                    <p:animEffect transition="in" filter="wipe(left)">
                                      <p:cBhvr>
                                        <p:cTn id="11" dur="500"/>
                                        <p:tgtEl>
                                          <p:spTgt spid="811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0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5800" y="533400"/>
            <a:ext cx="7772400" cy="825500"/>
          </a:xfrm>
          <a:prstGeom prst="rect">
            <a:avLst/>
          </a:prstGeom>
          <a:noFill/>
          <a:ln w="9525">
            <a:noFill/>
            <a:miter lim="800000"/>
            <a:headEnd/>
            <a:tailEnd/>
          </a:ln>
        </p:spPr>
        <p:txBody>
          <a:bodyPr anchor="ctr"/>
          <a:lstStyle/>
          <a:p>
            <a:pPr algn="ctr">
              <a:lnSpc>
                <a:spcPct val="100000"/>
              </a:lnSpc>
              <a:spcBef>
                <a:spcPct val="0"/>
              </a:spcBef>
            </a:pPr>
            <a:endParaRPr lang="en-US" sz="3500" b="1" i="1" baseline="0"/>
          </a:p>
        </p:txBody>
      </p:sp>
      <p:sp>
        <p:nvSpPr>
          <p:cNvPr id="892931" name="Rectangle 3"/>
          <p:cNvSpPr>
            <a:spLocks noChangeArrowheads="1"/>
          </p:cNvSpPr>
          <p:nvPr/>
        </p:nvSpPr>
        <p:spPr bwMode="auto">
          <a:xfrm>
            <a:off x="457200" y="1447800"/>
            <a:ext cx="8229600" cy="4114800"/>
          </a:xfrm>
          <a:prstGeom prst="rect">
            <a:avLst/>
          </a:prstGeom>
          <a:solidFill>
            <a:srgbClr val="F9F5B4"/>
          </a:solidFill>
          <a:ln w="9525">
            <a:noFill/>
            <a:miter lim="800000"/>
            <a:headEnd/>
            <a:tailEnd/>
          </a:ln>
        </p:spPr>
        <p:txBody>
          <a:bodyPr/>
          <a:lstStyle/>
          <a:p>
            <a:pPr marL="233363" indent="-233363">
              <a:lnSpc>
                <a:spcPct val="100000"/>
              </a:lnSpc>
              <a:spcBef>
                <a:spcPct val="0"/>
              </a:spcBef>
              <a:spcAft>
                <a:spcPct val="30000"/>
              </a:spcAft>
              <a:buFontTx/>
              <a:buChar char="•"/>
            </a:pPr>
            <a:r>
              <a:rPr lang="en-US" sz="2200" baseline="0"/>
              <a:t>A society’s future largely depends on the successful socialization of new members. To accomplish this goal, every society has developed a system of</a:t>
            </a:r>
            <a:r>
              <a:rPr lang="en-US" sz="2200" b="1" baseline="0"/>
              <a:t> education </a:t>
            </a:r>
            <a:r>
              <a:rPr lang="en-US" sz="2200" baseline="0"/>
              <a:t>consisting of the roles and norms that ensure the transmission of knowledge, values, and patterns of behavior from one generation to the next.</a:t>
            </a:r>
          </a:p>
          <a:p>
            <a:pPr marL="233363" indent="-233363">
              <a:lnSpc>
                <a:spcPct val="100000"/>
              </a:lnSpc>
              <a:spcBef>
                <a:spcPct val="0"/>
              </a:spcBef>
              <a:spcAft>
                <a:spcPct val="30000"/>
              </a:spcAft>
              <a:buFontTx/>
              <a:buChar char="•"/>
            </a:pPr>
            <a:r>
              <a:rPr lang="en-US" sz="2200" baseline="0"/>
              <a:t>In some preindustrial societies, education is largely informal and occurs mainly within the family.</a:t>
            </a:r>
          </a:p>
          <a:p>
            <a:pPr marL="233363" indent="-233363">
              <a:lnSpc>
                <a:spcPct val="100000"/>
              </a:lnSpc>
              <a:spcBef>
                <a:spcPct val="0"/>
              </a:spcBef>
              <a:spcAft>
                <a:spcPct val="30000"/>
              </a:spcAft>
              <a:buFontTx/>
              <a:buChar char="•"/>
            </a:pPr>
            <a:r>
              <a:rPr lang="en-US" sz="2200" b="1" baseline="0"/>
              <a:t>Schooling </a:t>
            </a:r>
            <a:r>
              <a:rPr lang="en-US" sz="2200" baseline="0"/>
              <a:t>is formal education, which involves instruction by specially trained teachers who follow officially recognized policies.</a:t>
            </a:r>
          </a:p>
        </p:txBody>
      </p:sp>
      <p:sp>
        <p:nvSpPr>
          <p:cNvPr id="7172"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Defining Education</a:t>
            </a:r>
            <a:endParaRPr lang="en-US" sz="2800" b="1" baseline="0">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92931">
                                            <p:bg/>
                                          </p:spTgt>
                                        </p:tgtEl>
                                        <p:attrNameLst>
                                          <p:attrName>style.visibility</p:attrName>
                                        </p:attrNameLst>
                                      </p:cBhvr>
                                      <p:to>
                                        <p:strVal val="visible"/>
                                      </p:to>
                                    </p:set>
                                    <p:animEffect transition="in" filter="wipe(up)">
                                      <p:cBhvr>
                                        <p:cTn id="7" dur="1000"/>
                                        <p:tgtEl>
                                          <p:spTgt spid="89293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92931">
                                            <p:txEl>
                                              <p:pRg st="0" end="0"/>
                                            </p:txEl>
                                          </p:spTgt>
                                        </p:tgtEl>
                                        <p:attrNameLst>
                                          <p:attrName>style.visibility</p:attrName>
                                        </p:attrNameLst>
                                      </p:cBhvr>
                                      <p:to>
                                        <p:strVal val="visible"/>
                                      </p:to>
                                    </p:set>
                                    <p:animEffect transition="in" filter="wipe(up)">
                                      <p:cBhvr>
                                        <p:cTn id="12" dur="1000"/>
                                        <p:tgtEl>
                                          <p:spTgt spid="8929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92931">
                                            <p:txEl>
                                              <p:pRg st="1" end="1"/>
                                            </p:txEl>
                                          </p:spTgt>
                                        </p:tgtEl>
                                        <p:attrNameLst>
                                          <p:attrName>style.visibility</p:attrName>
                                        </p:attrNameLst>
                                      </p:cBhvr>
                                      <p:to>
                                        <p:strVal val="visible"/>
                                      </p:to>
                                    </p:set>
                                    <p:animEffect transition="in" filter="wipe(up)">
                                      <p:cBhvr>
                                        <p:cTn id="17" dur="1000"/>
                                        <p:tgtEl>
                                          <p:spTgt spid="8929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92931">
                                            <p:txEl>
                                              <p:pRg st="2" end="2"/>
                                            </p:txEl>
                                          </p:spTgt>
                                        </p:tgtEl>
                                        <p:attrNameLst>
                                          <p:attrName>style.visibility</p:attrName>
                                        </p:attrNameLst>
                                      </p:cBhvr>
                                      <p:to>
                                        <p:strVal val="visible"/>
                                      </p:to>
                                    </p:set>
                                    <p:animEffect transition="in" filter="wipe(up)">
                                      <p:cBhvr>
                                        <p:cTn id="22" dur="1000"/>
                                        <p:tgtEl>
                                          <p:spTgt spid="8929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31" grpId="0" build="p" bldLvl="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533400"/>
            <a:ext cx="7772400" cy="825500"/>
          </a:xfrm>
          <a:prstGeom prst="rect">
            <a:avLst/>
          </a:prstGeom>
          <a:noFill/>
          <a:ln w="9525">
            <a:noFill/>
            <a:miter lim="800000"/>
            <a:headEnd/>
            <a:tailEnd/>
          </a:ln>
        </p:spPr>
        <p:txBody>
          <a:bodyPr anchor="ctr"/>
          <a:lstStyle/>
          <a:p>
            <a:pPr algn="ctr">
              <a:lnSpc>
                <a:spcPct val="100000"/>
              </a:lnSpc>
              <a:spcBef>
                <a:spcPct val="0"/>
              </a:spcBef>
            </a:pPr>
            <a:endParaRPr lang="en-US" sz="3500" b="1" i="1" baseline="0"/>
          </a:p>
        </p:txBody>
      </p:sp>
      <p:sp>
        <p:nvSpPr>
          <p:cNvPr id="965635" name="Rectangle 3"/>
          <p:cNvSpPr>
            <a:spLocks noChangeArrowheads="1"/>
          </p:cNvSpPr>
          <p:nvPr/>
        </p:nvSpPr>
        <p:spPr bwMode="auto">
          <a:xfrm>
            <a:off x="457200" y="1676400"/>
            <a:ext cx="8229600" cy="2743200"/>
          </a:xfrm>
          <a:prstGeom prst="rect">
            <a:avLst/>
          </a:prstGeom>
          <a:solidFill>
            <a:srgbClr val="E0E9ED"/>
          </a:solidFill>
          <a:ln w="9525">
            <a:noFill/>
            <a:miter lim="800000"/>
            <a:headEnd/>
            <a:tailEnd/>
          </a:ln>
        </p:spPr>
        <p:txBody>
          <a:bodyPr/>
          <a:lstStyle/>
          <a:p>
            <a:pPr marL="233363" indent="-233363">
              <a:lnSpc>
                <a:spcPct val="100000"/>
              </a:lnSpc>
              <a:spcBef>
                <a:spcPct val="0"/>
              </a:spcBef>
              <a:spcAft>
                <a:spcPct val="30000"/>
              </a:spcAft>
              <a:buFontTx/>
              <a:buChar char="•"/>
            </a:pPr>
            <a:r>
              <a:rPr lang="en-US" sz="2400" baseline="0"/>
              <a:t>Functionalist view: Studies the ways in which education aids society</a:t>
            </a:r>
          </a:p>
          <a:p>
            <a:pPr marL="233363" indent="-233363">
              <a:lnSpc>
                <a:spcPct val="100000"/>
              </a:lnSpc>
              <a:spcBef>
                <a:spcPct val="0"/>
              </a:spcBef>
              <a:spcAft>
                <a:spcPct val="30000"/>
              </a:spcAft>
              <a:buFontTx/>
              <a:buChar char="•"/>
            </a:pPr>
            <a:r>
              <a:rPr lang="en-US" sz="2400" baseline="0"/>
              <a:t>Conflict view: Studies the ways in which education maintains the imbalance of power in society</a:t>
            </a:r>
          </a:p>
          <a:p>
            <a:pPr marL="233363" indent="-233363">
              <a:lnSpc>
                <a:spcPct val="100000"/>
              </a:lnSpc>
              <a:spcBef>
                <a:spcPct val="0"/>
              </a:spcBef>
              <a:spcAft>
                <a:spcPct val="30000"/>
              </a:spcAft>
              <a:buFontTx/>
              <a:buChar char="•"/>
            </a:pPr>
            <a:r>
              <a:rPr lang="en-US" sz="2400" baseline="0"/>
              <a:t>Interactionist view: Studies the face-to-face interaction of the classroom.</a:t>
            </a:r>
            <a:endParaRPr lang="en-US" sz="2400" b="1" baseline="0"/>
          </a:p>
        </p:txBody>
      </p:sp>
      <p:sp>
        <p:nvSpPr>
          <p:cNvPr id="8196"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Defining Education</a:t>
            </a:r>
            <a:endParaRPr lang="en-US" sz="2800" b="1" baseline="0">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65635">
                                            <p:bg/>
                                          </p:spTgt>
                                        </p:tgtEl>
                                        <p:attrNameLst>
                                          <p:attrName>style.visibility</p:attrName>
                                        </p:attrNameLst>
                                      </p:cBhvr>
                                      <p:to>
                                        <p:strVal val="visible"/>
                                      </p:to>
                                    </p:set>
                                    <p:animEffect transition="in" filter="wipe(up)">
                                      <p:cBhvr>
                                        <p:cTn id="7" dur="1000"/>
                                        <p:tgtEl>
                                          <p:spTgt spid="96563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65635">
                                            <p:txEl>
                                              <p:pRg st="0" end="0"/>
                                            </p:txEl>
                                          </p:spTgt>
                                        </p:tgtEl>
                                        <p:attrNameLst>
                                          <p:attrName>style.visibility</p:attrName>
                                        </p:attrNameLst>
                                      </p:cBhvr>
                                      <p:to>
                                        <p:strVal val="visible"/>
                                      </p:to>
                                    </p:set>
                                    <p:animEffect transition="in" filter="wipe(up)">
                                      <p:cBhvr>
                                        <p:cTn id="12" dur="1000"/>
                                        <p:tgtEl>
                                          <p:spTgt spid="9656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65635">
                                            <p:txEl>
                                              <p:pRg st="1" end="1"/>
                                            </p:txEl>
                                          </p:spTgt>
                                        </p:tgtEl>
                                        <p:attrNameLst>
                                          <p:attrName>style.visibility</p:attrName>
                                        </p:attrNameLst>
                                      </p:cBhvr>
                                      <p:to>
                                        <p:strVal val="visible"/>
                                      </p:to>
                                    </p:set>
                                    <p:animEffect transition="in" filter="wipe(up)">
                                      <p:cBhvr>
                                        <p:cTn id="17" dur="1000"/>
                                        <p:tgtEl>
                                          <p:spTgt spid="9656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65635">
                                            <p:txEl>
                                              <p:pRg st="2" end="2"/>
                                            </p:txEl>
                                          </p:spTgt>
                                        </p:tgtEl>
                                        <p:attrNameLst>
                                          <p:attrName>style.visibility</p:attrName>
                                        </p:attrNameLst>
                                      </p:cBhvr>
                                      <p:to>
                                        <p:strVal val="visible"/>
                                      </p:to>
                                    </p:set>
                                    <p:animEffect transition="in" filter="wipe(up)">
                                      <p:cBhvr>
                                        <p:cTn id="22" dur="1000"/>
                                        <p:tgtEl>
                                          <p:spTgt spid="9656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5" grpId="0" build="p" bldLvl="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7200" y="1143000"/>
            <a:ext cx="4038600" cy="2514600"/>
          </a:xfrm>
          <a:prstGeom prst="rect">
            <a:avLst/>
          </a:prstGeom>
          <a:solidFill>
            <a:srgbClr val="F9F5B4"/>
          </a:solidFill>
          <a:ln w="9525">
            <a:noFill/>
            <a:miter lim="800000"/>
            <a:headEnd/>
            <a:tailEnd/>
          </a:ln>
        </p:spPr>
        <p:txBody>
          <a:bodyPr/>
          <a:lstStyle/>
          <a:p>
            <a:pPr marL="231775" indent="-231775">
              <a:lnSpc>
                <a:spcPct val="100000"/>
              </a:lnSpc>
              <a:spcAft>
                <a:spcPct val="25000"/>
              </a:spcAft>
            </a:pPr>
            <a:r>
              <a:rPr lang="en-US" sz="2400" b="1" i="1" baseline="0">
                <a:solidFill>
                  <a:srgbClr val="BF0000"/>
                </a:solidFill>
              </a:rPr>
              <a:t>Teaching Knowledge and Skills</a:t>
            </a:r>
            <a:endParaRPr lang="en-US" sz="2400" b="1" i="1" baseline="0"/>
          </a:p>
          <a:p>
            <a:pPr marL="231775" indent="-231775">
              <a:lnSpc>
                <a:spcPct val="100000"/>
              </a:lnSpc>
              <a:spcAft>
                <a:spcPct val="25000"/>
              </a:spcAft>
              <a:buFontTx/>
              <a:buChar char="•"/>
            </a:pPr>
            <a:r>
              <a:rPr lang="en-US" sz="1800" baseline="0"/>
              <a:t>Children must learn the knowledge and skills they will need as adults.</a:t>
            </a:r>
          </a:p>
          <a:p>
            <a:pPr marL="231775" indent="-231775">
              <a:lnSpc>
                <a:spcPct val="100000"/>
              </a:lnSpc>
              <a:spcAft>
                <a:spcPct val="25000"/>
              </a:spcAft>
              <a:buFontTx/>
              <a:buChar char="•"/>
            </a:pPr>
            <a:r>
              <a:rPr lang="en-US" sz="1800" baseline="0"/>
              <a:t>Education generates new knowledge, which is useful in adapting to changing conditions.</a:t>
            </a:r>
          </a:p>
        </p:txBody>
      </p:sp>
      <p:sp>
        <p:nvSpPr>
          <p:cNvPr id="894979" name="Text Box 3"/>
          <p:cNvSpPr txBox="1">
            <a:spLocks noChangeArrowheads="1"/>
          </p:cNvSpPr>
          <p:nvPr/>
        </p:nvSpPr>
        <p:spPr bwMode="auto">
          <a:xfrm>
            <a:off x="457200" y="3657600"/>
            <a:ext cx="4038600" cy="2514600"/>
          </a:xfrm>
          <a:prstGeom prst="rect">
            <a:avLst/>
          </a:prstGeom>
          <a:solidFill>
            <a:srgbClr val="E0E9ED"/>
          </a:solidFill>
          <a:ln w="9525">
            <a:noFill/>
            <a:miter lim="800000"/>
            <a:headEnd/>
            <a:tailEnd/>
          </a:ln>
        </p:spPr>
        <p:txBody>
          <a:bodyPr/>
          <a:lstStyle/>
          <a:p>
            <a:pPr marL="231775" indent="-231775">
              <a:lnSpc>
                <a:spcPct val="100000"/>
              </a:lnSpc>
              <a:spcAft>
                <a:spcPct val="25000"/>
              </a:spcAft>
            </a:pPr>
            <a:r>
              <a:rPr lang="en-US" sz="2400" b="1" i="1" baseline="0">
                <a:solidFill>
                  <a:srgbClr val="BF0000"/>
                </a:solidFill>
              </a:rPr>
              <a:t>Social Integration</a:t>
            </a:r>
            <a:endParaRPr lang="en-US" sz="2400" b="1" i="1" baseline="0"/>
          </a:p>
          <a:p>
            <a:pPr marL="231775" indent="-231775">
              <a:lnSpc>
                <a:spcPct val="100000"/>
              </a:lnSpc>
              <a:spcAft>
                <a:spcPct val="25000"/>
              </a:spcAft>
              <a:buFontTx/>
              <a:buChar char="•"/>
            </a:pPr>
            <a:r>
              <a:rPr lang="en-US" sz="1800" baseline="0"/>
              <a:t>Education serves to produce a society of individuals who share a common national identity.</a:t>
            </a:r>
          </a:p>
          <a:p>
            <a:pPr marL="231775" indent="-231775">
              <a:lnSpc>
                <a:spcPct val="100000"/>
              </a:lnSpc>
              <a:spcAft>
                <a:spcPct val="25000"/>
              </a:spcAft>
              <a:buFontTx/>
              <a:buChar char="•"/>
            </a:pPr>
            <a:r>
              <a:rPr lang="en-US" sz="1800" baseline="0"/>
              <a:t>Schools foster social integration and national unity by teaching a core set of skills and values.</a:t>
            </a:r>
          </a:p>
        </p:txBody>
      </p:sp>
      <p:sp>
        <p:nvSpPr>
          <p:cNvPr id="894980" name="Text Box 4"/>
          <p:cNvSpPr txBox="1">
            <a:spLocks noChangeArrowheads="1"/>
          </p:cNvSpPr>
          <p:nvPr/>
        </p:nvSpPr>
        <p:spPr bwMode="auto">
          <a:xfrm>
            <a:off x="4724400" y="1143000"/>
            <a:ext cx="4038600" cy="2514600"/>
          </a:xfrm>
          <a:prstGeom prst="rect">
            <a:avLst/>
          </a:prstGeom>
          <a:solidFill>
            <a:srgbClr val="E0E9ED"/>
          </a:solidFill>
          <a:ln w="9525">
            <a:noFill/>
            <a:miter lim="800000"/>
            <a:headEnd/>
            <a:tailEnd/>
          </a:ln>
        </p:spPr>
        <p:txBody>
          <a:bodyPr/>
          <a:lstStyle/>
          <a:p>
            <a:pPr marL="231775" indent="-231775">
              <a:lnSpc>
                <a:spcPct val="100000"/>
              </a:lnSpc>
              <a:spcAft>
                <a:spcPct val="25000"/>
              </a:spcAft>
            </a:pPr>
            <a:r>
              <a:rPr lang="en-US" sz="2400" b="1" i="1" baseline="0">
                <a:solidFill>
                  <a:srgbClr val="BF0000"/>
                </a:solidFill>
              </a:rPr>
              <a:t>Transmission of Culture</a:t>
            </a:r>
            <a:endParaRPr lang="en-US" sz="2400" b="1" i="1" baseline="0"/>
          </a:p>
          <a:p>
            <a:pPr marL="231775" indent="-231775">
              <a:lnSpc>
                <a:spcPct val="100000"/>
              </a:lnSpc>
              <a:spcAft>
                <a:spcPct val="25000"/>
              </a:spcAft>
              <a:buFontTx/>
              <a:buChar char="•"/>
            </a:pPr>
            <a:r>
              <a:rPr lang="en-US" sz="1800" baseline="0"/>
              <a:t>For societies to survive, they must pass on core values of their culture.</a:t>
            </a:r>
          </a:p>
          <a:p>
            <a:pPr marL="231775" indent="-231775">
              <a:lnSpc>
                <a:spcPct val="100000"/>
              </a:lnSpc>
              <a:spcAft>
                <a:spcPct val="25000"/>
              </a:spcAft>
              <a:buFontTx/>
              <a:buChar char="•"/>
            </a:pPr>
            <a:r>
              <a:rPr lang="en-US" sz="1800" baseline="0"/>
              <a:t>Societies use education to support their communities’ social and political system.</a:t>
            </a:r>
          </a:p>
        </p:txBody>
      </p:sp>
      <p:sp>
        <p:nvSpPr>
          <p:cNvPr id="894981" name="Text Box 5"/>
          <p:cNvSpPr txBox="1">
            <a:spLocks noChangeArrowheads="1"/>
          </p:cNvSpPr>
          <p:nvPr/>
        </p:nvSpPr>
        <p:spPr bwMode="auto">
          <a:xfrm>
            <a:off x="4724400" y="3657600"/>
            <a:ext cx="4038600" cy="2514600"/>
          </a:xfrm>
          <a:prstGeom prst="rect">
            <a:avLst/>
          </a:prstGeom>
          <a:solidFill>
            <a:srgbClr val="F9F5B4"/>
          </a:solidFill>
          <a:ln w="9525">
            <a:noFill/>
            <a:miter lim="800000"/>
            <a:headEnd/>
            <a:tailEnd/>
          </a:ln>
        </p:spPr>
        <p:txBody>
          <a:bodyPr/>
          <a:lstStyle/>
          <a:p>
            <a:pPr marL="228600" indent="-228600">
              <a:lnSpc>
                <a:spcPct val="100000"/>
              </a:lnSpc>
              <a:spcAft>
                <a:spcPct val="25000"/>
              </a:spcAft>
            </a:pPr>
            <a:r>
              <a:rPr lang="en-US" sz="2400" b="1" i="1" baseline="0">
                <a:solidFill>
                  <a:srgbClr val="BF0000"/>
                </a:solidFill>
              </a:rPr>
              <a:t>Occupational Placement</a:t>
            </a:r>
            <a:endParaRPr lang="en-US" sz="2400" b="1" i="1" baseline="0"/>
          </a:p>
          <a:p>
            <a:pPr marL="228600" indent="-228600">
              <a:lnSpc>
                <a:spcPct val="100000"/>
              </a:lnSpc>
              <a:spcAft>
                <a:spcPct val="25000"/>
              </a:spcAft>
              <a:buFontTx/>
              <a:buChar char="•"/>
            </a:pPr>
            <a:r>
              <a:rPr lang="en-US" sz="1800" baseline="0"/>
              <a:t>Education screens and selects the members of society for the work they will do as adults.</a:t>
            </a:r>
          </a:p>
          <a:p>
            <a:pPr marL="228600" indent="-228600">
              <a:lnSpc>
                <a:spcPct val="100000"/>
              </a:lnSpc>
              <a:spcAft>
                <a:spcPct val="25000"/>
              </a:spcAft>
              <a:buFontTx/>
              <a:buChar char="•"/>
            </a:pPr>
            <a:r>
              <a:rPr lang="en-US" sz="1800" baseline="0"/>
              <a:t>Schools in industrialized countries identify students who show special talents and abilities at an early age.</a:t>
            </a:r>
          </a:p>
        </p:txBody>
      </p:sp>
      <p:sp>
        <p:nvSpPr>
          <p:cNvPr id="9222" name="Rectangle 6"/>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The Functionalist Perspective on Education</a:t>
            </a:r>
            <a:endParaRPr lang="en-US" sz="2800" b="1" baseline="0">
              <a:solidFill>
                <a:srgbClr val="FFCC00"/>
              </a:solidFill>
            </a:endParaRPr>
          </a:p>
        </p:txBody>
      </p:sp>
      <p:sp>
        <p:nvSpPr>
          <p:cNvPr id="894983" name="AutoShape 7"/>
          <p:cNvSpPr>
            <a:spLocks noChangeArrowheads="1"/>
          </p:cNvSpPr>
          <p:nvPr/>
        </p:nvSpPr>
        <p:spPr bwMode="auto">
          <a:xfrm flipH="1" flipV="1">
            <a:off x="4224338" y="3451225"/>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
        <p:nvSpPr>
          <p:cNvPr id="894984" name="AutoShape 8"/>
          <p:cNvSpPr>
            <a:spLocks noChangeArrowheads="1"/>
          </p:cNvSpPr>
          <p:nvPr/>
        </p:nvSpPr>
        <p:spPr bwMode="auto">
          <a:xfrm flipH="1" flipV="1">
            <a:off x="8480425" y="3429000"/>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
        <p:nvSpPr>
          <p:cNvPr id="894985" name="AutoShape 9"/>
          <p:cNvSpPr>
            <a:spLocks noChangeArrowheads="1"/>
          </p:cNvSpPr>
          <p:nvPr/>
        </p:nvSpPr>
        <p:spPr bwMode="auto">
          <a:xfrm flipH="1" flipV="1">
            <a:off x="4224338" y="5954713"/>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6">
                                            <p:bg/>
                                          </p:spTgt>
                                        </p:tgtEl>
                                        <p:attrNameLst>
                                          <p:attrName>style.visibility</p:attrName>
                                        </p:attrNameLst>
                                      </p:cBhvr>
                                      <p:to>
                                        <p:strVal val="visible"/>
                                      </p:to>
                                    </p:set>
                                    <p:anim calcmode="lin" valueType="num">
                                      <p:cBhvr additive="base">
                                        <p:cTn id="7" dur="500" fill="hold"/>
                                        <p:tgtEl>
                                          <p:spTgt spid="1126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26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6">
                                            <p:txEl>
                                              <p:pRg st="0" end="0"/>
                                            </p:txEl>
                                          </p:spTgt>
                                        </p:tgtEl>
                                        <p:attrNameLst>
                                          <p:attrName>style.visibility</p:attrName>
                                        </p:attrNameLst>
                                      </p:cBhvr>
                                      <p:to>
                                        <p:strVal val="visible"/>
                                      </p:to>
                                    </p:set>
                                    <p:anim calcmode="lin" valueType="num">
                                      <p:cBhvr additive="base">
                                        <p:cTn id="13" dur="500" fill="hold"/>
                                        <p:tgtEl>
                                          <p:spTgt spid="1126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6">
                                            <p:txEl>
                                              <p:pRg st="1" end="1"/>
                                            </p:txEl>
                                          </p:spTgt>
                                        </p:tgtEl>
                                        <p:attrNameLst>
                                          <p:attrName>style.visibility</p:attrName>
                                        </p:attrNameLst>
                                      </p:cBhvr>
                                      <p:to>
                                        <p:strVal val="visible"/>
                                      </p:to>
                                    </p:set>
                                    <p:anim calcmode="lin" valueType="num">
                                      <p:cBhvr additive="base">
                                        <p:cTn id="19" dur="500" fill="hold"/>
                                        <p:tgtEl>
                                          <p:spTgt spid="1126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6">
                                            <p:txEl>
                                              <p:pRg st="2" end="2"/>
                                            </p:txEl>
                                          </p:spTgt>
                                        </p:tgtEl>
                                        <p:attrNameLst>
                                          <p:attrName>style.visibility</p:attrName>
                                        </p:attrNameLst>
                                      </p:cBhvr>
                                      <p:to>
                                        <p:strVal val="visible"/>
                                      </p:to>
                                    </p:set>
                                    <p:anim calcmode="lin" valueType="num">
                                      <p:cBhvr additive="base">
                                        <p:cTn id="25" dur="500" fill="hold"/>
                                        <p:tgtEl>
                                          <p:spTgt spid="1126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894983"/>
                                        </p:tgtEl>
                                        <p:attrNameLst>
                                          <p:attrName>style.visibility</p:attrName>
                                        </p:attrNameLst>
                                      </p:cBhvr>
                                      <p:to>
                                        <p:strVal val="hidden"/>
                                      </p:to>
                                    </p:set>
                                  </p:childTnLst>
                                </p:cTn>
                              </p:par>
                            </p:childTnLst>
                          </p:cTn>
                        </p:par>
                        <p:par>
                          <p:cTn id="31" fill="hold">
                            <p:stCondLst>
                              <p:cond delay="0"/>
                            </p:stCondLst>
                            <p:childTnLst>
                              <p:par>
                                <p:cTn id="32" presetID="22" presetClass="entr" presetSubtype="2" fill="hold" grpId="0" nodeType="afterEffect">
                                  <p:stCondLst>
                                    <p:cond delay="0"/>
                                  </p:stCondLst>
                                  <p:childTnLst>
                                    <p:set>
                                      <p:cBhvr>
                                        <p:cTn id="33" dur="1" fill="hold">
                                          <p:stCondLst>
                                            <p:cond delay="0"/>
                                          </p:stCondLst>
                                        </p:cTn>
                                        <p:tgtEl>
                                          <p:spTgt spid="894980">
                                            <p:bg/>
                                          </p:spTgt>
                                        </p:tgtEl>
                                        <p:attrNameLst>
                                          <p:attrName>style.visibility</p:attrName>
                                        </p:attrNameLst>
                                      </p:cBhvr>
                                      <p:to>
                                        <p:strVal val="visible"/>
                                      </p:to>
                                    </p:set>
                                    <p:animEffect transition="in" filter="wipe(right)">
                                      <p:cBhvr>
                                        <p:cTn id="34" dur="500"/>
                                        <p:tgtEl>
                                          <p:spTgt spid="894980">
                                            <p:bg/>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894980">
                                            <p:txEl>
                                              <p:pRg st="0" end="0"/>
                                            </p:txEl>
                                          </p:spTgt>
                                        </p:tgtEl>
                                        <p:attrNameLst>
                                          <p:attrName>style.visibility</p:attrName>
                                        </p:attrNameLst>
                                      </p:cBhvr>
                                      <p:to>
                                        <p:strVal val="visible"/>
                                      </p:to>
                                    </p:set>
                                    <p:animEffect transition="in" filter="wipe(right)">
                                      <p:cBhvr>
                                        <p:cTn id="39" dur="500"/>
                                        <p:tgtEl>
                                          <p:spTgt spid="89498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894980">
                                            <p:txEl>
                                              <p:pRg st="1" end="1"/>
                                            </p:txEl>
                                          </p:spTgt>
                                        </p:tgtEl>
                                        <p:attrNameLst>
                                          <p:attrName>style.visibility</p:attrName>
                                        </p:attrNameLst>
                                      </p:cBhvr>
                                      <p:to>
                                        <p:strVal val="visible"/>
                                      </p:to>
                                    </p:set>
                                    <p:animEffect transition="in" filter="wipe(right)">
                                      <p:cBhvr>
                                        <p:cTn id="44" dur="500"/>
                                        <p:tgtEl>
                                          <p:spTgt spid="894980">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894980">
                                            <p:txEl>
                                              <p:pRg st="2" end="2"/>
                                            </p:txEl>
                                          </p:spTgt>
                                        </p:tgtEl>
                                        <p:attrNameLst>
                                          <p:attrName>style.visibility</p:attrName>
                                        </p:attrNameLst>
                                      </p:cBhvr>
                                      <p:to>
                                        <p:strVal val="visible"/>
                                      </p:to>
                                    </p:set>
                                    <p:animEffect transition="in" filter="wipe(right)">
                                      <p:cBhvr>
                                        <p:cTn id="49" dur="500"/>
                                        <p:tgtEl>
                                          <p:spTgt spid="894980">
                                            <p:txEl>
                                              <p:pRg st="2" end="2"/>
                                            </p:txEl>
                                          </p:spTgt>
                                        </p:tgtEl>
                                      </p:cBhvr>
                                    </p:animEffec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89498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894984"/>
                                        </p:tgtEl>
                                        <p:attrNameLst>
                                          <p:attrName>style.visibility</p:attrName>
                                        </p:attrNameLst>
                                      </p:cBhvr>
                                      <p:to>
                                        <p:strVal val="hidden"/>
                                      </p:to>
                                    </p:set>
                                  </p:childTnLst>
                                </p:cTn>
                              </p:par>
                            </p:childTnLst>
                          </p:cTn>
                        </p:par>
                        <p:par>
                          <p:cTn id="57" fill="hold">
                            <p:stCondLst>
                              <p:cond delay="0"/>
                            </p:stCondLst>
                            <p:childTnLst>
                              <p:par>
                                <p:cTn id="58" presetID="22" presetClass="entr" presetSubtype="8" fill="hold" grpId="0" nodeType="afterEffect">
                                  <p:stCondLst>
                                    <p:cond delay="0"/>
                                  </p:stCondLst>
                                  <p:childTnLst>
                                    <p:set>
                                      <p:cBhvr>
                                        <p:cTn id="59" dur="1" fill="hold">
                                          <p:stCondLst>
                                            <p:cond delay="0"/>
                                          </p:stCondLst>
                                        </p:cTn>
                                        <p:tgtEl>
                                          <p:spTgt spid="894979">
                                            <p:bg/>
                                          </p:spTgt>
                                        </p:tgtEl>
                                        <p:attrNameLst>
                                          <p:attrName>style.visibility</p:attrName>
                                        </p:attrNameLst>
                                      </p:cBhvr>
                                      <p:to>
                                        <p:strVal val="visible"/>
                                      </p:to>
                                    </p:set>
                                    <p:animEffect transition="in" filter="wipe(left)">
                                      <p:cBhvr>
                                        <p:cTn id="60" dur="500"/>
                                        <p:tgtEl>
                                          <p:spTgt spid="894979">
                                            <p:bg/>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894979">
                                            <p:txEl>
                                              <p:pRg st="0" end="0"/>
                                            </p:txEl>
                                          </p:spTgt>
                                        </p:tgtEl>
                                        <p:attrNameLst>
                                          <p:attrName>style.visibility</p:attrName>
                                        </p:attrNameLst>
                                      </p:cBhvr>
                                      <p:to>
                                        <p:strVal val="visible"/>
                                      </p:to>
                                    </p:set>
                                    <p:animEffect transition="in" filter="wipe(left)">
                                      <p:cBhvr>
                                        <p:cTn id="65" dur="500"/>
                                        <p:tgtEl>
                                          <p:spTgt spid="894979">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894979">
                                            <p:txEl>
                                              <p:pRg st="1" end="1"/>
                                            </p:txEl>
                                          </p:spTgt>
                                        </p:tgtEl>
                                        <p:attrNameLst>
                                          <p:attrName>style.visibility</p:attrName>
                                        </p:attrNameLst>
                                      </p:cBhvr>
                                      <p:to>
                                        <p:strVal val="visible"/>
                                      </p:to>
                                    </p:set>
                                    <p:animEffect transition="in" filter="wipe(left)">
                                      <p:cBhvr>
                                        <p:cTn id="70" dur="500"/>
                                        <p:tgtEl>
                                          <p:spTgt spid="894979">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894979">
                                            <p:txEl>
                                              <p:pRg st="2" end="2"/>
                                            </p:txEl>
                                          </p:spTgt>
                                        </p:tgtEl>
                                        <p:attrNameLst>
                                          <p:attrName>style.visibility</p:attrName>
                                        </p:attrNameLst>
                                      </p:cBhvr>
                                      <p:to>
                                        <p:strVal val="visible"/>
                                      </p:to>
                                    </p:set>
                                    <p:animEffect transition="in" filter="wipe(left)">
                                      <p:cBhvr>
                                        <p:cTn id="75" dur="500"/>
                                        <p:tgtEl>
                                          <p:spTgt spid="894979">
                                            <p:txEl>
                                              <p:pRg st="2" end="2"/>
                                            </p:txEl>
                                          </p:spTgt>
                                        </p:tgtEl>
                                      </p:cBhvr>
                                    </p:animEffect>
                                  </p:childTnLst>
                                </p:cTn>
                              </p:par>
                            </p:childTnLst>
                          </p:cTn>
                        </p:par>
                        <p:par>
                          <p:cTn id="76" fill="hold">
                            <p:stCondLst>
                              <p:cond delay="500"/>
                            </p:stCondLst>
                            <p:childTnLst>
                              <p:par>
                                <p:cTn id="77" presetID="1" presetClass="entr" presetSubtype="0" fill="hold" grpId="0" nodeType="afterEffect">
                                  <p:stCondLst>
                                    <p:cond delay="0"/>
                                  </p:stCondLst>
                                  <p:childTnLst>
                                    <p:set>
                                      <p:cBhvr>
                                        <p:cTn id="78" dur="1" fill="hold">
                                          <p:stCondLst>
                                            <p:cond delay="0"/>
                                          </p:stCondLst>
                                        </p:cTn>
                                        <p:tgtEl>
                                          <p:spTgt spid="89498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894985"/>
                                        </p:tgtEl>
                                        <p:attrNameLst>
                                          <p:attrName>style.visibility</p:attrName>
                                        </p:attrNameLst>
                                      </p:cBhvr>
                                      <p:to>
                                        <p:strVal val="hidden"/>
                                      </p:to>
                                    </p:set>
                                  </p:childTnLst>
                                </p:cTn>
                              </p:par>
                            </p:childTnLst>
                          </p:cTn>
                        </p:par>
                        <p:par>
                          <p:cTn id="83" fill="hold">
                            <p:stCondLst>
                              <p:cond delay="0"/>
                            </p:stCondLst>
                            <p:childTnLst>
                              <p:par>
                                <p:cTn id="84" presetID="22" presetClass="entr" presetSubtype="2" fill="hold" grpId="0" nodeType="afterEffect">
                                  <p:stCondLst>
                                    <p:cond delay="0"/>
                                  </p:stCondLst>
                                  <p:childTnLst>
                                    <p:set>
                                      <p:cBhvr>
                                        <p:cTn id="85" dur="1" fill="hold">
                                          <p:stCondLst>
                                            <p:cond delay="0"/>
                                          </p:stCondLst>
                                        </p:cTn>
                                        <p:tgtEl>
                                          <p:spTgt spid="894981">
                                            <p:bg/>
                                          </p:spTgt>
                                        </p:tgtEl>
                                        <p:attrNameLst>
                                          <p:attrName>style.visibility</p:attrName>
                                        </p:attrNameLst>
                                      </p:cBhvr>
                                      <p:to>
                                        <p:strVal val="visible"/>
                                      </p:to>
                                    </p:set>
                                    <p:animEffect transition="in" filter="wipe(right)">
                                      <p:cBhvr>
                                        <p:cTn id="86" dur="500"/>
                                        <p:tgtEl>
                                          <p:spTgt spid="894981">
                                            <p:bg/>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grpId="0" nodeType="clickEffect">
                                  <p:stCondLst>
                                    <p:cond delay="0"/>
                                  </p:stCondLst>
                                  <p:childTnLst>
                                    <p:set>
                                      <p:cBhvr>
                                        <p:cTn id="90" dur="1" fill="hold">
                                          <p:stCondLst>
                                            <p:cond delay="0"/>
                                          </p:stCondLst>
                                        </p:cTn>
                                        <p:tgtEl>
                                          <p:spTgt spid="894981">
                                            <p:txEl>
                                              <p:pRg st="0" end="0"/>
                                            </p:txEl>
                                          </p:spTgt>
                                        </p:tgtEl>
                                        <p:attrNameLst>
                                          <p:attrName>style.visibility</p:attrName>
                                        </p:attrNameLst>
                                      </p:cBhvr>
                                      <p:to>
                                        <p:strVal val="visible"/>
                                      </p:to>
                                    </p:set>
                                    <p:animEffect transition="in" filter="wipe(right)">
                                      <p:cBhvr>
                                        <p:cTn id="91" dur="500"/>
                                        <p:tgtEl>
                                          <p:spTgt spid="894981">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grpId="0" nodeType="clickEffect">
                                  <p:stCondLst>
                                    <p:cond delay="0"/>
                                  </p:stCondLst>
                                  <p:childTnLst>
                                    <p:set>
                                      <p:cBhvr>
                                        <p:cTn id="95" dur="1" fill="hold">
                                          <p:stCondLst>
                                            <p:cond delay="0"/>
                                          </p:stCondLst>
                                        </p:cTn>
                                        <p:tgtEl>
                                          <p:spTgt spid="894981">
                                            <p:txEl>
                                              <p:pRg st="1" end="1"/>
                                            </p:txEl>
                                          </p:spTgt>
                                        </p:tgtEl>
                                        <p:attrNameLst>
                                          <p:attrName>style.visibility</p:attrName>
                                        </p:attrNameLst>
                                      </p:cBhvr>
                                      <p:to>
                                        <p:strVal val="visible"/>
                                      </p:to>
                                    </p:set>
                                    <p:animEffect transition="in" filter="wipe(right)">
                                      <p:cBhvr>
                                        <p:cTn id="96" dur="500"/>
                                        <p:tgtEl>
                                          <p:spTgt spid="894981">
                                            <p:txEl>
                                              <p:pRg st="1" end="1"/>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2" fill="hold" grpId="0" nodeType="clickEffect">
                                  <p:stCondLst>
                                    <p:cond delay="0"/>
                                  </p:stCondLst>
                                  <p:childTnLst>
                                    <p:set>
                                      <p:cBhvr>
                                        <p:cTn id="100" dur="1" fill="hold">
                                          <p:stCondLst>
                                            <p:cond delay="0"/>
                                          </p:stCondLst>
                                        </p:cTn>
                                        <p:tgtEl>
                                          <p:spTgt spid="894981">
                                            <p:txEl>
                                              <p:pRg st="2" end="2"/>
                                            </p:txEl>
                                          </p:spTgt>
                                        </p:tgtEl>
                                        <p:attrNameLst>
                                          <p:attrName>style.visibility</p:attrName>
                                        </p:attrNameLst>
                                      </p:cBhvr>
                                      <p:to>
                                        <p:strVal val="visible"/>
                                      </p:to>
                                    </p:set>
                                    <p:animEffect transition="in" filter="wipe(right)">
                                      <p:cBhvr>
                                        <p:cTn id="101" dur="500"/>
                                        <p:tgtEl>
                                          <p:spTgt spid="8949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bldLvl="2" animBg="1"/>
      <p:bldP spid="894979" grpId="0" build="p" bldLvl="2" animBg="1"/>
      <p:bldP spid="894980" grpId="0" build="p" bldLvl="2" animBg="1"/>
      <p:bldP spid="894981" grpId="0" build="p" bldLvl="2" animBg="1"/>
      <p:bldP spid="894983" grpId="0" animBg="1"/>
      <p:bldP spid="894984" grpId="0" animBg="1"/>
      <p:bldP spid="894984" grpId="1" animBg="1"/>
      <p:bldP spid="894985" grpId="0" animBg="1"/>
      <p:bldP spid="89498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8054" name="Picture 6" descr="soc_310"/>
          <p:cNvPicPr>
            <a:picLocks noChangeAspect="1" noChangeArrowheads="1"/>
          </p:cNvPicPr>
          <p:nvPr/>
        </p:nvPicPr>
        <p:blipFill>
          <a:blip r:embed="rId2" cstate="print"/>
          <a:srcRect/>
          <a:stretch>
            <a:fillRect/>
          </a:stretch>
        </p:blipFill>
        <p:spPr bwMode="auto">
          <a:xfrm>
            <a:off x="152400" y="609600"/>
            <a:ext cx="8839200" cy="39004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98054"/>
                                        </p:tgtEl>
                                        <p:attrNameLst>
                                          <p:attrName>style.visibility</p:attrName>
                                        </p:attrNameLst>
                                      </p:cBhvr>
                                      <p:to>
                                        <p:strVal val="visible"/>
                                      </p:to>
                                    </p:set>
                                    <p:animEffect transition="in" filter="fade">
                                      <p:cBhvr>
                                        <p:cTn id="7" dur="1000"/>
                                        <p:tgtEl>
                                          <p:spTgt spid="898054"/>
                                        </p:tgtEl>
                                      </p:cBhvr>
                                    </p:animEffect>
                                    <p:anim calcmode="lin" valueType="num">
                                      <p:cBhvr>
                                        <p:cTn id="8" dur="1000" fill="hold"/>
                                        <p:tgtEl>
                                          <p:spTgt spid="898054"/>
                                        </p:tgtEl>
                                        <p:attrNameLst>
                                          <p:attrName>ppt_x</p:attrName>
                                        </p:attrNameLst>
                                      </p:cBhvr>
                                      <p:tavLst>
                                        <p:tav tm="0">
                                          <p:val>
                                            <p:strVal val="#ppt_x"/>
                                          </p:val>
                                        </p:tav>
                                        <p:tav tm="100000">
                                          <p:val>
                                            <p:strVal val="#ppt_x"/>
                                          </p:val>
                                        </p:tav>
                                      </p:tavLst>
                                    </p:anim>
                                    <p:anim calcmode="lin" valueType="num">
                                      <p:cBhvr>
                                        <p:cTn id="9" dur="1000" fill="hold"/>
                                        <p:tgtEl>
                                          <p:spTgt spid="898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5/2006 11:29:37 AM&quot;&gt;&lt;Slide id=&quot;303&quot; dur=&quot;1.031&quot;/&gt;&lt;Slide id=&quot;304&quot; dur=&quot;.641&quot;/&gt;&lt;Slide id=&quot;308&quot; dur=&quot;3.345&quot; bld=&quot;|.8|.8|.9&quot;/&gt;&lt;Slide id=&quot;327&quot; dur=&quot;2.173&quot; bld=&quot;|1&quot;/&gt;&lt;Slide id=&quot;310&quot; dur=&quot;1.963&quot; bld=&quot;|.1|.7&quot;/&gt;&lt;Slide id=&quot;311&quot; dur=&quot;3.124&quot; bld=&quot;|.4|.9|.9&quot;/&gt;&lt;Slide id=&quot;320&quot; dur=&quot;7.481&quot; bld=&quot;|.6|.9|.9|1.1&quot;/&gt;&lt;/Timings&gt;&lt;Timings time=&quot;5/12/2006 12:13:06 PM&quot;&gt;&lt;Slide id=&quot;303&quot; dur=&quot;2.414&quot; bld=&quot;|.9&quot;/&gt;&lt;/Timings&gt;&lt;/WMTools&gt;"/>
</p:tagLst>
</file>

<file path=ppt/tags/tag10.xml><?xml version="1.0" encoding="utf-8"?>
<p:tagLst xmlns:a="http://schemas.openxmlformats.org/drawingml/2006/main" xmlns:r="http://schemas.openxmlformats.org/officeDocument/2006/relationships" xmlns:p="http://schemas.openxmlformats.org/presentationml/2006/main">
  <p:tag name="TIMING" val="|1"/>
</p:tagLst>
</file>

<file path=ppt/tags/tag11.xml><?xml version="1.0" encoding="utf-8"?>
<p:tagLst xmlns:a="http://schemas.openxmlformats.org/drawingml/2006/main" xmlns:r="http://schemas.openxmlformats.org/officeDocument/2006/relationships" xmlns:p="http://schemas.openxmlformats.org/presentationml/2006/main">
  <p:tag name="TIMING" val="|1"/>
</p:tagLst>
</file>

<file path=ppt/tags/tag12.xml><?xml version="1.0" encoding="utf-8"?>
<p:tagLst xmlns:a="http://schemas.openxmlformats.org/drawingml/2006/main" xmlns:r="http://schemas.openxmlformats.org/officeDocument/2006/relationships" xmlns:p="http://schemas.openxmlformats.org/presentationml/2006/main">
  <p:tag name="TIMING" val="|.4|.9|.9"/>
</p:tagLst>
</file>

<file path=ppt/tags/tag13.xml><?xml version="1.0" encoding="utf-8"?>
<p:tagLst xmlns:a="http://schemas.openxmlformats.org/drawingml/2006/main" xmlns:r="http://schemas.openxmlformats.org/officeDocument/2006/relationships" xmlns:p="http://schemas.openxmlformats.org/presentationml/2006/main">
  <p:tag name="TIMING" val="|1"/>
</p:tagLst>
</file>

<file path=ppt/tags/tag14.xml><?xml version="1.0" encoding="utf-8"?>
<p:tagLst xmlns:a="http://schemas.openxmlformats.org/drawingml/2006/main" xmlns:r="http://schemas.openxmlformats.org/officeDocument/2006/relationships" xmlns:p="http://schemas.openxmlformats.org/presentationml/2006/main">
  <p:tag name="TIMING" val="|1"/>
</p:tagLst>
</file>

<file path=ppt/tags/tag2.xml><?xml version="1.0" encoding="utf-8"?>
<p:tagLst xmlns:a="http://schemas.openxmlformats.org/drawingml/2006/main" xmlns:r="http://schemas.openxmlformats.org/officeDocument/2006/relationships" xmlns:p="http://schemas.openxmlformats.org/presentationml/2006/main">
  <p:tag name="TIMING" val="|1"/>
</p:tagLst>
</file>

<file path=ppt/tags/tag3.xml><?xml version="1.0" encoding="utf-8"?>
<p:tagLst xmlns:a="http://schemas.openxmlformats.org/drawingml/2006/main" xmlns:r="http://schemas.openxmlformats.org/officeDocument/2006/relationships" xmlns:p="http://schemas.openxmlformats.org/presentationml/2006/main">
  <p:tag name="TIMING" val="|1"/>
</p:tagLst>
</file>

<file path=ppt/tags/tag4.xml><?xml version="1.0" encoding="utf-8"?>
<p:tagLst xmlns:a="http://schemas.openxmlformats.org/drawingml/2006/main" xmlns:r="http://schemas.openxmlformats.org/officeDocument/2006/relationships" xmlns:p="http://schemas.openxmlformats.org/presentationml/2006/main">
  <p:tag name="TIMING" val="|1"/>
</p:tagLst>
</file>

<file path=ppt/tags/tag5.xml><?xml version="1.0" encoding="utf-8"?>
<p:tagLst xmlns:a="http://schemas.openxmlformats.org/drawingml/2006/main" xmlns:r="http://schemas.openxmlformats.org/officeDocument/2006/relationships" xmlns:p="http://schemas.openxmlformats.org/presentationml/2006/main">
  <p:tag name="TIMING" val="|1"/>
</p:tagLst>
</file>

<file path=ppt/tags/tag6.xml><?xml version="1.0" encoding="utf-8"?>
<p:tagLst xmlns:a="http://schemas.openxmlformats.org/drawingml/2006/main" xmlns:r="http://schemas.openxmlformats.org/officeDocument/2006/relationships" xmlns:p="http://schemas.openxmlformats.org/presentationml/2006/main">
  <p:tag name="TIMING" val="|1"/>
</p:tagLst>
</file>

<file path=ppt/tags/tag7.xml><?xml version="1.0" encoding="utf-8"?>
<p:tagLst xmlns:a="http://schemas.openxmlformats.org/drawingml/2006/main" xmlns:r="http://schemas.openxmlformats.org/officeDocument/2006/relationships" xmlns:p="http://schemas.openxmlformats.org/presentationml/2006/main">
  <p:tag name="TIMING" val="|.4|.9|.9"/>
</p:tagLst>
</file>

<file path=ppt/tags/tag8.xml><?xml version="1.0" encoding="utf-8"?>
<p:tagLst xmlns:a="http://schemas.openxmlformats.org/drawingml/2006/main" xmlns:r="http://schemas.openxmlformats.org/officeDocument/2006/relationships" xmlns:p="http://schemas.openxmlformats.org/presentationml/2006/main">
  <p:tag name="TIMING" val="|1"/>
</p:tagLst>
</file>

<file path=ppt/tags/tag9.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2_Custom Design">
  <a:themeElements>
    <a:clrScheme name="2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2AE"/>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33363" marR="0" indent="-233363" algn="l" defTabSz="914400" rtl="0" eaLnBrk="1" fontAlgn="base" latinLnBrk="0" hangingPunct="1">
          <a:lnSpc>
            <a:spcPct val="110000"/>
          </a:lnSpc>
          <a:spcBef>
            <a:spcPct val="20000"/>
          </a:spcBef>
          <a:spcAft>
            <a:spcPct val="0"/>
          </a:spcAft>
          <a:buClrTx/>
          <a:buSzTx/>
          <a:buFontTx/>
          <a:buNone/>
          <a:tabLst/>
          <a:defRPr kumimoji="0" lang="en-US" sz="32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2AE"/>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33363" marR="0" indent="-233363" algn="l" defTabSz="914400" rtl="0" eaLnBrk="1" fontAlgn="base" latinLnBrk="0" hangingPunct="1">
          <a:lnSpc>
            <a:spcPct val="110000"/>
          </a:lnSpc>
          <a:spcBef>
            <a:spcPct val="20000"/>
          </a:spcBef>
          <a:spcAft>
            <a:spcPct val="0"/>
          </a:spcAft>
          <a:buClrTx/>
          <a:buSzTx/>
          <a:buFontTx/>
          <a:buNone/>
          <a:tabLst/>
          <a:defRPr kumimoji="0" lang="en-US" sz="3200" b="0" i="0" u="none" strike="noStrike" cap="none" normalizeH="0" baseline="-25000" smtClean="0">
            <a:ln>
              <a:noFill/>
            </a:ln>
            <a:solidFill>
              <a:schemeClr val="tx1"/>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C3300"/>
        </a:hlink>
        <a:folHlink>
          <a:srgbClr val="CC3300"/>
        </a:folHlink>
      </a:clrScheme>
      <a:clrMap bg1="lt1" tx1="dk1" bg2="lt2" tx2="dk2" accent1="accent1" accent2="accent2" accent3="accent3" accent4="accent4" accent5="accent5" accent6="accent6" hlink="hlink" folHlink="folHlink"/>
    </a:extraClrScheme>
    <a:extraClrScheme>
      <a:clrScheme name="2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2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11338</TotalTime>
  <Words>2614</Words>
  <Application>Microsoft Office PowerPoint</Application>
  <PresentationFormat>On-screen Show (4:3)</PresentationFormat>
  <Paragraphs>247</Paragraphs>
  <Slides>47</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Times</vt:lpstr>
      <vt:lpstr>2_Custom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Manager/>
  <Company>Harcourt, Inc.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Information Technology</dc:creator>
  <cp:keywords/>
  <dc:description/>
  <cp:lastModifiedBy>bdocker</cp:lastModifiedBy>
  <cp:revision>394</cp:revision>
  <cp:lastPrinted>2005-02-01T16:21:45Z</cp:lastPrinted>
  <dcterms:created xsi:type="dcterms:W3CDTF">2005-01-20T18:32:35Z</dcterms:created>
  <dcterms:modified xsi:type="dcterms:W3CDTF">2011-11-28T16:20:00Z</dcterms:modified>
  <cp:category/>
</cp:coreProperties>
</file>