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tags/tag14.xml" ContentType="application/vnd.openxmlformats-officedocument.presentationml.tags+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tags/tag12.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tags/tag15.xml" ContentType="application/vnd.openxmlformats-officedocument.presentationml.tags+xml"/>
  <Override PartName="/ppt/notesSlides/notesSlide31.xml" ContentType="application/vnd.openxmlformats-officedocument.presentationml.notesSlide+xml"/>
  <Override PartName="/ppt/notesSlides/notesSlide6.xml" ContentType="application/vnd.openxmlformats-officedocument.presentationml.notesSlide+xml"/>
  <Override PartName="/ppt/tags/tag13.xml" ContentType="application/vnd.openxmlformats-officedocument.presentationml.tags+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1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7" r:id="rId1"/>
  </p:sldMasterIdLst>
  <p:notesMasterIdLst>
    <p:notesMasterId r:id="rId51"/>
  </p:notesMasterIdLst>
  <p:handoutMasterIdLst>
    <p:handoutMasterId r:id="rId52"/>
  </p:handoutMasterIdLst>
  <p:sldIdLst>
    <p:sldId id="428" r:id="rId2"/>
    <p:sldId id="335" r:id="rId3"/>
    <p:sldId id="543" r:id="rId4"/>
    <p:sldId id="430" r:id="rId5"/>
    <p:sldId id="546" r:id="rId6"/>
    <p:sldId id="591" r:id="rId7"/>
    <p:sldId id="594" r:id="rId8"/>
    <p:sldId id="596" r:id="rId9"/>
    <p:sldId id="592" r:id="rId10"/>
    <p:sldId id="593" r:id="rId11"/>
    <p:sldId id="595" r:id="rId12"/>
    <p:sldId id="485" r:id="rId13"/>
    <p:sldId id="548" r:id="rId14"/>
    <p:sldId id="616" r:id="rId15"/>
    <p:sldId id="617" r:id="rId16"/>
    <p:sldId id="598" r:id="rId17"/>
    <p:sldId id="599" r:id="rId18"/>
    <p:sldId id="618" r:id="rId19"/>
    <p:sldId id="572" r:id="rId20"/>
    <p:sldId id="513" r:id="rId21"/>
    <p:sldId id="549" r:id="rId22"/>
    <p:sldId id="600" r:id="rId23"/>
    <p:sldId id="619" r:id="rId24"/>
    <p:sldId id="601" r:id="rId25"/>
    <p:sldId id="625" r:id="rId26"/>
    <p:sldId id="602" r:id="rId27"/>
    <p:sldId id="620" r:id="rId28"/>
    <p:sldId id="603" r:id="rId29"/>
    <p:sldId id="604" r:id="rId30"/>
    <p:sldId id="605" r:id="rId31"/>
    <p:sldId id="528" r:id="rId32"/>
    <p:sldId id="557" r:id="rId33"/>
    <p:sldId id="606" r:id="rId34"/>
    <p:sldId id="621" r:id="rId35"/>
    <p:sldId id="608" r:id="rId36"/>
    <p:sldId id="622" r:id="rId37"/>
    <p:sldId id="607" r:id="rId38"/>
    <p:sldId id="609" r:id="rId39"/>
    <p:sldId id="624" r:id="rId40"/>
    <p:sldId id="623" r:id="rId41"/>
    <p:sldId id="610" r:id="rId42"/>
    <p:sldId id="611" r:id="rId43"/>
    <p:sldId id="612" r:id="rId44"/>
    <p:sldId id="614" r:id="rId45"/>
    <p:sldId id="613" r:id="rId46"/>
    <p:sldId id="541" r:id="rId47"/>
    <p:sldId id="615" r:id="rId48"/>
    <p:sldId id="626" r:id="rId49"/>
    <p:sldId id="590" r:id="rId50"/>
  </p:sldIdLst>
  <p:sldSz cx="9144000" cy="6858000" type="screen4x3"/>
  <p:notesSz cx="6858000" cy="9296400"/>
  <p:custDataLst>
    <p:tags r:id="rId53"/>
  </p:custDataLst>
  <p:defaultTextStyle>
    <a:defPPr>
      <a:defRPr lang="en-US"/>
    </a:defPPr>
    <a:lvl1pPr algn="l" rtl="0" fontAlgn="base">
      <a:lnSpc>
        <a:spcPct val="110000"/>
      </a:lnSpc>
      <a:spcBef>
        <a:spcPct val="20000"/>
      </a:spcBef>
      <a:spcAft>
        <a:spcPct val="0"/>
      </a:spcAft>
      <a:defRPr sz="3200" kern="1200" baseline="-25000">
        <a:solidFill>
          <a:schemeClr val="tx1"/>
        </a:solidFill>
        <a:latin typeface="Arial" charset="0"/>
        <a:ea typeface="+mn-ea"/>
        <a:cs typeface="+mn-cs"/>
      </a:defRPr>
    </a:lvl1pPr>
    <a:lvl2pPr marL="457200" algn="l" rtl="0" fontAlgn="base">
      <a:lnSpc>
        <a:spcPct val="110000"/>
      </a:lnSpc>
      <a:spcBef>
        <a:spcPct val="20000"/>
      </a:spcBef>
      <a:spcAft>
        <a:spcPct val="0"/>
      </a:spcAft>
      <a:defRPr sz="3200" kern="1200" baseline="-25000">
        <a:solidFill>
          <a:schemeClr val="tx1"/>
        </a:solidFill>
        <a:latin typeface="Arial" charset="0"/>
        <a:ea typeface="+mn-ea"/>
        <a:cs typeface="+mn-cs"/>
      </a:defRPr>
    </a:lvl2pPr>
    <a:lvl3pPr marL="914400" algn="l" rtl="0" fontAlgn="base">
      <a:lnSpc>
        <a:spcPct val="110000"/>
      </a:lnSpc>
      <a:spcBef>
        <a:spcPct val="20000"/>
      </a:spcBef>
      <a:spcAft>
        <a:spcPct val="0"/>
      </a:spcAft>
      <a:defRPr sz="3200" kern="1200" baseline="-25000">
        <a:solidFill>
          <a:schemeClr val="tx1"/>
        </a:solidFill>
        <a:latin typeface="Arial" charset="0"/>
        <a:ea typeface="+mn-ea"/>
        <a:cs typeface="+mn-cs"/>
      </a:defRPr>
    </a:lvl3pPr>
    <a:lvl4pPr marL="1371600" algn="l" rtl="0" fontAlgn="base">
      <a:lnSpc>
        <a:spcPct val="110000"/>
      </a:lnSpc>
      <a:spcBef>
        <a:spcPct val="20000"/>
      </a:spcBef>
      <a:spcAft>
        <a:spcPct val="0"/>
      </a:spcAft>
      <a:defRPr sz="3200" kern="1200" baseline="-25000">
        <a:solidFill>
          <a:schemeClr val="tx1"/>
        </a:solidFill>
        <a:latin typeface="Arial" charset="0"/>
        <a:ea typeface="+mn-ea"/>
        <a:cs typeface="+mn-cs"/>
      </a:defRPr>
    </a:lvl4pPr>
    <a:lvl5pPr marL="1828800" algn="l" rtl="0" fontAlgn="base">
      <a:lnSpc>
        <a:spcPct val="110000"/>
      </a:lnSpc>
      <a:spcBef>
        <a:spcPct val="20000"/>
      </a:spcBef>
      <a:spcAft>
        <a:spcPct val="0"/>
      </a:spcAft>
      <a:defRPr sz="3200" kern="1200" baseline="-25000">
        <a:solidFill>
          <a:schemeClr val="tx1"/>
        </a:solidFill>
        <a:latin typeface="Arial" charset="0"/>
        <a:ea typeface="+mn-ea"/>
        <a:cs typeface="+mn-cs"/>
      </a:defRPr>
    </a:lvl5pPr>
    <a:lvl6pPr marL="2286000" algn="l" defTabSz="914400" rtl="0" eaLnBrk="1" latinLnBrk="0" hangingPunct="1">
      <a:defRPr sz="3200" kern="1200" baseline="-25000">
        <a:solidFill>
          <a:schemeClr val="tx1"/>
        </a:solidFill>
        <a:latin typeface="Arial" charset="0"/>
        <a:ea typeface="+mn-ea"/>
        <a:cs typeface="+mn-cs"/>
      </a:defRPr>
    </a:lvl6pPr>
    <a:lvl7pPr marL="2743200" algn="l" defTabSz="914400" rtl="0" eaLnBrk="1" latinLnBrk="0" hangingPunct="1">
      <a:defRPr sz="3200" kern="1200" baseline="-25000">
        <a:solidFill>
          <a:schemeClr val="tx1"/>
        </a:solidFill>
        <a:latin typeface="Arial" charset="0"/>
        <a:ea typeface="+mn-ea"/>
        <a:cs typeface="+mn-cs"/>
      </a:defRPr>
    </a:lvl7pPr>
    <a:lvl8pPr marL="3200400" algn="l" defTabSz="914400" rtl="0" eaLnBrk="1" latinLnBrk="0" hangingPunct="1">
      <a:defRPr sz="3200" kern="1200" baseline="-25000">
        <a:solidFill>
          <a:schemeClr val="tx1"/>
        </a:solidFill>
        <a:latin typeface="Arial" charset="0"/>
        <a:ea typeface="+mn-ea"/>
        <a:cs typeface="+mn-cs"/>
      </a:defRPr>
    </a:lvl8pPr>
    <a:lvl9pPr marL="3657600" algn="l" defTabSz="914400" rtl="0" eaLnBrk="1" latinLnBrk="0" hangingPunct="1">
      <a:defRPr sz="3200" kern="1200" baseline="-250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srgbClr val="FF0000"/>
    </p:penClr>
  </p:showPr>
  <p:clrMru>
    <a:srgbClr val="F49AA3"/>
    <a:srgbClr val="EE6471"/>
    <a:srgbClr val="A9D8C3"/>
    <a:srgbClr val="BF0000"/>
    <a:srgbClr val="E0E9ED"/>
    <a:srgbClr val="F9F5B4"/>
    <a:srgbClr val="F4F4F4"/>
    <a:srgbClr val="0734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25" autoAdjust="0"/>
    <p:restoredTop sz="91657" autoAdjust="0"/>
  </p:normalViewPr>
  <p:slideViewPr>
    <p:cSldViewPr>
      <p:cViewPr varScale="1">
        <p:scale>
          <a:sx n="89" d="100"/>
          <a:sy n="89" d="100"/>
        </p:scale>
        <p:origin x="-120" y="-552"/>
      </p:cViewPr>
      <p:guideLst>
        <p:guide orient="horz" pos="2160"/>
        <p:guide orient="horz" pos="864"/>
        <p:guide orient="horz" pos="3744"/>
        <p:guide pos="2880"/>
        <p:guide pos="624"/>
        <p:guide pos="2976"/>
      </p:guideLst>
    </p:cSldViewPr>
  </p:slideViewPr>
  <p:outlineViewPr>
    <p:cViewPr>
      <p:scale>
        <a:sx n="100" d="100"/>
        <a:sy n="100"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49" d="100"/>
          <a:sy n="49" d="100"/>
        </p:scale>
        <p:origin x="-1086" y="-102"/>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0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lnSpc>
                <a:spcPct val="100000"/>
              </a:lnSpc>
              <a:spcBef>
                <a:spcPct val="0"/>
              </a:spcBef>
              <a:defRPr sz="1200" baseline="0">
                <a:latin typeface="Times" charset="0"/>
              </a:defRPr>
            </a:lvl1pPr>
          </a:lstStyle>
          <a:p>
            <a:pPr>
              <a:defRPr/>
            </a:pPr>
            <a:endParaRPr lang="en-US"/>
          </a:p>
        </p:txBody>
      </p:sp>
      <p:sp>
        <p:nvSpPr>
          <p:cNvPr id="409603"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lnSpc>
                <a:spcPct val="100000"/>
              </a:lnSpc>
              <a:spcBef>
                <a:spcPct val="0"/>
              </a:spcBef>
              <a:defRPr sz="1200" baseline="0">
                <a:latin typeface="Times" charset="0"/>
              </a:defRPr>
            </a:lvl1pPr>
          </a:lstStyle>
          <a:p>
            <a:pPr>
              <a:defRPr/>
            </a:pPr>
            <a:endParaRPr lang="en-US"/>
          </a:p>
        </p:txBody>
      </p:sp>
      <p:sp>
        <p:nvSpPr>
          <p:cNvPr id="409604"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lnSpc>
                <a:spcPct val="100000"/>
              </a:lnSpc>
              <a:spcBef>
                <a:spcPct val="0"/>
              </a:spcBef>
              <a:defRPr sz="1200" baseline="0">
                <a:latin typeface="Times" charset="0"/>
              </a:defRPr>
            </a:lvl1pPr>
          </a:lstStyle>
          <a:p>
            <a:pPr>
              <a:defRPr/>
            </a:pPr>
            <a:endParaRPr lang="en-US"/>
          </a:p>
        </p:txBody>
      </p:sp>
      <p:sp>
        <p:nvSpPr>
          <p:cNvPr id="409605"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lnSpc>
                <a:spcPct val="100000"/>
              </a:lnSpc>
              <a:spcBef>
                <a:spcPct val="0"/>
              </a:spcBef>
              <a:defRPr sz="1200" baseline="0">
                <a:latin typeface="Times" charset="0"/>
              </a:defRPr>
            </a:lvl1pPr>
          </a:lstStyle>
          <a:p>
            <a:pPr>
              <a:defRPr/>
            </a:pPr>
            <a:fld id="{7D0E05E7-6135-4E67-87DF-72E4E9DCA312}"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3616" tIns="46808" rIns="93616" bIns="46808" numCol="1" anchor="t" anchorCtr="0" compatLnSpc="1">
            <a:prstTxWarp prst="textNoShape">
              <a:avLst/>
            </a:prstTxWarp>
          </a:bodyPr>
          <a:lstStyle>
            <a:lvl1pPr defTabSz="936625" eaLnBrk="0" hangingPunct="0">
              <a:lnSpc>
                <a:spcPct val="100000"/>
              </a:lnSpc>
              <a:spcBef>
                <a:spcPct val="0"/>
              </a:spcBef>
              <a:defRPr sz="1200" baseline="0">
                <a:latin typeface="Times" charset="0"/>
              </a:defRPr>
            </a:lvl1pPr>
          </a:lstStyle>
          <a:p>
            <a:pPr>
              <a:defRPr/>
            </a:pPr>
            <a:endParaRPr lang="en-US"/>
          </a:p>
        </p:txBody>
      </p:sp>
      <p:sp>
        <p:nvSpPr>
          <p:cNvPr id="30723"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3616" tIns="46808" rIns="93616" bIns="46808" numCol="1" anchor="t" anchorCtr="0" compatLnSpc="1">
            <a:prstTxWarp prst="textNoShape">
              <a:avLst/>
            </a:prstTxWarp>
          </a:bodyPr>
          <a:lstStyle>
            <a:lvl1pPr algn="r" defTabSz="936625" eaLnBrk="0" hangingPunct="0">
              <a:lnSpc>
                <a:spcPct val="100000"/>
              </a:lnSpc>
              <a:spcBef>
                <a:spcPct val="0"/>
              </a:spcBef>
              <a:defRPr sz="1200" baseline="0">
                <a:latin typeface="Times" charset="0"/>
              </a:defRPr>
            </a:lvl1pPr>
          </a:lstStyle>
          <a:p>
            <a:pPr>
              <a:defRPr/>
            </a:pPr>
            <a:endParaRPr lang="en-US"/>
          </a:p>
        </p:txBody>
      </p:sp>
      <p:sp>
        <p:nvSpPr>
          <p:cNvPr id="52228" name="Rectangle 4"/>
          <p:cNvSpPr>
            <a:spLocks noRo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3616" tIns="46808" rIns="93616" bIns="4680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3616" tIns="46808" rIns="93616" bIns="46808" numCol="1" anchor="b" anchorCtr="0" compatLnSpc="1">
            <a:prstTxWarp prst="textNoShape">
              <a:avLst/>
            </a:prstTxWarp>
          </a:bodyPr>
          <a:lstStyle>
            <a:lvl1pPr defTabSz="936625" eaLnBrk="0" hangingPunct="0">
              <a:lnSpc>
                <a:spcPct val="100000"/>
              </a:lnSpc>
              <a:spcBef>
                <a:spcPct val="0"/>
              </a:spcBef>
              <a:defRPr sz="1200" baseline="0">
                <a:latin typeface="Times" charset="0"/>
              </a:defRPr>
            </a:lvl1pPr>
          </a:lstStyle>
          <a:p>
            <a:pPr>
              <a:defRPr/>
            </a:pPr>
            <a:endParaRPr lang="en-US"/>
          </a:p>
        </p:txBody>
      </p:sp>
      <p:sp>
        <p:nvSpPr>
          <p:cNvPr id="30727"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3616" tIns="46808" rIns="93616" bIns="46808" numCol="1" anchor="b" anchorCtr="0" compatLnSpc="1">
            <a:prstTxWarp prst="textNoShape">
              <a:avLst/>
            </a:prstTxWarp>
          </a:bodyPr>
          <a:lstStyle>
            <a:lvl1pPr algn="r" defTabSz="936625" eaLnBrk="0" hangingPunct="0">
              <a:lnSpc>
                <a:spcPct val="100000"/>
              </a:lnSpc>
              <a:spcBef>
                <a:spcPct val="0"/>
              </a:spcBef>
              <a:defRPr sz="1200" baseline="0">
                <a:latin typeface="Times" charset="0"/>
              </a:defRPr>
            </a:lvl1pPr>
          </a:lstStyle>
          <a:p>
            <a:pPr>
              <a:defRPr/>
            </a:pPr>
            <a:fld id="{D069AEE6-0D73-49C6-892B-11EF7FFA8E0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n-ea"/>
        <a:cs typeface="+mn-cs"/>
      </a:defRPr>
    </a:lvl1pPr>
    <a:lvl2pPr marL="457200" algn="l" rtl="0" eaLnBrk="0" fontAlgn="base" hangingPunct="0">
      <a:spcBef>
        <a:spcPct val="30000"/>
      </a:spcBef>
      <a:spcAft>
        <a:spcPct val="0"/>
      </a:spcAft>
      <a:defRPr sz="1200" kern="1200">
        <a:solidFill>
          <a:schemeClr val="tx1"/>
        </a:solidFill>
        <a:latin typeface="Times" charset="0"/>
        <a:ea typeface="+mn-ea"/>
        <a:cs typeface="+mn-cs"/>
      </a:defRPr>
    </a:lvl2pPr>
    <a:lvl3pPr marL="914400" algn="l" rtl="0" eaLnBrk="0" fontAlgn="base" hangingPunct="0">
      <a:spcBef>
        <a:spcPct val="30000"/>
      </a:spcBef>
      <a:spcAft>
        <a:spcPct val="0"/>
      </a:spcAft>
      <a:defRPr sz="1200" kern="1200">
        <a:solidFill>
          <a:schemeClr val="tx1"/>
        </a:solidFill>
        <a:latin typeface="Times" charset="0"/>
        <a:ea typeface="+mn-ea"/>
        <a:cs typeface="+mn-cs"/>
      </a:defRPr>
    </a:lvl3pPr>
    <a:lvl4pPr marL="1371600" algn="l" rtl="0" eaLnBrk="0" fontAlgn="base" hangingPunct="0">
      <a:spcBef>
        <a:spcPct val="30000"/>
      </a:spcBef>
      <a:spcAft>
        <a:spcPct val="0"/>
      </a:spcAft>
      <a:defRPr sz="1200" kern="1200">
        <a:solidFill>
          <a:schemeClr val="tx1"/>
        </a:solidFill>
        <a:latin typeface="Times" charset="0"/>
        <a:ea typeface="+mn-ea"/>
        <a:cs typeface="+mn-cs"/>
      </a:defRPr>
    </a:lvl4pPr>
    <a:lvl5pPr marL="1828800" algn="l" rtl="0" eaLnBrk="0" fontAlgn="base" hangingPunct="0">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BC13D57C-8779-4C65-8157-C49B0E1D82A8}" type="slidenum">
              <a:rPr lang="en-US" smtClean="0"/>
              <a:pPr/>
              <a:t>1</a:t>
            </a:fld>
            <a:endParaRPr lang="en-US" smtClean="0"/>
          </a:p>
        </p:txBody>
      </p:sp>
      <p:sp>
        <p:nvSpPr>
          <p:cNvPr id="53251" name="Rectangle 2"/>
          <p:cNvSpPr>
            <a:spLocks noRo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95BAB2F4-2CFF-440C-86C5-71D90FC1DF0A}" type="slidenum">
              <a:rPr lang="en-US" smtClean="0"/>
              <a:pPr/>
              <a:t>15</a:t>
            </a:fld>
            <a:endParaRPr lang="en-US" smtClean="0"/>
          </a:p>
        </p:txBody>
      </p:sp>
      <p:sp>
        <p:nvSpPr>
          <p:cNvPr id="62467" name="Rectangle 2"/>
          <p:cNvSpPr>
            <a:spLocks noRo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46166DEC-6BB9-4378-80AD-253DDFC832FD}" type="slidenum">
              <a:rPr lang="en-US" smtClean="0"/>
              <a:pPr/>
              <a:t>17</a:t>
            </a:fld>
            <a:endParaRPr lang="en-US" smtClean="0"/>
          </a:p>
        </p:txBody>
      </p:sp>
      <p:sp>
        <p:nvSpPr>
          <p:cNvPr id="63491" name="Rectangle 2"/>
          <p:cNvSpPr>
            <a:spLocks noRo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41EE9110-1281-4B5F-BF87-6DD4E586A288}" type="slidenum">
              <a:rPr lang="en-US" smtClean="0"/>
              <a:pPr/>
              <a:t>18</a:t>
            </a:fld>
            <a:endParaRPr lang="en-US" smtClean="0"/>
          </a:p>
        </p:txBody>
      </p:sp>
      <p:sp>
        <p:nvSpPr>
          <p:cNvPr id="64515" name="Rectangle 2"/>
          <p:cNvSpPr>
            <a:spLocks noRo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FF8C36C1-A661-4CA9-B27F-86A9A112BDD1}" type="slidenum">
              <a:rPr lang="en-US" smtClean="0"/>
              <a:pPr/>
              <a:t>21</a:t>
            </a:fld>
            <a:endParaRPr lang="en-US" smtClean="0"/>
          </a:p>
        </p:txBody>
      </p:sp>
      <p:sp>
        <p:nvSpPr>
          <p:cNvPr id="65539" name="Rectangle 2"/>
          <p:cNvSpPr>
            <a:spLocks noRo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403243C2-494D-4266-95E9-807E77A6C3FA}" type="slidenum">
              <a:rPr lang="en-US" smtClean="0"/>
              <a:pPr/>
              <a:t>22</a:t>
            </a:fld>
            <a:endParaRPr lang="en-US" smtClean="0"/>
          </a:p>
        </p:txBody>
      </p:sp>
      <p:sp>
        <p:nvSpPr>
          <p:cNvPr id="66563" name="Rectangle 2"/>
          <p:cNvSpPr>
            <a:spLocks noRo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69494970-15AB-4301-AE9F-E9A0BFD304DC}" type="slidenum">
              <a:rPr lang="en-US" smtClean="0"/>
              <a:pPr/>
              <a:t>23</a:t>
            </a:fld>
            <a:endParaRPr lang="en-US" smtClean="0"/>
          </a:p>
        </p:txBody>
      </p:sp>
      <p:sp>
        <p:nvSpPr>
          <p:cNvPr id="67587" name="Rectangle 2"/>
          <p:cNvSpPr>
            <a:spLocks noRo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BF1957F0-63F2-480A-A593-F8B6081F586A}" type="slidenum">
              <a:rPr lang="en-US" smtClean="0"/>
              <a:pPr/>
              <a:t>26</a:t>
            </a:fld>
            <a:endParaRPr lang="en-US" smtClean="0"/>
          </a:p>
        </p:txBody>
      </p:sp>
      <p:sp>
        <p:nvSpPr>
          <p:cNvPr id="68611" name="Rectangle 2"/>
          <p:cNvSpPr>
            <a:spLocks noRo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r>
              <a:rPr lang="en-US" smtClean="0"/>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7C296A40-3329-4FA5-8332-1F7791BA6E1B}" type="slidenum">
              <a:rPr lang="en-US" smtClean="0"/>
              <a:pPr/>
              <a:t>27</a:t>
            </a:fld>
            <a:endParaRPr lang="en-US" smtClean="0"/>
          </a:p>
        </p:txBody>
      </p:sp>
      <p:sp>
        <p:nvSpPr>
          <p:cNvPr id="69635" name="Rectangle 2"/>
          <p:cNvSpPr>
            <a:spLocks noRo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r>
              <a:rPr lang="en-US" smtClean="0"/>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0620E2CE-0C3D-4F3D-8272-DA691FE6606E}" type="slidenum">
              <a:rPr lang="en-US" smtClean="0"/>
              <a:pPr/>
              <a:t>28</a:t>
            </a:fld>
            <a:endParaRPr lang="en-US" smtClean="0"/>
          </a:p>
        </p:txBody>
      </p:sp>
      <p:sp>
        <p:nvSpPr>
          <p:cNvPr id="70659" name="Rectangle 2"/>
          <p:cNvSpPr>
            <a:spLocks noRo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C97534ED-9631-4FF5-8C2D-E8B7F1B362D0}" type="slidenum">
              <a:rPr lang="en-US" smtClean="0"/>
              <a:pPr/>
              <a:t>32</a:t>
            </a:fld>
            <a:endParaRPr lang="en-US" smtClean="0"/>
          </a:p>
        </p:txBody>
      </p:sp>
      <p:sp>
        <p:nvSpPr>
          <p:cNvPr id="71683" name="Rectangle 2"/>
          <p:cNvSpPr>
            <a:spLocks noRo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EED4B54B-CA69-4570-96F7-6300564430B7}" type="slidenum">
              <a:rPr lang="en-US" smtClean="0"/>
              <a:pPr/>
              <a:t>2</a:t>
            </a:fld>
            <a:endParaRPr lang="en-US" smtClean="0"/>
          </a:p>
        </p:txBody>
      </p:sp>
      <p:sp>
        <p:nvSpPr>
          <p:cNvPr id="54275" name="Rectangle 2"/>
          <p:cNvSpPr>
            <a:spLocks noRo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0DA4D1B5-73D5-4924-9030-E84BF55B4CAA}" type="slidenum">
              <a:rPr lang="en-US" smtClean="0"/>
              <a:pPr/>
              <a:t>33</a:t>
            </a:fld>
            <a:endParaRPr lang="en-US" smtClean="0"/>
          </a:p>
        </p:txBody>
      </p:sp>
      <p:sp>
        <p:nvSpPr>
          <p:cNvPr id="72707" name="Rectangle 2"/>
          <p:cNvSpPr>
            <a:spLocks noRo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4F12B003-A312-4751-BCE5-531A67A65640}" type="slidenum">
              <a:rPr lang="en-US" smtClean="0"/>
              <a:pPr/>
              <a:t>34</a:t>
            </a:fld>
            <a:endParaRPr lang="en-US" smtClean="0"/>
          </a:p>
        </p:txBody>
      </p:sp>
      <p:sp>
        <p:nvSpPr>
          <p:cNvPr id="73731" name="Rectangle 2"/>
          <p:cNvSpPr>
            <a:spLocks noRo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FAE0221A-7555-4B56-9AD4-6A99BFE7B044}" type="slidenum">
              <a:rPr lang="en-US" smtClean="0"/>
              <a:pPr/>
              <a:t>36</a:t>
            </a:fld>
            <a:endParaRPr lang="en-US" smtClean="0"/>
          </a:p>
        </p:txBody>
      </p:sp>
      <p:sp>
        <p:nvSpPr>
          <p:cNvPr id="74755" name="Rectangle 2"/>
          <p:cNvSpPr>
            <a:spLocks noRo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4C19B696-6187-4B02-B437-D3648623E47B}" type="slidenum">
              <a:rPr lang="en-US" smtClean="0"/>
              <a:pPr/>
              <a:t>38</a:t>
            </a:fld>
            <a:endParaRPr lang="en-US" smtClean="0"/>
          </a:p>
        </p:txBody>
      </p:sp>
      <p:sp>
        <p:nvSpPr>
          <p:cNvPr id="75779" name="Rectangle 2"/>
          <p:cNvSpPr>
            <a:spLocks noRo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7B27C128-1EA2-4FFD-8D39-C890EA294564}" type="slidenum">
              <a:rPr lang="en-US" smtClean="0"/>
              <a:pPr/>
              <a:t>40</a:t>
            </a:fld>
            <a:endParaRPr lang="en-US" smtClean="0"/>
          </a:p>
        </p:txBody>
      </p:sp>
      <p:sp>
        <p:nvSpPr>
          <p:cNvPr id="76803" name="Rectangle 2"/>
          <p:cNvSpPr>
            <a:spLocks noRo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6CCEA717-C23E-4D0C-9BCD-8E891C52B525}" type="slidenum">
              <a:rPr lang="en-US" smtClean="0"/>
              <a:pPr/>
              <a:t>41</a:t>
            </a:fld>
            <a:endParaRPr lang="en-US" smtClean="0"/>
          </a:p>
        </p:txBody>
      </p:sp>
      <p:sp>
        <p:nvSpPr>
          <p:cNvPr id="77827" name="Rectangle 2"/>
          <p:cNvSpPr>
            <a:spLocks noRo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472016F3-6174-4593-AD73-654F13E0CB65}" type="slidenum">
              <a:rPr lang="en-US" smtClean="0"/>
              <a:pPr/>
              <a:t>43</a:t>
            </a:fld>
            <a:endParaRPr lang="en-US" smtClean="0"/>
          </a:p>
        </p:txBody>
      </p:sp>
      <p:sp>
        <p:nvSpPr>
          <p:cNvPr id="78851" name="Rectangle 2"/>
          <p:cNvSpPr>
            <a:spLocks noRo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r>
              <a:rPr lang="en-US" smtClean="0"/>
              <a: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1E6326D0-E32D-4188-8A3E-8F2D1DC07969}" type="slidenum">
              <a:rPr lang="en-US" smtClean="0"/>
              <a:pPr/>
              <a:t>45</a:t>
            </a:fld>
            <a:endParaRPr lang="en-US" smtClean="0"/>
          </a:p>
        </p:txBody>
      </p:sp>
      <p:sp>
        <p:nvSpPr>
          <p:cNvPr id="79875" name="Rectangle 2"/>
          <p:cNvSpPr>
            <a:spLocks noRo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F5B936BE-B342-4FDD-A7FD-9578B8DD943B}" type="slidenum">
              <a:rPr lang="en-US" smtClean="0"/>
              <a:pPr/>
              <a:t>46</a:t>
            </a:fld>
            <a:endParaRPr lang="en-US" smtClean="0"/>
          </a:p>
        </p:txBody>
      </p:sp>
      <p:sp>
        <p:nvSpPr>
          <p:cNvPr id="80899" name="Rectangle 2"/>
          <p:cNvSpPr>
            <a:spLocks noRo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r>
              <a:rPr lang="en-US" smtClean="0"/>
              <a: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97145C30-43C9-4EFD-A8D4-A798D3D74E7D}" type="slidenum">
              <a:rPr lang="en-US" smtClean="0"/>
              <a:pPr/>
              <a:t>47</a:t>
            </a:fld>
            <a:endParaRPr lang="en-US" smtClean="0"/>
          </a:p>
        </p:txBody>
      </p:sp>
      <p:sp>
        <p:nvSpPr>
          <p:cNvPr id="81923" name="Rectangle 2"/>
          <p:cNvSpPr>
            <a:spLocks noRo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5D470389-6D2E-44FE-8F28-9114680C5BAA}" type="slidenum">
              <a:rPr lang="en-US" smtClean="0"/>
              <a:pPr/>
              <a:t>4</a:t>
            </a:fld>
            <a:endParaRPr lang="en-US" smtClean="0"/>
          </a:p>
        </p:txBody>
      </p:sp>
      <p:sp>
        <p:nvSpPr>
          <p:cNvPr id="55299" name="Rectangle 2"/>
          <p:cNvSpPr>
            <a:spLocks noRo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9A748DB0-584F-445E-AD26-C88E75692057}" type="slidenum">
              <a:rPr lang="en-US" smtClean="0"/>
              <a:pPr/>
              <a:t>48</a:t>
            </a:fld>
            <a:endParaRPr lang="en-US" smtClean="0"/>
          </a:p>
        </p:txBody>
      </p:sp>
      <p:sp>
        <p:nvSpPr>
          <p:cNvPr id="82947" name="Rectangle 2"/>
          <p:cNvSpPr>
            <a:spLocks noRo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83BDC6B0-88A5-4E71-A3DE-5CAB25260D61}" type="slidenum">
              <a:rPr lang="en-US" smtClean="0"/>
              <a:pPr/>
              <a:t>49</a:t>
            </a:fld>
            <a:endParaRPr lang="en-US" smtClean="0"/>
          </a:p>
        </p:txBody>
      </p:sp>
      <p:sp>
        <p:nvSpPr>
          <p:cNvPr id="83971" name="Rectangle 2"/>
          <p:cNvSpPr>
            <a:spLocks noRo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A99D79FF-6260-4F5F-A95D-FCF7FEA50092}" type="slidenum">
              <a:rPr lang="en-US" smtClean="0"/>
              <a:pPr/>
              <a:t>5</a:t>
            </a:fld>
            <a:endParaRPr lang="en-US" smtClean="0"/>
          </a:p>
        </p:txBody>
      </p:sp>
      <p:sp>
        <p:nvSpPr>
          <p:cNvPr id="56323" name="Rectangle 2"/>
          <p:cNvSpPr>
            <a:spLocks noRo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4EEE3954-C0FC-4E1B-B8DF-628BA8E67924}" type="slidenum">
              <a:rPr lang="en-US" smtClean="0"/>
              <a:pPr/>
              <a:t>6</a:t>
            </a:fld>
            <a:endParaRPr lang="en-US" smtClean="0"/>
          </a:p>
        </p:txBody>
      </p:sp>
      <p:sp>
        <p:nvSpPr>
          <p:cNvPr id="57347" name="Rectangle 2"/>
          <p:cNvSpPr>
            <a:spLocks noRo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C6F0B2E5-58F8-4C35-9B2F-193FC94111E0}" type="slidenum">
              <a:rPr lang="en-US" smtClean="0"/>
              <a:pPr/>
              <a:t>9</a:t>
            </a:fld>
            <a:endParaRPr lang="en-US" smtClean="0"/>
          </a:p>
        </p:txBody>
      </p:sp>
      <p:sp>
        <p:nvSpPr>
          <p:cNvPr id="58371" name="Rectangle 2"/>
          <p:cNvSpPr>
            <a:spLocks noRo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r>
              <a:rPr lang="en-US" smtClean="0"/>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6853A2C7-8684-4965-9062-DA185EF99722}" type="slidenum">
              <a:rPr lang="en-US" smtClean="0"/>
              <a:pPr/>
              <a:t>10</a:t>
            </a:fld>
            <a:endParaRPr lang="en-US" smtClean="0"/>
          </a:p>
        </p:txBody>
      </p:sp>
      <p:sp>
        <p:nvSpPr>
          <p:cNvPr id="59395" name="Rectangle 2"/>
          <p:cNvSpPr>
            <a:spLocks noRo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99D61A06-0AC4-45CF-8B21-C132501C08F9}" type="slidenum">
              <a:rPr lang="en-US" smtClean="0"/>
              <a:pPr/>
              <a:t>13</a:t>
            </a:fld>
            <a:endParaRPr lang="en-US" smtClean="0"/>
          </a:p>
        </p:txBody>
      </p:sp>
      <p:sp>
        <p:nvSpPr>
          <p:cNvPr id="60419" name="Rectangle 2"/>
          <p:cNvSpPr>
            <a:spLocks noRo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612B3763-0AFB-4239-87F4-85227A619456}" type="slidenum">
              <a:rPr lang="en-US" smtClean="0"/>
              <a:pPr/>
              <a:t>14</a:t>
            </a:fld>
            <a:endParaRPr lang="en-US" smtClean="0"/>
          </a:p>
        </p:txBody>
      </p:sp>
      <p:sp>
        <p:nvSpPr>
          <p:cNvPr id="61443" name="Rectangle 2"/>
          <p:cNvSpPr>
            <a:spLocks noRo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3" presetClass="entr" presetSubtype="1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linds(horizontal)">
                      <p:cBhvr>
                        <p:cTn dur="500"/>
                        <p:tgtEl>
                          <p:spTgt spid="3"/>
                        </p:tgtEl>
                      </p:cBhvr>
                    </p:animEffect>
                  </p:childTnLst>
                </p:cTn>
              </p:par>
            </p:tnLst>
          </p:tmpl>
          <p:tmpl lvl="2">
            <p:tnLst>
              <p:par>
                <p:cTn presetID="3" presetClass="entr" presetSubtype="1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linds(horizontal)">
                      <p:cBhvr>
                        <p:cTn dur="500"/>
                        <p:tgtEl>
                          <p:spTgt spid="3"/>
                        </p:tgtEl>
                      </p:cBhvr>
                    </p:animEffect>
                  </p:childTnLst>
                </p:cTn>
              </p:par>
            </p:tnLst>
          </p:tmpl>
          <p:tmpl lvl="3">
            <p:tnLst>
              <p:par>
                <p:cTn presetID="3" presetClass="entr" presetSubtype="1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linds(horizontal)">
                      <p:cBhvr>
                        <p:cTn dur="500"/>
                        <p:tgtEl>
                          <p:spTgt spid="3"/>
                        </p:tgtEl>
                      </p:cBhvr>
                    </p:animEffect>
                  </p:childTnLst>
                </p:cTn>
              </p:par>
            </p:tnLst>
          </p:tmpl>
          <p:tmpl lvl="4">
            <p:tnLst>
              <p:par>
                <p:cTn presetID="3" presetClass="entr" presetSubtype="1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linds(horizontal)">
                      <p:cBhvr>
                        <p:cTn dur="500"/>
                        <p:tgtEl>
                          <p:spTgt spid="3"/>
                        </p:tgtEl>
                      </p:cBhvr>
                    </p:animEffect>
                  </p:childTnLst>
                </p:cTn>
              </p:par>
            </p:tnLst>
          </p:tmpl>
          <p:tmpl lvl="5">
            <p:tnLst>
              <p:par>
                <p:cTn presetID="3" presetClass="entr" presetSubtype="1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linds(horizontal)">
                      <p:cBhvr>
                        <p:cTn dur="500"/>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75471" name="Text Box 15"/>
          <p:cNvSpPr txBox="1">
            <a:spLocks noChangeArrowheads="1"/>
          </p:cNvSpPr>
          <p:nvPr userDrawn="1"/>
        </p:nvSpPr>
        <p:spPr bwMode="auto">
          <a:xfrm>
            <a:off x="76200" y="0"/>
            <a:ext cx="4953000" cy="393700"/>
          </a:xfrm>
          <a:prstGeom prst="rect">
            <a:avLst/>
          </a:prstGeom>
          <a:noFill/>
          <a:ln w="9525" algn="ctr">
            <a:noFill/>
            <a:miter lim="800000"/>
            <a:headEnd/>
            <a:tailEnd/>
          </a:ln>
          <a:effectLst/>
        </p:spPr>
        <p:txBody>
          <a:bodyPr>
            <a:spAutoFit/>
          </a:bodyPr>
          <a:lstStyle/>
          <a:p>
            <a:pPr marL="233363" indent="-233363">
              <a:spcBef>
                <a:spcPct val="50000"/>
              </a:spcBef>
              <a:defRPr/>
            </a:pPr>
            <a:r>
              <a:rPr lang="en-US" sz="1800" b="1" baseline="0">
                <a:solidFill>
                  <a:schemeClr val="bg1"/>
                </a:solidFill>
              </a:rPr>
              <a:t>Sport and the Mass Media</a:t>
            </a:r>
            <a:endParaRPr lang="en-US" sz="2400" b="1" baseline="0">
              <a:solidFill>
                <a:schemeClr val="bg1"/>
              </a:solidFill>
              <a:latin typeface="Times" charset="0"/>
            </a:endParaRPr>
          </a:p>
        </p:txBody>
      </p:sp>
      <p:sp>
        <p:nvSpPr>
          <p:cNvPr id="275480" name="Rectangle 24">
            <a:hlinkClick r:id="" action="ppaction://hlinkshowjump?jump=previousslide"/>
          </p:cNvPr>
          <p:cNvSpPr>
            <a:spLocks noChangeArrowheads="1"/>
          </p:cNvSpPr>
          <p:nvPr userDrawn="1"/>
        </p:nvSpPr>
        <p:spPr bwMode="auto">
          <a:xfrm>
            <a:off x="2286000" y="6172200"/>
            <a:ext cx="990600" cy="381000"/>
          </a:xfrm>
          <a:prstGeom prst="rect">
            <a:avLst/>
          </a:prstGeom>
          <a:noFill/>
          <a:ln w="9525" algn="ctr">
            <a:noFill/>
            <a:miter lim="800000"/>
            <a:headEnd/>
            <a:tailEnd/>
          </a:ln>
          <a:effectLst/>
        </p:spPr>
        <p:txBody>
          <a:bodyPr wrap="none" anchor="ctr"/>
          <a:lstStyle/>
          <a:p>
            <a:pPr>
              <a:defRPr/>
            </a:pPr>
            <a:endParaRPr lang="en-US"/>
          </a:p>
        </p:txBody>
      </p:sp>
      <p:sp>
        <p:nvSpPr>
          <p:cNvPr id="275481" name="Rectangle 25">
            <a:hlinkClick r:id="" action="ppaction://hlinkshowjump?jump=nextslide"/>
          </p:cNvPr>
          <p:cNvSpPr>
            <a:spLocks noChangeArrowheads="1"/>
          </p:cNvSpPr>
          <p:nvPr userDrawn="1"/>
        </p:nvSpPr>
        <p:spPr bwMode="auto">
          <a:xfrm>
            <a:off x="3352800" y="6172200"/>
            <a:ext cx="838200" cy="381000"/>
          </a:xfrm>
          <a:prstGeom prst="rect">
            <a:avLst/>
          </a:prstGeom>
          <a:noFill/>
          <a:ln w="9525" algn="ctr">
            <a:noFill/>
            <a:miter lim="800000"/>
            <a:headEnd/>
            <a:tailEnd/>
          </a:ln>
          <a:effectLst/>
        </p:spPr>
        <p:txBody>
          <a:bodyPr wrap="none" anchor="ctr"/>
          <a:lstStyle/>
          <a:p>
            <a:pPr>
              <a:defRPr/>
            </a:pPr>
            <a:endParaRPr lang="en-US"/>
          </a:p>
        </p:txBody>
      </p:sp>
      <p:sp>
        <p:nvSpPr>
          <p:cNvPr id="275482" name="Rectangle 26">
            <a:hlinkClick r:id="" action="ppaction://hlinkshowjump?jump=firstslide"/>
          </p:cNvPr>
          <p:cNvSpPr>
            <a:spLocks noChangeArrowheads="1"/>
          </p:cNvSpPr>
          <p:nvPr userDrawn="1"/>
        </p:nvSpPr>
        <p:spPr bwMode="auto">
          <a:xfrm>
            <a:off x="4267200" y="6172200"/>
            <a:ext cx="1600200" cy="381000"/>
          </a:xfrm>
          <a:prstGeom prst="rect">
            <a:avLst/>
          </a:prstGeom>
          <a:noFill/>
          <a:ln w="9525" algn="ctr">
            <a:noFill/>
            <a:miter lim="800000"/>
            <a:headEnd/>
            <a:tailEnd/>
          </a:ln>
          <a:effectLst/>
        </p:spPr>
        <p:txBody>
          <a:bodyPr wrap="none" anchor="ctr"/>
          <a:lstStyle/>
          <a:p>
            <a:pPr>
              <a:defRPr/>
            </a:pPr>
            <a:endParaRPr lang="en-US"/>
          </a:p>
        </p:txBody>
      </p:sp>
      <p:sp>
        <p:nvSpPr>
          <p:cNvPr id="275483" name="Rectangle 27">
            <a:hlinkClick r:id="" action="ppaction://hlinkshowjump?jump=endshow"/>
          </p:cNvPr>
          <p:cNvSpPr>
            <a:spLocks noChangeArrowheads="1"/>
          </p:cNvSpPr>
          <p:nvPr userDrawn="1"/>
        </p:nvSpPr>
        <p:spPr bwMode="auto">
          <a:xfrm>
            <a:off x="5943600" y="6172200"/>
            <a:ext cx="914400" cy="381000"/>
          </a:xfrm>
          <a:prstGeom prst="rect">
            <a:avLst/>
          </a:prstGeom>
          <a:noFill/>
          <a:ln w="9525" algn="ctr">
            <a:noFill/>
            <a:miter lim="800000"/>
            <a:headEnd/>
            <a:tailEnd/>
          </a:ln>
          <a:effectLst/>
        </p:spPr>
        <p:txBody>
          <a:bodyPr wrap="none" anchor="ctr"/>
          <a:lstStyle/>
          <a:p>
            <a:pPr>
              <a:defRPr/>
            </a:pPr>
            <a:endParaRPr lang="en-US"/>
          </a:p>
        </p:txBody>
      </p:sp>
      <p:sp>
        <p:nvSpPr>
          <p:cNvPr id="275486" name="Text Box 30"/>
          <p:cNvSpPr txBox="1">
            <a:spLocks noChangeArrowheads="1"/>
          </p:cNvSpPr>
          <p:nvPr userDrawn="1"/>
        </p:nvSpPr>
        <p:spPr bwMode="auto">
          <a:xfrm>
            <a:off x="152400" y="6630988"/>
            <a:ext cx="8839200" cy="227012"/>
          </a:xfrm>
          <a:prstGeom prst="rect">
            <a:avLst/>
          </a:prstGeom>
          <a:noFill/>
          <a:ln w="9525">
            <a:noFill/>
            <a:miter lim="800000"/>
            <a:headEnd/>
            <a:tailEnd/>
          </a:ln>
          <a:effectLst/>
        </p:spPr>
        <p:txBody>
          <a:bodyPr>
            <a:spAutoFit/>
          </a:bodyPr>
          <a:lstStyle/>
          <a:p>
            <a:pPr>
              <a:spcBef>
                <a:spcPct val="50000"/>
              </a:spcBef>
              <a:defRPr/>
            </a:pPr>
            <a:r>
              <a:rPr lang="en-US" sz="800" baseline="0">
                <a:solidFill>
                  <a:schemeClr val="bg1"/>
                </a:solidFill>
              </a:rPr>
              <a:t>Original Content Copyright © Holt McDougal. Additions and changes to the original content are the responsibility of the instructor.</a:t>
            </a:r>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ransition/>
  <p:timing>
    <p:tnLst>
      <p:par>
        <p:cTn id="1" dur="indefinite" restart="never" nodeType="tmRoot"/>
      </p:par>
    </p:tnLst>
  </p:timing>
  <p:txStyles>
    <p:title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31.xml"/><Relationship Id="rId3" Type="http://schemas.openxmlformats.org/officeDocument/2006/relationships/notesSlide" Target="../notesSlides/notesSlide1.xml"/><Relationship Id="rId7" Type="http://schemas.openxmlformats.org/officeDocument/2006/relationships/slide" Target="slide20.xml"/><Relationship Id="rId2" Type="http://schemas.openxmlformats.org/officeDocument/2006/relationships/slideLayout" Target="../slideLayouts/slideLayout6.xml"/><Relationship Id="rId1" Type="http://schemas.openxmlformats.org/officeDocument/2006/relationships/tags" Target="../tags/tag2.xml"/><Relationship Id="rId6" Type="http://schemas.openxmlformats.org/officeDocument/2006/relationships/slide" Target="slide12.xml"/><Relationship Id="rId5" Type="http://schemas.openxmlformats.org/officeDocument/2006/relationships/slide" Target="slide4.xml"/><Relationship Id="rId4" Type="http://schemas.openxmlformats.org/officeDocument/2006/relationships/slide" Target="slide2.xml"/><Relationship Id="rId9" Type="http://schemas.openxmlformats.org/officeDocument/2006/relationships/slide" Target="slide4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5.xml"/><Relationship Id="rId5" Type="http://schemas.openxmlformats.org/officeDocument/2006/relationships/image" Target="../media/image4.jpe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8.xml"/><Relationship Id="rId5" Type="http://schemas.openxmlformats.org/officeDocument/2006/relationships/image" Target="../media/image4.jpeg"/><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ifs/ch14/soc_ch14_if.htm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9.xml"/><Relationship Id="rId5" Type="http://schemas.openxmlformats.org/officeDocument/2006/relationships/image" Target="../media/image4.jpeg"/><Relationship Id="rId4" Type="http://schemas.openxmlformats.org/officeDocument/2006/relationships/image" Target="../media/image16.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14.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15.xml"/></Relationships>
</file>

<file path=ppt/slides/_rels/slide4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3.xml"/><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685800" y="533400"/>
            <a:ext cx="7772400" cy="825500"/>
          </a:xfrm>
          <a:prstGeom prst="rect">
            <a:avLst/>
          </a:prstGeom>
          <a:noFill/>
          <a:ln w="9525">
            <a:noFill/>
            <a:miter lim="800000"/>
            <a:headEnd/>
            <a:tailEnd/>
          </a:ln>
        </p:spPr>
        <p:txBody>
          <a:bodyPr anchor="ctr"/>
          <a:lstStyle/>
          <a:p>
            <a:pPr algn="ctr">
              <a:lnSpc>
                <a:spcPct val="100000"/>
              </a:lnSpc>
              <a:spcBef>
                <a:spcPct val="0"/>
              </a:spcBef>
            </a:pPr>
            <a:endParaRPr lang="en-US" sz="3500" b="1" i="1" baseline="0"/>
          </a:p>
        </p:txBody>
      </p:sp>
      <p:sp>
        <p:nvSpPr>
          <p:cNvPr id="2051" name="Text Box 7"/>
          <p:cNvSpPr txBox="1">
            <a:spLocks noChangeArrowheads="1"/>
          </p:cNvSpPr>
          <p:nvPr/>
        </p:nvSpPr>
        <p:spPr bwMode="auto">
          <a:xfrm>
            <a:off x="2895600" y="1219200"/>
            <a:ext cx="3429000" cy="444500"/>
          </a:xfrm>
          <a:prstGeom prst="rect">
            <a:avLst/>
          </a:prstGeom>
          <a:noFill/>
          <a:ln w="9525" algn="ctr">
            <a:noFill/>
            <a:miter lim="800000"/>
            <a:headEnd/>
            <a:tailEnd/>
          </a:ln>
        </p:spPr>
        <p:txBody>
          <a:bodyPr>
            <a:spAutoFit/>
          </a:bodyPr>
          <a:lstStyle/>
          <a:p>
            <a:pPr marL="233363" indent="-233363">
              <a:spcBef>
                <a:spcPct val="50000"/>
              </a:spcBef>
            </a:pPr>
            <a:endParaRPr lang="en-US"/>
          </a:p>
        </p:txBody>
      </p:sp>
      <p:sp>
        <p:nvSpPr>
          <p:cNvPr id="2052" name="Text Box 8"/>
          <p:cNvSpPr txBox="1">
            <a:spLocks noChangeArrowheads="1"/>
          </p:cNvSpPr>
          <p:nvPr/>
        </p:nvSpPr>
        <p:spPr bwMode="auto">
          <a:xfrm>
            <a:off x="762000" y="762000"/>
            <a:ext cx="7620000" cy="5172075"/>
          </a:xfrm>
          <a:prstGeom prst="rect">
            <a:avLst/>
          </a:prstGeom>
          <a:noFill/>
          <a:ln w="9525" algn="ctr">
            <a:noFill/>
            <a:miter lim="800000"/>
            <a:headEnd/>
            <a:tailEnd/>
          </a:ln>
        </p:spPr>
        <p:txBody>
          <a:bodyPr>
            <a:spAutoFit/>
          </a:bodyPr>
          <a:lstStyle/>
          <a:p>
            <a:pPr algn="ctr">
              <a:spcBef>
                <a:spcPct val="50000"/>
              </a:spcBef>
            </a:pPr>
            <a:r>
              <a:rPr lang="en-US" sz="3000" b="1" baseline="0">
                <a:solidFill>
                  <a:srgbClr val="073499"/>
                </a:solidFill>
              </a:rPr>
              <a:t>Chapter 14: Sport and the Mass Media</a:t>
            </a:r>
          </a:p>
          <a:p>
            <a:pPr algn="ctr">
              <a:lnSpc>
                <a:spcPct val="100000"/>
              </a:lnSpc>
              <a:spcBef>
                <a:spcPct val="0"/>
              </a:spcBef>
            </a:pPr>
            <a:endParaRPr lang="en-US" baseline="0"/>
          </a:p>
          <a:p>
            <a:pPr>
              <a:spcBef>
                <a:spcPct val="50000"/>
              </a:spcBef>
            </a:pPr>
            <a:r>
              <a:rPr lang="en-US" sz="2400" b="1" baseline="0"/>
              <a:t>Case Study:</a:t>
            </a:r>
            <a:r>
              <a:rPr lang="en-US" sz="2400" baseline="0"/>
              <a:t> </a:t>
            </a:r>
            <a:r>
              <a:rPr lang="en-US" sz="2400" baseline="0">
                <a:hlinkClick r:id="rId4" action="ppaction://hlinksldjump"/>
              </a:rPr>
              <a:t>Sport and Television: A Love Affair?</a:t>
            </a:r>
            <a:endParaRPr lang="en-US" sz="2400" baseline="0"/>
          </a:p>
          <a:p>
            <a:pPr>
              <a:spcBef>
                <a:spcPct val="50000"/>
              </a:spcBef>
            </a:pPr>
            <a:r>
              <a:rPr lang="en-US" sz="2400" b="1" baseline="0"/>
              <a:t>Section 1:</a:t>
            </a:r>
            <a:r>
              <a:rPr lang="en-US" sz="2400" baseline="0"/>
              <a:t> </a:t>
            </a:r>
            <a:r>
              <a:rPr lang="en-US" sz="2400" baseline="0">
                <a:hlinkClick r:id="rId5" action="ppaction://hlinksldjump"/>
              </a:rPr>
              <a:t>Sport as a Social Institution</a:t>
            </a:r>
            <a:endParaRPr lang="en-US" sz="2400" baseline="0"/>
          </a:p>
          <a:p>
            <a:pPr>
              <a:spcBef>
                <a:spcPct val="50000"/>
              </a:spcBef>
            </a:pPr>
            <a:r>
              <a:rPr lang="en-US" sz="2400" b="1" baseline="0"/>
              <a:t>Section 2:</a:t>
            </a:r>
            <a:r>
              <a:rPr lang="en-US" sz="2400" baseline="0"/>
              <a:t> </a:t>
            </a:r>
            <a:r>
              <a:rPr lang="en-US" sz="2400" baseline="0">
                <a:hlinkClick r:id="rId6" action="ppaction://hlinksldjump"/>
              </a:rPr>
              <a:t>Perspectives and Issues in American Sport</a:t>
            </a:r>
            <a:endParaRPr lang="en-US" sz="2400" baseline="0"/>
          </a:p>
          <a:p>
            <a:pPr>
              <a:spcBef>
                <a:spcPct val="50000"/>
              </a:spcBef>
            </a:pPr>
            <a:r>
              <a:rPr lang="en-US" sz="2400" b="1" baseline="0"/>
              <a:t>Section 3:</a:t>
            </a:r>
            <a:r>
              <a:rPr lang="en-US" sz="2400" baseline="0"/>
              <a:t> </a:t>
            </a:r>
            <a:r>
              <a:rPr lang="en-US" sz="2400" baseline="0">
                <a:hlinkClick r:id="rId7" action="ppaction://hlinksldjump"/>
              </a:rPr>
              <a:t>Mass Media as a Social Institution</a:t>
            </a:r>
            <a:endParaRPr lang="en-US" sz="2400" baseline="0"/>
          </a:p>
          <a:p>
            <a:pPr>
              <a:spcBef>
                <a:spcPct val="50000"/>
              </a:spcBef>
            </a:pPr>
            <a:r>
              <a:rPr lang="en-US" sz="2400" b="1" baseline="0"/>
              <a:t>Section 4:</a:t>
            </a:r>
            <a:r>
              <a:rPr lang="en-US" sz="2400" baseline="0"/>
              <a:t> </a:t>
            </a:r>
            <a:r>
              <a:rPr lang="en-US" sz="2400" baseline="0">
                <a:hlinkClick r:id="rId8" action="ppaction://hlinksldjump"/>
              </a:rPr>
              <a:t>Perspectives and Issues in Mass Media</a:t>
            </a:r>
            <a:endParaRPr lang="en-US" sz="2400" baseline="0"/>
          </a:p>
          <a:p>
            <a:pPr>
              <a:spcBef>
                <a:spcPct val="50000"/>
              </a:spcBef>
            </a:pPr>
            <a:r>
              <a:rPr lang="en-US" sz="2400" b="1" baseline="0"/>
              <a:t>Lab:</a:t>
            </a:r>
            <a:r>
              <a:rPr lang="en-US" sz="2400" baseline="0"/>
              <a:t> </a:t>
            </a:r>
            <a:r>
              <a:rPr lang="en-US" sz="2400" baseline="0">
                <a:hlinkClick r:id="rId9" action="ppaction://hlinksldjump"/>
              </a:rPr>
              <a:t>Applying What You’ve Learned</a:t>
            </a:r>
            <a:endParaRPr lang="en-US" sz="2400" baseline="0"/>
          </a:p>
          <a:p>
            <a:pPr>
              <a:spcBef>
                <a:spcPct val="50000"/>
              </a:spcBef>
            </a:pPr>
            <a:endParaRPr lang="en-US" sz="2400" baseline="0"/>
          </a:p>
        </p:txBody>
      </p:sp>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457200" y="1143000"/>
            <a:ext cx="4038600" cy="2362200"/>
          </a:xfrm>
          <a:prstGeom prst="rect">
            <a:avLst/>
          </a:prstGeom>
          <a:solidFill>
            <a:srgbClr val="F9F5B4"/>
          </a:solidFill>
          <a:ln w="9525">
            <a:noFill/>
            <a:miter lim="800000"/>
            <a:headEnd/>
            <a:tailEnd/>
          </a:ln>
        </p:spPr>
        <p:txBody>
          <a:bodyPr/>
          <a:lstStyle/>
          <a:p>
            <a:pPr marL="231775" indent="-231775">
              <a:lnSpc>
                <a:spcPct val="100000"/>
              </a:lnSpc>
              <a:spcAft>
                <a:spcPct val="25000"/>
              </a:spcAft>
            </a:pPr>
            <a:r>
              <a:rPr lang="en-US" sz="2400" b="1" baseline="0">
                <a:solidFill>
                  <a:srgbClr val="BF0000"/>
                </a:solidFill>
              </a:rPr>
              <a:t>Specialization</a:t>
            </a:r>
            <a:endParaRPr lang="en-US" sz="1800" b="1" baseline="0"/>
          </a:p>
          <a:p>
            <a:pPr marL="231775" indent="-231775">
              <a:lnSpc>
                <a:spcPct val="100000"/>
              </a:lnSpc>
              <a:spcBef>
                <a:spcPct val="0"/>
              </a:spcBef>
              <a:spcAft>
                <a:spcPct val="25000"/>
              </a:spcAft>
              <a:buFontTx/>
              <a:buChar char="•"/>
            </a:pPr>
            <a:r>
              <a:rPr lang="en-US" sz="1800" baseline="0"/>
              <a:t>Modern athletes specialize much more than athletes in the past.</a:t>
            </a:r>
          </a:p>
          <a:p>
            <a:pPr marL="231775" indent="-231775">
              <a:lnSpc>
                <a:spcPct val="100000"/>
              </a:lnSpc>
              <a:spcAft>
                <a:spcPct val="25000"/>
              </a:spcAft>
              <a:buFontTx/>
              <a:buChar char="•"/>
            </a:pPr>
            <a:r>
              <a:rPr lang="en-US" sz="1800" baseline="0"/>
              <a:t>Specialized aides such as coaches, trainers, managers, etc., also participate in sport.</a:t>
            </a:r>
          </a:p>
        </p:txBody>
      </p:sp>
      <p:sp>
        <p:nvSpPr>
          <p:cNvPr id="897027" name="Text Box 3"/>
          <p:cNvSpPr txBox="1">
            <a:spLocks noChangeArrowheads="1"/>
          </p:cNvSpPr>
          <p:nvPr/>
        </p:nvSpPr>
        <p:spPr bwMode="auto">
          <a:xfrm>
            <a:off x="457200" y="3733800"/>
            <a:ext cx="4038600" cy="2286000"/>
          </a:xfrm>
          <a:prstGeom prst="rect">
            <a:avLst/>
          </a:prstGeom>
          <a:solidFill>
            <a:srgbClr val="E0E9ED"/>
          </a:solidFill>
          <a:ln w="9525">
            <a:noFill/>
            <a:miter lim="800000"/>
            <a:headEnd/>
            <a:tailEnd/>
          </a:ln>
        </p:spPr>
        <p:txBody>
          <a:bodyPr/>
          <a:lstStyle/>
          <a:p>
            <a:pPr marL="231775" indent="-231775">
              <a:lnSpc>
                <a:spcPct val="100000"/>
              </a:lnSpc>
              <a:spcAft>
                <a:spcPct val="25000"/>
              </a:spcAft>
            </a:pPr>
            <a:r>
              <a:rPr lang="en-US" sz="2400" b="1" baseline="0">
                <a:solidFill>
                  <a:srgbClr val="BF0000"/>
                </a:solidFill>
              </a:rPr>
              <a:t>Bureaucratization</a:t>
            </a:r>
            <a:endParaRPr lang="en-US" sz="1800" b="1" baseline="0"/>
          </a:p>
          <a:p>
            <a:pPr marL="231775" indent="-231775">
              <a:lnSpc>
                <a:spcPct val="100000"/>
              </a:lnSpc>
              <a:spcBef>
                <a:spcPct val="0"/>
              </a:spcBef>
              <a:spcAft>
                <a:spcPct val="25000"/>
              </a:spcAft>
              <a:buFontTx/>
              <a:buChar char="•"/>
            </a:pPr>
            <a:r>
              <a:rPr lang="en-US" sz="1800" baseline="0"/>
              <a:t>Bureaucratization goes hand in hand with rationalization: with set rules, a formal organization must be charged with developing and enforcing those rules.</a:t>
            </a:r>
          </a:p>
        </p:txBody>
      </p:sp>
      <p:sp>
        <p:nvSpPr>
          <p:cNvPr id="897028" name="Text Box 4"/>
          <p:cNvSpPr txBox="1">
            <a:spLocks noChangeArrowheads="1"/>
          </p:cNvSpPr>
          <p:nvPr/>
        </p:nvSpPr>
        <p:spPr bwMode="auto">
          <a:xfrm>
            <a:off x="4724400" y="1143000"/>
            <a:ext cx="4038600" cy="2362200"/>
          </a:xfrm>
          <a:prstGeom prst="rect">
            <a:avLst/>
          </a:prstGeom>
          <a:solidFill>
            <a:srgbClr val="E0E9ED"/>
          </a:solidFill>
          <a:ln w="9525">
            <a:noFill/>
            <a:miter lim="800000"/>
            <a:headEnd/>
            <a:tailEnd/>
          </a:ln>
        </p:spPr>
        <p:txBody>
          <a:bodyPr/>
          <a:lstStyle/>
          <a:p>
            <a:pPr marL="231775" indent="-231775">
              <a:lnSpc>
                <a:spcPct val="100000"/>
              </a:lnSpc>
              <a:spcAft>
                <a:spcPct val="25000"/>
              </a:spcAft>
            </a:pPr>
            <a:r>
              <a:rPr lang="en-US" sz="2400" b="1" baseline="0">
                <a:solidFill>
                  <a:srgbClr val="BF0000"/>
                </a:solidFill>
              </a:rPr>
              <a:t>Rationalization</a:t>
            </a:r>
            <a:endParaRPr lang="en-US" sz="1800" b="1" baseline="0"/>
          </a:p>
          <a:p>
            <a:pPr marL="231775" indent="-231775">
              <a:lnSpc>
                <a:spcPct val="100000"/>
              </a:lnSpc>
              <a:spcBef>
                <a:spcPct val="0"/>
              </a:spcBef>
              <a:spcAft>
                <a:spcPct val="25000"/>
              </a:spcAft>
              <a:buFontTx/>
              <a:buChar char="•"/>
            </a:pPr>
            <a:r>
              <a:rPr lang="en-US" sz="1800" baseline="0"/>
              <a:t>The processes by which every feature of human behavior becomes subject to calculation, measurement, and control.</a:t>
            </a:r>
          </a:p>
          <a:p>
            <a:pPr marL="231775" indent="-231775">
              <a:lnSpc>
                <a:spcPct val="100000"/>
              </a:lnSpc>
              <a:spcAft>
                <a:spcPct val="25000"/>
              </a:spcAft>
              <a:buFontTx/>
              <a:buChar char="•"/>
            </a:pPr>
            <a:r>
              <a:rPr lang="en-US" sz="1800" baseline="0"/>
              <a:t>Sports are played with the same rules across the world.</a:t>
            </a:r>
          </a:p>
        </p:txBody>
      </p:sp>
      <p:sp>
        <p:nvSpPr>
          <p:cNvPr id="897029" name="Text Box 5"/>
          <p:cNvSpPr txBox="1">
            <a:spLocks noChangeArrowheads="1"/>
          </p:cNvSpPr>
          <p:nvPr/>
        </p:nvSpPr>
        <p:spPr bwMode="auto">
          <a:xfrm>
            <a:off x="4724400" y="3733800"/>
            <a:ext cx="4038600" cy="2286000"/>
          </a:xfrm>
          <a:prstGeom prst="rect">
            <a:avLst/>
          </a:prstGeom>
          <a:solidFill>
            <a:srgbClr val="F9F5B4"/>
          </a:solidFill>
          <a:ln w="9525">
            <a:noFill/>
            <a:miter lim="800000"/>
            <a:headEnd/>
            <a:tailEnd/>
          </a:ln>
        </p:spPr>
        <p:txBody>
          <a:bodyPr/>
          <a:lstStyle/>
          <a:p>
            <a:pPr marL="228600" indent="-228600">
              <a:lnSpc>
                <a:spcPct val="100000"/>
              </a:lnSpc>
              <a:spcAft>
                <a:spcPct val="25000"/>
              </a:spcAft>
            </a:pPr>
            <a:r>
              <a:rPr lang="en-US" sz="2400" b="1" baseline="0">
                <a:solidFill>
                  <a:srgbClr val="BF0000"/>
                </a:solidFill>
              </a:rPr>
              <a:t>Quantification</a:t>
            </a:r>
            <a:endParaRPr lang="en-US" sz="1800" b="1" baseline="0"/>
          </a:p>
          <a:p>
            <a:pPr marL="228600" indent="-228600">
              <a:lnSpc>
                <a:spcPct val="100000"/>
              </a:lnSpc>
              <a:spcBef>
                <a:spcPct val="0"/>
              </a:spcBef>
              <a:spcAft>
                <a:spcPct val="25000"/>
              </a:spcAft>
              <a:buFontTx/>
              <a:buChar char="•"/>
            </a:pPr>
            <a:r>
              <a:rPr lang="en-US" sz="1800" baseline="0"/>
              <a:t>Athletes want to know where they stand in relation to other athletes, both past and present.</a:t>
            </a:r>
          </a:p>
          <a:p>
            <a:pPr marL="228600" indent="-228600">
              <a:lnSpc>
                <a:spcPct val="100000"/>
              </a:lnSpc>
              <a:spcAft>
                <a:spcPct val="25000"/>
              </a:spcAft>
              <a:buFontTx/>
              <a:buChar char="•"/>
            </a:pPr>
            <a:r>
              <a:rPr lang="en-US" sz="1800" baseline="0"/>
              <a:t>The “win at any cost” mentality can lead to illegal drug use.</a:t>
            </a:r>
          </a:p>
        </p:txBody>
      </p:sp>
      <p:sp>
        <p:nvSpPr>
          <p:cNvPr id="11270" name="Rectangle 6"/>
          <p:cNvSpPr>
            <a:spLocks noChangeArrowheads="1"/>
          </p:cNvSpPr>
          <p:nvPr/>
        </p:nvSpPr>
        <p:spPr bwMode="auto">
          <a:xfrm>
            <a:off x="381000" y="533400"/>
            <a:ext cx="8153400" cy="533400"/>
          </a:xfrm>
          <a:prstGeom prst="rect">
            <a:avLst/>
          </a:prstGeom>
          <a:noFill/>
          <a:ln w="9525">
            <a:noFill/>
            <a:miter lim="800000"/>
            <a:headEnd/>
            <a:tailEnd/>
          </a:ln>
        </p:spPr>
        <p:txBody>
          <a:bodyPr/>
          <a:lstStyle/>
          <a:p>
            <a:pPr>
              <a:lnSpc>
                <a:spcPct val="100000"/>
              </a:lnSpc>
              <a:spcBef>
                <a:spcPct val="0"/>
              </a:spcBef>
            </a:pPr>
            <a:r>
              <a:rPr lang="en-US" sz="2800" b="1" baseline="0">
                <a:solidFill>
                  <a:srgbClr val="073499"/>
                </a:solidFill>
              </a:rPr>
              <a:t>The Institutionalization of Sport </a:t>
            </a:r>
            <a:r>
              <a:rPr lang="en-US" sz="2800" b="1" i="1" baseline="0">
                <a:solidFill>
                  <a:srgbClr val="073499"/>
                </a:solidFill>
              </a:rPr>
              <a:t>(cont.)</a:t>
            </a:r>
            <a:endParaRPr lang="en-US" sz="2800" b="1" i="1" baseline="0">
              <a:solidFill>
                <a:srgbClr val="FFCC00"/>
              </a:solidFill>
            </a:endParaRPr>
          </a:p>
        </p:txBody>
      </p:sp>
      <p:sp>
        <p:nvSpPr>
          <p:cNvPr id="897031" name="AutoShape 7"/>
          <p:cNvSpPr>
            <a:spLocks noChangeArrowheads="1"/>
          </p:cNvSpPr>
          <p:nvPr/>
        </p:nvSpPr>
        <p:spPr bwMode="auto">
          <a:xfrm flipH="1" flipV="1">
            <a:off x="4191000" y="3276600"/>
            <a:ext cx="228600" cy="152400"/>
          </a:xfrm>
          <a:prstGeom prst="triangle">
            <a:avLst>
              <a:gd name="adj" fmla="val 50000"/>
            </a:avLst>
          </a:prstGeom>
          <a:solidFill>
            <a:srgbClr val="2E6CF6"/>
          </a:solidFill>
          <a:ln w="9525" algn="ctr">
            <a:noFill/>
            <a:miter lim="800000"/>
            <a:headEnd/>
            <a:tailEnd/>
          </a:ln>
        </p:spPr>
        <p:txBody>
          <a:bodyPr wrap="none" anchor="ctr"/>
          <a:lstStyle/>
          <a:p>
            <a:endParaRPr lang="en-US"/>
          </a:p>
        </p:txBody>
      </p:sp>
      <p:sp>
        <p:nvSpPr>
          <p:cNvPr id="897032" name="AutoShape 8"/>
          <p:cNvSpPr>
            <a:spLocks noChangeArrowheads="1"/>
          </p:cNvSpPr>
          <p:nvPr/>
        </p:nvSpPr>
        <p:spPr bwMode="auto">
          <a:xfrm flipH="1" flipV="1">
            <a:off x="8458200" y="3276600"/>
            <a:ext cx="228600" cy="152400"/>
          </a:xfrm>
          <a:prstGeom prst="triangle">
            <a:avLst>
              <a:gd name="adj" fmla="val 50000"/>
            </a:avLst>
          </a:prstGeom>
          <a:solidFill>
            <a:srgbClr val="2E6CF6"/>
          </a:solidFill>
          <a:ln w="9525" algn="ctr">
            <a:noFill/>
            <a:miter lim="800000"/>
            <a:headEnd/>
            <a:tailEnd/>
          </a:ln>
        </p:spPr>
        <p:txBody>
          <a:bodyPr wrap="none" anchor="ctr"/>
          <a:lstStyle/>
          <a:p>
            <a:endParaRPr lang="en-US"/>
          </a:p>
        </p:txBody>
      </p:sp>
      <p:sp>
        <p:nvSpPr>
          <p:cNvPr id="897033" name="AutoShape 9"/>
          <p:cNvSpPr>
            <a:spLocks noChangeArrowheads="1"/>
          </p:cNvSpPr>
          <p:nvPr/>
        </p:nvSpPr>
        <p:spPr bwMode="auto">
          <a:xfrm flipH="1" flipV="1">
            <a:off x="4191000" y="5791200"/>
            <a:ext cx="228600" cy="152400"/>
          </a:xfrm>
          <a:prstGeom prst="triangle">
            <a:avLst>
              <a:gd name="adj" fmla="val 50000"/>
            </a:avLst>
          </a:prstGeom>
          <a:solidFill>
            <a:srgbClr val="2E6CF6"/>
          </a:solidFill>
          <a:ln w="9525" algn="ctr">
            <a:noFill/>
            <a:miter lim="800000"/>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314">
                                            <p:bg/>
                                          </p:spTgt>
                                        </p:tgtEl>
                                        <p:attrNameLst>
                                          <p:attrName>style.visibility</p:attrName>
                                        </p:attrNameLst>
                                      </p:cBhvr>
                                      <p:to>
                                        <p:strVal val="visible"/>
                                      </p:to>
                                    </p:set>
                                    <p:animEffect transition="in" filter="blinds(horizontal)">
                                      <p:cBhvr>
                                        <p:cTn id="7" dur="500"/>
                                        <p:tgtEl>
                                          <p:spTgt spid="13314">
                                            <p:bg/>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314">
                                            <p:txEl>
                                              <p:pRg st="0" end="0"/>
                                            </p:txEl>
                                          </p:spTgt>
                                        </p:tgtEl>
                                        <p:attrNameLst>
                                          <p:attrName>style.visibility</p:attrName>
                                        </p:attrNameLst>
                                      </p:cBhvr>
                                      <p:to>
                                        <p:strVal val="visible"/>
                                      </p:to>
                                    </p:set>
                                    <p:animEffect transition="in" filter="blinds(horizontal)">
                                      <p:cBhvr>
                                        <p:cTn id="12" dur="500"/>
                                        <p:tgtEl>
                                          <p:spTgt spid="133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314">
                                            <p:txEl>
                                              <p:pRg st="1" end="1"/>
                                            </p:txEl>
                                          </p:spTgt>
                                        </p:tgtEl>
                                        <p:attrNameLst>
                                          <p:attrName>style.visibility</p:attrName>
                                        </p:attrNameLst>
                                      </p:cBhvr>
                                      <p:to>
                                        <p:strVal val="visible"/>
                                      </p:to>
                                    </p:set>
                                    <p:animEffect transition="in" filter="blinds(horizontal)">
                                      <p:cBhvr>
                                        <p:cTn id="17" dur="500"/>
                                        <p:tgtEl>
                                          <p:spTgt spid="1331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314">
                                            <p:txEl>
                                              <p:pRg st="2" end="2"/>
                                            </p:txEl>
                                          </p:spTgt>
                                        </p:tgtEl>
                                        <p:attrNameLst>
                                          <p:attrName>style.visibility</p:attrName>
                                        </p:attrNameLst>
                                      </p:cBhvr>
                                      <p:to>
                                        <p:strVal val="visible"/>
                                      </p:to>
                                    </p:set>
                                    <p:animEffect transition="in" filter="blinds(horizontal)">
                                      <p:cBhvr>
                                        <p:cTn id="22" dur="500"/>
                                        <p:tgtEl>
                                          <p:spTgt spid="1331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897031"/>
                                        </p:tgtEl>
                                        <p:attrNameLst>
                                          <p:attrName>style.visibility</p:attrName>
                                        </p:attrNameLst>
                                      </p:cBhvr>
                                      <p:to>
                                        <p:strVal val="hidden"/>
                                      </p:to>
                                    </p:set>
                                  </p:childTnLst>
                                </p:cTn>
                              </p:par>
                            </p:childTnLst>
                          </p:cTn>
                        </p:par>
                        <p:par>
                          <p:cTn id="27" fill="hold">
                            <p:stCondLst>
                              <p:cond delay="0"/>
                            </p:stCondLst>
                            <p:childTnLst>
                              <p:par>
                                <p:cTn id="28" presetID="22" presetClass="entr" presetSubtype="2" fill="hold" grpId="0" nodeType="afterEffect">
                                  <p:stCondLst>
                                    <p:cond delay="0"/>
                                  </p:stCondLst>
                                  <p:childTnLst>
                                    <p:set>
                                      <p:cBhvr>
                                        <p:cTn id="29" dur="1" fill="hold">
                                          <p:stCondLst>
                                            <p:cond delay="0"/>
                                          </p:stCondLst>
                                        </p:cTn>
                                        <p:tgtEl>
                                          <p:spTgt spid="897028">
                                            <p:bg/>
                                          </p:spTgt>
                                        </p:tgtEl>
                                        <p:attrNameLst>
                                          <p:attrName>style.visibility</p:attrName>
                                        </p:attrNameLst>
                                      </p:cBhvr>
                                      <p:to>
                                        <p:strVal val="visible"/>
                                      </p:to>
                                    </p:set>
                                    <p:animEffect transition="in" filter="wipe(right)">
                                      <p:cBhvr>
                                        <p:cTn id="30" dur="500"/>
                                        <p:tgtEl>
                                          <p:spTgt spid="897028">
                                            <p:bg/>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897028">
                                            <p:txEl>
                                              <p:pRg st="0" end="0"/>
                                            </p:txEl>
                                          </p:spTgt>
                                        </p:tgtEl>
                                        <p:attrNameLst>
                                          <p:attrName>style.visibility</p:attrName>
                                        </p:attrNameLst>
                                      </p:cBhvr>
                                      <p:to>
                                        <p:strVal val="visible"/>
                                      </p:to>
                                    </p:set>
                                    <p:animEffect transition="in" filter="wipe(right)">
                                      <p:cBhvr>
                                        <p:cTn id="35" dur="500"/>
                                        <p:tgtEl>
                                          <p:spTgt spid="897028">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grpId="0" nodeType="clickEffect">
                                  <p:stCondLst>
                                    <p:cond delay="0"/>
                                  </p:stCondLst>
                                  <p:childTnLst>
                                    <p:set>
                                      <p:cBhvr>
                                        <p:cTn id="39" dur="1" fill="hold">
                                          <p:stCondLst>
                                            <p:cond delay="0"/>
                                          </p:stCondLst>
                                        </p:cTn>
                                        <p:tgtEl>
                                          <p:spTgt spid="897028">
                                            <p:txEl>
                                              <p:pRg st="1" end="1"/>
                                            </p:txEl>
                                          </p:spTgt>
                                        </p:tgtEl>
                                        <p:attrNameLst>
                                          <p:attrName>style.visibility</p:attrName>
                                        </p:attrNameLst>
                                      </p:cBhvr>
                                      <p:to>
                                        <p:strVal val="visible"/>
                                      </p:to>
                                    </p:set>
                                    <p:animEffect transition="in" filter="wipe(right)">
                                      <p:cBhvr>
                                        <p:cTn id="40" dur="500"/>
                                        <p:tgtEl>
                                          <p:spTgt spid="897028">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grpId="0" nodeType="clickEffect">
                                  <p:stCondLst>
                                    <p:cond delay="0"/>
                                  </p:stCondLst>
                                  <p:childTnLst>
                                    <p:set>
                                      <p:cBhvr>
                                        <p:cTn id="44" dur="1" fill="hold">
                                          <p:stCondLst>
                                            <p:cond delay="0"/>
                                          </p:stCondLst>
                                        </p:cTn>
                                        <p:tgtEl>
                                          <p:spTgt spid="897028">
                                            <p:txEl>
                                              <p:pRg st="2" end="2"/>
                                            </p:txEl>
                                          </p:spTgt>
                                        </p:tgtEl>
                                        <p:attrNameLst>
                                          <p:attrName>style.visibility</p:attrName>
                                        </p:attrNameLst>
                                      </p:cBhvr>
                                      <p:to>
                                        <p:strVal val="visible"/>
                                      </p:to>
                                    </p:set>
                                    <p:animEffect transition="in" filter="wipe(right)">
                                      <p:cBhvr>
                                        <p:cTn id="45" dur="500"/>
                                        <p:tgtEl>
                                          <p:spTgt spid="897028">
                                            <p:txEl>
                                              <p:pRg st="2" end="2"/>
                                            </p:txEl>
                                          </p:spTgt>
                                        </p:tgtEl>
                                      </p:cBhvr>
                                    </p:animEffect>
                                  </p:childTnLst>
                                </p:cTn>
                              </p:par>
                            </p:childTnLst>
                          </p:cTn>
                        </p:par>
                        <p:par>
                          <p:cTn id="46" fill="hold">
                            <p:stCondLst>
                              <p:cond delay="500"/>
                            </p:stCondLst>
                            <p:childTnLst>
                              <p:par>
                                <p:cTn id="47" presetID="1" presetClass="entr" presetSubtype="0" fill="hold" grpId="0" nodeType="afterEffect">
                                  <p:stCondLst>
                                    <p:cond delay="0"/>
                                  </p:stCondLst>
                                  <p:childTnLst>
                                    <p:set>
                                      <p:cBhvr>
                                        <p:cTn id="48" dur="1" fill="hold">
                                          <p:stCondLst>
                                            <p:cond delay="0"/>
                                          </p:stCondLst>
                                        </p:cTn>
                                        <p:tgtEl>
                                          <p:spTgt spid="89703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897032"/>
                                        </p:tgtEl>
                                        <p:attrNameLst>
                                          <p:attrName>style.visibility</p:attrName>
                                        </p:attrNameLst>
                                      </p:cBhvr>
                                      <p:to>
                                        <p:strVal val="hidden"/>
                                      </p:to>
                                    </p:set>
                                  </p:childTnLst>
                                </p:cTn>
                              </p:par>
                            </p:childTnLst>
                          </p:cTn>
                        </p:par>
                        <p:par>
                          <p:cTn id="53" fill="hold">
                            <p:stCondLst>
                              <p:cond delay="0"/>
                            </p:stCondLst>
                            <p:childTnLst>
                              <p:par>
                                <p:cTn id="54" presetID="22" presetClass="entr" presetSubtype="8" fill="hold" grpId="0" nodeType="afterEffect">
                                  <p:stCondLst>
                                    <p:cond delay="0"/>
                                  </p:stCondLst>
                                  <p:childTnLst>
                                    <p:set>
                                      <p:cBhvr>
                                        <p:cTn id="55" dur="1" fill="hold">
                                          <p:stCondLst>
                                            <p:cond delay="0"/>
                                          </p:stCondLst>
                                        </p:cTn>
                                        <p:tgtEl>
                                          <p:spTgt spid="897027"/>
                                        </p:tgtEl>
                                        <p:attrNameLst>
                                          <p:attrName>style.visibility</p:attrName>
                                        </p:attrNameLst>
                                      </p:cBhvr>
                                      <p:to>
                                        <p:strVal val="visible"/>
                                      </p:to>
                                    </p:set>
                                    <p:animEffect transition="in" filter="wipe(left)">
                                      <p:cBhvr>
                                        <p:cTn id="56" dur="500"/>
                                        <p:tgtEl>
                                          <p:spTgt spid="897027"/>
                                        </p:tgtEl>
                                      </p:cBhvr>
                                    </p:animEffect>
                                  </p:childTnLst>
                                </p:cTn>
                              </p:par>
                            </p:childTnLst>
                          </p:cTn>
                        </p:par>
                        <p:par>
                          <p:cTn id="57" fill="hold">
                            <p:stCondLst>
                              <p:cond delay="500"/>
                            </p:stCondLst>
                            <p:childTnLst>
                              <p:par>
                                <p:cTn id="58" presetID="1" presetClass="entr" presetSubtype="0" fill="hold" grpId="0" nodeType="afterEffect">
                                  <p:stCondLst>
                                    <p:cond delay="0"/>
                                  </p:stCondLst>
                                  <p:childTnLst>
                                    <p:set>
                                      <p:cBhvr>
                                        <p:cTn id="59" dur="1" fill="hold">
                                          <p:stCondLst>
                                            <p:cond delay="0"/>
                                          </p:stCondLst>
                                        </p:cTn>
                                        <p:tgtEl>
                                          <p:spTgt spid="897033"/>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xit" presetSubtype="0" fill="hold" grpId="1" nodeType="clickEffect">
                                  <p:stCondLst>
                                    <p:cond delay="0"/>
                                  </p:stCondLst>
                                  <p:childTnLst>
                                    <p:set>
                                      <p:cBhvr>
                                        <p:cTn id="63" dur="1" fill="hold">
                                          <p:stCondLst>
                                            <p:cond delay="0"/>
                                          </p:stCondLst>
                                        </p:cTn>
                                        <p:tgtEl>
                                          <p:spTgt spid="897033"/>
                                        </p:tgtEl>
                                        <p:attrNameLst>
                                          <p:attrName>style.visibility</p:attrName>
                                        </p:attrNameLst>
                                      </p:cBhvr>
                                      <p:to>
                                        <p:strVal val="hidden"/>
                                      </p:to>
                                    </p:set>
                                  </p:childTnLst>
                                </p:cTn>
                              </p:par>
                            </p:childTnLst>
                          </p:cTn>
                        </p:par>
                        <p:par>
                          <p:cTn id="64" fill="hold">
                            <p:stCondLst>
                              <p:cond delay="0"/>
                            </p:stCondLst>
                            <p:childTnLst>
                              <p:par>
                                <p:cTn id="65" presetID="22" presetClass="entr" presetSubtype="2" fill="hold" grpId="0" nodeType="afterEffect">
                                  <p:stCondLst>
                                    <p:cond delay="0"/>
                                  </p:stCondLst>
                                  <p:childTnLst>
                                    <p:set>
                                      <p:cBhvr>
                                        <p:cTn id="66" dur="1" fill="hold">
                                          <p:stCondLst>
                                            <p:cond delay="0"/>
                                          </p:stCondLst>
                                        </p:cTn>
                                        <p:tgtEl>
                                          <p:spTgt spid="897029">
                                            <p:bg/>
                                          </p:spTgt>
                                        </p:tgtEl>
                                        <p:attrNameLst>
                                          <p:attrName>style.visibility</p:attrName>
                                        </p:attrNameLst>
                                      </p:cBhvr>
                                      <p:to>
                                        <p:strVal val="visible"/>
                                      </p:to>
                                    </p:set>
                                    <p:animEffect transition="in" filter="wipe(right)">
                                      <p:cBhvr>
                                        <p:cTn id="67" dur="500"/>
                                        <p:tgtEl>
                                          <p:spTgt spid="897029">
                                            <p:bg/>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2" fill="hold" grpId="0" nodeType="clickEffect">
                                  <p:stCondLst>
                                    <p:cond delay="0"/>
                                  </p:stCondLst>
                                  <p:childTnLst>
                                    <p:set>
                                      <p:cBhvr>
                                        <p:cTn id="71" dur="1" fill="hold">
                                          <p:stCondLst>
                                            <p:cond delay="0"/>
                                          </p:stCondLst>
                                        </p:cTn>
                                        <p:tgtEl>
                                          <p:spTgt spid="897029">
                                            <p:txEl>
                                              <p:pRg st="0" end="0"/>
                                            </p:txEl>
                                          </p:spTgt>
                                        </p:tgtEl>
                                        <p:attrNameLst>
                                          <p:attrName>style.visibility</p:attrName>
                                        </p:attrNameLst>
                                      </p:cBhvr>
                                      <p:to>
                                        <p:strVal val="visible"/>
                                      </p:to>
                                    </p:set>
                                    <p:animEffect transition="in" filter="wipe(right)">
                                      <p:cBhvr>
                                        <p:cTn id="72" dur="500"/>
                                        <p:tgtEl>
                                          <p:spTgt spid="897029">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2" fill="hold" grpId="0" nodeType="clickEffect">
                                  <p:stCondLst>
                                    <p:cond delay="0"/>
                                  </p:stCondLst>
                                  <p:childTnLst>
                                    <p:set>
                                      <p:cBhvr>
                                        <p:cTn id="76" dur="1" fill="hold">
                                          <p:stCondLst>
                                            <p:cond delay="0"/>
                                          </p:stCondLst>
                                        </p:cTn>
                                        <p:tgtEl>
                                          <p:spTgt spid="897029">
                                            <p:txEl>
                                              <p:pRg st="1" end="1"/>
                                            </p:txEl>
                                          </p:spTgt>
                                        </p:tgtEl>
                                        <p:attrNameLst>
                                          <p:attrName>style.visibility</p:attrName>
                                        </p:attrNameLst>
                                      </p:cBhvr>
                                      <p:to>
                                        <p:strVal val="visible"/>
                                      </p:to>
                                    </p:set>
                                    <p:animEffect transition="in" filter="wipe(right)">
                                      <p:cBhvr>
                                        <p:cTn id="77" dur="500"/>
                                        <p:tgtEl>
                                          <p:spTgt spid="897029">
                                            <p:txEl>
                                              <p:pRg st="1" end="1"/>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2" fill="hold" grpId="0" nodeType="clickEffect">
                                  <p:stCondLst>
                                    <p:cond delay="0"/>
                                  </p:stCondLst>
                                  <p:childTnLst>
                                    <p:set>
                                      <p:cBhvr>
                                        <p:cTn id="81" dur="1" fill="hold">
                                          <p:stCondLst>
                                            <p:cond delay="0"/>
                                          </p:stCondLst>
                                        </p:cTn>
                                        <p:tgtEl>
                                          <p:spTgt spid="897029">
                                            <p:txEl>
                                              <p:pRg st="2" end="2"/>
                                            </p:txEl>
                                          </p:spTgt>
                                        </p:tgtEl>
                                        <p:attrNameLst>
                                          <p:attrName>style.visibility</p:attrName>
                                        </p:attrNameLst>
                                      </p:cBhvr>
                                      <p:to>
                                        <p:strVal val="visible"/>
                                      </p:to>
                                    </p:set>
                                    <p:animEffect transition="in" filter="wipe(right)">
                                      <p:cBhvr>
                                        <p:cTn id="82" dur="500"/>
                                        <p:tgtEl>
                                          <p:spTgt spid="89702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uild="p" bldLvl="2" animBg="1"/>
      <p:bldP spid="897027" grpId="0" animBg="1"/>
      <p:bldP spid="897028" grpId="0" build="p" bldLvl="2" animBg="1"/>
      <p:bldP spid="897029" grpId="0" build="p" bldLvl="2" animBg="1"/>
      <p:bldP spid="897031" grpId="0" animBg="1"/>
      <p:bldP spid="897032" grpId="0" animBg="1"/>
      <p:bldP spid="897032" grpId="1" animBg="1"/>
      <p:bldP spid="897033" grpId="0" animBg="1"/>
      <p:bldP spid="897033"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0102" name="Picture 6" descr="soc_341"/>
          <p:cNvPicPr>
            <a:picLocks noChangeAspect="1" noChangeArrowheads="1"/>
          </p:cNvPicPr>
          <p:nvPr/>
        </p:nvPicPr>
        <p:blipFill>
          <a:blip r:embed="rId2" cstate="print"/>
          <a:srcRect/>
          <a:stretch>
            <a:fillRect/>
          </a:stretch>
        </p:blipFill>
        <p:spPr bwMode="auto">
          <a:xfrm>
            <a:off x="2387600" y="566738"/>
            <a:ext cx="4351338" cy="54102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900102"/>
                                        </p:tgtEl>
                                        <p:attrNameLst>
                                          <p:attrName>style.visibility</p:attrName>
                                        </p:attrNameLst>
                                      </p:cBhvr>
                                      <p:to>
                                        <p:strVal val="visible"/>
                                      </p:to>
                                    </p:set>
                                    <p:animEffect transition="in" filter="slide(fromBottom)">
                                      <p:cBhvr>
                                        <p:cTn id="7" dur="1000"/>
                                        <p:tgtEl>
                                          <p:spTgt spid="900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ChangeArrowheads="1"/>
          </p:cNvSpPr>
          <p:nvPr/>
        </p:nvSpPr>
        <p:spPr bwMode="auto">
          <a:xfrm>
            <a:off x="685800" y="533400"/>
            <a:ext cx="7772400" cy="825500"/>
          </a:xfrm>
          <a:prstGeom prst="rect">
            <a:avLst/>
          </a:prstGeom>
          <a:noFill/>
          <a:ln w="9525">
            <a:noFill/>
            <a:miter lim="800000"/>
            <a:headEnd/>
            <a:tailEnd/>
          </a:ln>
        </p:spPr>
        <p:txBody>
          <a:bodyPr anchor="ctr"/>
          <a:lstStyle/>
          <a:p>
            <a:pPr algn="ctr">
              <a:lnSpc>
                <a:spcPct val="100000"/>
              </a:lnSpc>
              <a:spcBef>
                <a:spcPct val="0"/>
              </a:spcBef>
            </a:pPr>
            <a:endParaRPr lang="en-US" sz="3500" b="1" i="1" baseline="0"/>
          </a:p>
        </p:txBody>
      </p:sp>
      <p:sp>
        <p:nvSpPr>
          <p:cNvPr id="595974" name="Rectangle 6"/>
          <p:cNvSpPr>
            <a:spLocks noChangeArrowheads="1"/>
          </p:cNvSpPr>
          <p:nvPr/>
        </p:nvSpPr>
        <p:spPr bwMode="auto">
          <a:xfrm>
            <a:off x="457200" y="1524000"/>
            <a:ext cx="8229600" cy="3810000"/>
          </a:xfrm>
          <a:prstGeom prst="rect">
            <a:avLst/>
          </a:prstGeom>
          <a:solidFill>
            <a:srgbClr val="F9F5B4"/>
          </a:solidFill>
          <a:ln w="9525">
            <a:noFill/>
            <a:miter lim="800000"/>
            <a:headEnd/>
            <a:tailEnd/>
          </a:ln>
        </p:spPr>
        <p:txBody>
          <a:bodyPr/>
          <a:lstStyle/>
          <a:p>
            <a:pPr marL="233363" indent="-233363">
              <a:lnSpc>
                <a:spcPct val="100000"/>
              </a:lnSpc>
              <a:spcBef>
                <a:spcPct val="0"/>
              </a:spcBef>
              <a:spcAft>
                <a:spcPct val="30000"/>
              </a:spcAft>
            </a:pPr>
            <a:r>
              <a:rPr lang="en-US" sz="2400" b="1" baseline="0">
                <a:solidFill>
                  <a:srgbClr val="BF0000"/>
                </a:solidFill>
              </a:rPr>
              <a:t>Perspectives and Issues in American Sport</a:t>
            </a:r>
          </a:p>
          <a:p>
            <a:pPr marL="233363" indent="-233363">
              <a:lnSpc>
                <a:spcPct val="100000"/>
              </a:lnSpc>
              <a:spcBef>
                <a:spcPct val="0"/>
              </a:spcBef>
              <a:spcAft>
                <a:spcPct val="30000"/>
              </a:spcAft>
              <a:buFontTx/>
              <a:buChar char="•"/>
            </a:pPr>
            <a:r>
              <a:rPr lang="en-US" sz="2400" baseline="0"/>
              <a:t>The three sociological perspectives differ in how they view sport’s impact on society. Functionalists concentrate on how sport helps to maintain stability in society. Conflict theorists are interested in the relationship between sport and social inequality. Interactionists focus on how sport influences everyday social behavior.</a:t>
            </a:r>
          </a:p>
          <a:p>
            <a:pPr marL="233363" indent="-233363">
              <a:lnSpc>
                <a:spcPct val="100000"/>
              </a:lnSpc>
              <a:spcBef>
                <a:spcPct val="0"/>
              </a:spcBef>
              <a:spcAft>
                <a:spcPct val="30000"/>
              </a:spcAft>
              <a:buFontTx/>
              <a:buChar char="•"/>
            </a:pPr>
            <a:r>
              <a:rPr lang="en-US" sz="2400" baseline="0"/>
              <a:t>Sports sociologists focus on issues such as the role of race, the role of gender, and deviant behavior in sport.</a:t>
            </a:r>
          </a:p>
        </p:txBody>
      </p:sp>
      <p:sp>
        <p:nvSpPr>
          <p:cNvPr id="13316" name="Rectangle 7"/>
          <p:cNvSpPr>
            <a:spLocks noChangeArrowheads="1"/>
          </p:cNvSpPr>
          <p:nvPr/>
        </p:nvSpPr>
        <p:spPr bwMode="auto">
          <a:xfrm>
            <a:off x="381000" y="609600"/>
            <a:ext cx="8153400" cy="533400"/>
          </a:xfrm>
          <a:prstGeom prst="rect">
            <a:avLst/>
          </a:prstGeom>
          <a:noFill/>
          <a:ln w="9525">
            <a:noFill/>
            <a:miter lim="800000"/>
            <a:headEnd/>
            <a:tailEnd/>
          </a:ln>
        </p:spPr>
        <p:txBody>
          <a:bodyPr/>
          <a:lstStyle/>
          <a:p>
            <a:pPr algn="ctr">
              <a:lnSpc>
                <a:spcPct val="100000"/>
              </a:lnSpc>
              <a:spcBef>
                <a:spcPct val="0"/>
              </a:spcBef>
            </a:pPr>
            <a:r>
              <a:rPr lang="en-US" sz="2800" b="1" baseline="0">
                <a:solidFill>
                  <a:srgbClr val="073499"/>
                </a:solidFill>
              </a:rPr>
              <a:t>Section 2 at a Glance</a:t>
            </a:r>
            <a:endParaRPr lang="en-US" sz="2800" b="1" baseline="0">
              <a:solidFill>
                <a:srgbClr val="FFCC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95974"/>
                                        </p:tgtEl>
                                        <p:attrNameLst>
                                          <p:attrName>style.visibility</p:attrName>
                                        </p:attrNameLst>
                                      </p:cBhvr>
                                      <p:to>
                                        <p:strVal val="visible"/>
                                      </p:to>
                                    </p:set>
                                    <p:animEffect transition="in" filter="wipe(up)">
                                      <p:cBhvr>
                                        <p:cTn id="7" dur="1000"/>
                                        <p:tgtEl>
                                          <p:spTgt spid="5959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59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685800" y="533400"/>
            <a:ext cx="7772400" cy="825500"/>
          </a:xfrm>
          <a:prstGeom prst="rect">
            <a:avLst/>
          </a:prstGeom>
          <a:noFill/>
          <a:ln w="9525">
            <a:noFill/>
            <a:miter lim="800000"/>
            <a:headEnd/>
            <a:tailEnd/>
          </a:ln>
        </p:spPr>
        <p:txBody>
          <a:bodyPr anchor="ctr"/>
          <a:lstStyle/>
          <a:p>
            <a:pPr algn="ctr">
              <a:lnSpc>
                <a:spcPct val="100000"/>
              </a:lnSpc>
              <a:spcBef>
                <a:spcPct val="0"/>
              </a:spcBef>
            </a:pPr>
            <a:endParaRPr lang="en-US" sz="3500" b="1" i="1" baseline="0"/>
          </a:p>
        </p:txBody>
      </p:sp>
      <p:pic>
        <p:nvPicPr>
          <p:cNvPr id="817157" name="Picture 5" descr="soc_342"/>
          <p:cNvPicPr>
            <a:picLocks noChangeAspect="1" noChangeArrowheads="1"/>
          </p:cNvPicPr>
          <p:nvPr/>
        </p:nvPicPr>
        <p:blipFill>
          <a:blip r:embed="rId4" cstate="print"/>
          <a:srcRect/>
          <a:stretch>
            <a:fillRect/>
          </a:stretch>
        </p:blipFill>
        <p:spPr bwMode="auto">
          <a:xfrm>
            <a:off x="1776413" y="685800"/>
            <a:ext cx="3938587" cy="5257800"/>
          </a:xfrm>
          <a:prstGeom prst="rect">
            <a:avLst/>
          </a:prstGeom>
          <a:noFill/>
          <a:ln w="9525">
            <a:noFill/>
            <a:miter lim="800000"/>
            <a:headEnd/>
            <a:tailEnd/>
          </a:ln>
        </p:spPr>
      </p:pic>
      <p:sp>
        <p:nvSpPr>
          <p:cNvPr id="817159" name="Text Box 7"/>
          <p:cNvSpPr txBox="1">
            <a:spLocks noChangeArrowheads="1"/>
          </p:cNvSpPr>
          <p:nvPr/>
        </p:nvSpPr>
        <p:spPr bwMode="auto">
          <a:xfrm>
            <a:off x="5486400" y="1217613"/>
            <a:ext cx="3276600" cy="895350"/>
          </a:xfrm>
          <a:prstGeom prst="rect">
            <a:avLst/>
          </a:prstGeom>
          <a:gradFill rotWithShape="1">
            <a:gsLst>
              <a:gs pos="0">
                <a:srgbClr val="5E8EF8"/>
              </a:gs>
              <a:gs pos="100000">
                <a:srgbClr val="E0E9FE"/>
              </a:gs>
            </a:gsLst>
            <a:lin ang="0" scaled="1"/>
          </a:gradFill>
          <a:ln w="9525" algn="ctr">
            <a:noFill/>
            <a:miter lim="800000"/>
            <a:headEnd/>
            <a:tailEnd/>
          </a:ln>
        </p:spPr>
        <p:txBody>
          <a:bodyPr>
            <a:spAutoFit/>
          </a:bodyPr>
          <a:lstStyle/>
          <a:p>
            <a:pPr>
              <a:spcBef>
                <a:spcPct val="50000"/>
              </a:spcBef>
            </a:pPr>
            <a:r>
              <a:rPr lang="en-US" sz="2400" b="1" baseline="0"/>
              <a:t>Does violence serve a purpose in sport?</a:t>
            </a:r>
          </a:p>
        </p:txBody>
      </p:sp>
      <p:pic>
        <p:nvPicPr>
          <p:cNvPr id="14341" name="Picture 8" descr="close_up"/>
          <p:cNvPicPr>
            <a:picLocks noChangeAspect="1" noChangeArrowheads="1"/>
          </p:cNvPicPr>
          <p:nvPr/>
        </p:nvPicPr>
        <p:blipFill>
          <a:blip r:embed="rId5" cstate="print"/>
          <a:srcRect/>
          <a:stretch>
            <a:fillRect/>
          </a:stretch>
        </p:blipFill>
        <p:spPr bwMode="auto">
          <a:xfrm>
            <a:off x="152400" y="531813"/>
            <a:ext cx="1219200" cy="684212"/>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817157"/>
                                        </p:tgtEl>
                                        <p:attrNameLst>
                                          <p:attrName>style.visibility</p:attrName>
                                        </p:attrNameLst>
                                      </p:cBhvr>
                                      <p:to>
                                        <p:strVal val="visible"/>
                                      </p:to>
                                    </p:set>
                                    <p:anim calcmode="lin" valueType="num">
                                      <p:cBhvr additive="base">
                                        <p:cTn id="7" dur="1000" fill="hold"/>
                                        <p:tgtEl>
                                          <p:spTgt spid="817157"/>
                                        </p:tgtEl>
                                        <p:attrNameLst>
                                          <p:attrName>ppt_x</p:attrName>
                                        </p:attrNameLst>
                                      </p:cBhvr>
                                      <p:tavLst>
                                        <p:tav tm="0">
                                          <p:val>
                                            <p:strVal val="0-#ppt_w/2"/>
                                          </p:val>
                                        </p:tav>
                                        <p:tav tm="100000">
                                          <p:val>
                                            <p:strVal val="#ppt_x"/>
                                          </p:val>
                                        </p:tav>
                                      </p:tavLst>
                                    </p:anim>
                                    <p:anim calcmode="lin" valueType="num">
                                      <p:cBhvr additive="base">
                                        <p:cTn id="8" dur="1000" fill="hold"/>
                                        <p:tgtEl>
                                          <p:spTgt spid="817157"/>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817159"/>
                                        </p:tgtEl>
                                        <p:attrNameLst>
                                          <p:attrName>style.visibility</p:attrName>
                                        </p:attrNameLst>
                                      </p:cBhvr>
                                      <p:to>
                                        <p:strVal val="visible"/>
                                      </p:to>
                                    </p:set>
                                    <p:animEffect transition="in" filter="wipe(left)">
                                      <p:cBhvr>
                                        <p:cTn id="12" dur="500"/>
                                        <p:tgtEl>
                                          <p:spTgt spid="817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715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457200" y="1371600"/>
            <a:ext cx="8229600" cy="2590800"/>
          </a:xfrm>
          <a:prstGeom prst="rect">
            <a:avLst/>
          </a:prstGeom>
          <a:solidFill>
            <a:srgbClr val="F9F5B4"/>
          </a:solidFill>
          <a:ln w="9525">
            <a:noFill/>
            <a:miter lim="800000"/>
            <a:headEnd/>
            <a:tailEnd/>
          </a:ln>
        </p:spPr>
        <p:txBody>
          <a:bodyPr/>
          <a:lstStyle/>
          <a:p>
            <a:pPr marL="231775" indent="-231775">
              <a:lnSpc>
                <a:spcPct val="100000"/>
              </a:lnSpc>
              <a:spcAft>
                <a:spcPct val="25000"/>
              </a:spcAft>
            </a:pPr>
            <a:r>
              <a:rPr lang="en-US" sz="2200" baseline="0"/>
              <a:t>Sport is a huge part of life in the United States.</a:t>
            </a:r>
          </a:p>
          <a:p>
            <a:pPr marL="231775" indent="-231775">
              <a:lnSpc>
                <a:spcPct val="100000"/>
              </a:lnSpc>
              <a:spcAft>
                <a:spcPct val="25000"/>
              </a:spcAft>
              <a:buFontTx/>
              <a:buChar char="•"/>
            </a:pPr>
            <a:r>
              <a:rPr lang="en-US" sz="2200" baseline="0"/>
              <a:t>More than 120 million people attend professional sporting events each year.</a:t>
            </a:r>
          </a:p>
          <a:p>
            <a:pPr marL="231775" indent="-231775">
              <a:lnSpc>
                <a:spcPct val="100000"/>
              </a:lnSpc>
              <a:spcAft>
                <a:spcPct val="25000"/>
              </a:spcAft>
              <a:buFontTx/>
              <a:buChar char="•"/>
            </a:pPr>
            <a:r>
              <a:rPr lang="en-US" sz="2200" baseline="0"/>
              <a:t>With advent of sport stations on cable, fans can enjoy sports anytime they want.</a:t>
            </a:r>
          </a:p>
          <a:p>
            <a:pPr marL="231775" indent="-231775">
              <a:lnSpc>
                <a:spcPct val="100000"/>
              </a:lnSpc>
              <a:spcAft>
                <a:spcPct val="25000"/>
              </a:spcAft>
              <a:buFontTx/>
              <a:buChar char="•"/>
            </a:pPr>
            <a:r>
              <a:rPr lang="en-US" sz="2200" baseline="0"/>
              <a:t>Sociologists have various perspectives on sport’s role.</a:t>
            </a:r>
          </a:p>
        </p:txBody>
      </p:sp>
      <p:sp>
        <p:nvSpPr>
          <p:cNvPr id="932868" name="Text Box 4"/>
          <p:cNvSpPr txBox="1">
            <a:spLocks noChangeArrowheads="1"/>
          </p:cNvSpPr>
          <p:nvPr/>
        </p:nvSpPr>
        <p:spPr bwMode="auto">
          <a:xfrm>
            <a:off x="457200" y="4114800"/>
            <a:ext cx="8229600" cy="1676400"/>
          </a:xfrm>
          <a:prstGeom prst="rect">
            <a:avLst/>
          </a:prstGeom>
          <a:solidFill>
            <a:srgbClr val="E0E9ED"/>
          </a:solidFill>
          <a:ln w="9525">
            <a:noFill/>
            <a:miter lim="800000"/>
            <a:headEnd/>
            <a:tailEnd/>
          </a:ln>
        </p:spPr>
        <p:txBody>
          <a:bodyPr/>
          <a:lstStyle/>
          <a:p>
            <a:pPr marL="231775" indent="-231775">
              <a:lnSpc>
                <a:spcPct val="100000"/>
              </a:lnSpc>
              <a:spcAft>
                <a:spcPct val="25000"/>
              </a:spcAft>
            </a:pPr>
            <a:r>
              <a:rPr lang="en-US" sz="2400" b="1" baseline="0">
                <a:solidFill>
                  <a:srgbClr val="BF0000"/>
                </a:solidFill>
              </a:rPr>
              <a:t>Functionalist Perspective</a:t>
            </a:r>
            <a:endParaRPr lang="en-US" sz="2400" b="1" baseline="0"/>
          </a:p>
          <a:p>
            <a:pPr marL="231775" indent="-231775">
              <a:lnSpc>
                <a:spcPct val="100000"/>
              </a:lnSpc>
              <a:spcAft>
                <a:spcPct val="25000"/>
              </a:spcAft>
              <a:buFontTx/>
              <a:buChar char="•"/>
            </a:pPr>
            <a:r>
              <a:rPr lang="en-US" sz="2200" baseline="0"/>
              <a:t>Sport helps maintain the stability of society by providing social integration, reinforcing social norms, provides athletes and spectators with socially acceptable aggression.</a:t>
            </a:r>
          </a:p>
        </p:txBody>
      </p:sp>
      <p:sp>
        <p:nvSpPr>
          <p:cNvPr id="15364" name="Rectangle 6"/>
          <p:cNvSpPr>
            <a:spLocks noChangeArrowheads="1"/>
          </p:cNvSpPr>
          <p:nvPr/>
        </p:nvSpPr>
        <p:spPr bwMode="auto">
          <a:xfrm>
            <a:off x="381000" y="609600"/>
            <a:ext cx="8153400" cy="533400"/>
          </a:xfrm>
          <a:prstGeom prst="rect">
            <a:avLst/>
          </a:prstGeom>
          <a:noFill/>
          <a:ln w="9525">
            <a:noFill/>
            <a:miter lim="800000"/>
            <a:headEnd/>
            <a:tailEnd/>
          </a:ln>
        </p:spPr>
        <p:txBody>
          <a:bodyPr/>
          <a:lstStyle/>
          <a:p>
            <a:pPr>
              <a:lnSpc>
                <a:spcPct val="100000"/>
              </a:lnSpc>
              <a:spcBef>
                <a:spcPct val="0"/>
              </a:spcBef>
            </a:pPr>
            <a:r>
              <a:rPr lang="en-US" sz="2800" b="1" baseline="0">
                <a:solidFill>
                  <a:srgbClr val="073499"/>
                </a:solidFill>
              </a:rPr>
              <a:t>Sociological Perspectives on Sport</a:t>
            </a:r>
            <a:endParaRPr lang="en-US" sz="2800" b="1" baseline="0">
              <a:solidFill>
                <a:srgbClr val="FFCC00"/>
              </a:solidFill>
            </a:endParaRPr>
          </a:p>
        </p:txBody>
      </p:sp>
      <p:sp>
        <p:nvSpPr>
          <p:cNvPr id="932871" name="AutoShape 7"/>
          <p:cNvSpPr>
            <a:spLocks noChangeArrowheads="1"/>
          </p:cNvSpPr>
          <p:nvPr/>
        </p:nvSpPr>
        <p:spPr bwMode="auto">
          <a:xfrm flipH="1" flipV="1">
            <a:off x="8458200" y="4005263"/>
            <a:ext cx="228600" cy="152400"/>
          </a:xfrm>
          <a:prstGeom prst="triangle">
            <a:avLst>
              <a:gd name="adj" fmla="val 50000"/>
            </a:avLst>
          </a:prstGeom>
          <a:solidFill>
            <a:srgbClr val="2E6CF6"/>
          </a:solidFill>
          <a:ln w="9525" algn="ctr">
            <a:noFill/>
            <a:miter lim="800000"/>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58">
                                            <p:bg/>
                                          </p:spTgt>
                                        </p:tgtEl>
                                        <p:attrNameLst>
                                          <p:attrName>style.visibility</p:attrName>
                                        </p:attrNameLst>
                                      </p:cBhvr>
                                      <p:to>
                                        <p:strVal val="visible"/>
                                      </p:to>
                                    </p:set>
                                    <p:anim calcmode="lin" valueType="num">
                                      <p:cBhvr additive="base">
                                        <p:cTn id="7" dur="500" fill="hold"/>
                                        <p:tgtEl>
                                          <p:spTgt spid="19458">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9458">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458">
                                            <p:txEl>
                                              <p:pRg st="0" end="0"/>
                                            </p:txEl>
                                          </p:spTgt>
                                        </p:tgtEl>
                                        <p:attrNameLst>
                                          <p:attrName>style.visibility</p:attrName>
                                        </p:attrNameLst>
                                      </p:cBhvr>
                                      <p:to>
                                        <p:strVal val="visible"/>
                                      </p:to>
                                    </p:set>
                                    <p:anim calcmode="lin" valueType="num">
                                      <p:cBhvr additive="base">
                                        <p:cTn id="13" dur="500" fill="hold"/>
                                        <p:tgtEl>
                                          <p:spTgt spid="1945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45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458">
                                            <p:txEl>
                                              <p:pRg st="1" end="1"/>
                                            </p:txEl>
                                          </p:spTgt>
                                        </p:tgtEl>
                                        <p:attrNameLst>
                                          <p:attrName>style.visibility</p:attrName>
                                        </p:attrNameLst>
                                      </p:cBhvr>
                                      <p:to>
                                        <p:strVal val="visible"/>
                                      </p:to>
                                    </p:set>
                                    <p:anim calcmode="lin" valueType="num">
                                      <p:cBhvr additive="base">
                                        <p:cTn id="19" dur="500" fill="hold"/>
                                        <p:tgtEl>
                                          <p:spTgt spid="1945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45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458">
                                            <p:txEl>
                                              <p:pRg st="2" end="2"/>
                                            </p:txEl>
                                          </p:spTgt>
                                        </p:tgtEl>
                                        <p:attrNameLst>
                                          <p:attrName>style.visibility</p:attrName>
                                        </p:attrNameLst>
                                      </p:cBhvr>
                                      <p:to>
                                        <p:strVal val="visible"/>
                                      </p:to>
                                    </p:set>
                                    <p:anim calcmode="lin" valueType="num">
                                      <p:cBhvr additive="base">
                                        <p:cTn id="25" dur="500" fill="hold"/>
                                        <p:tgtEl>
                                          <p:spTgt spid="1945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45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458">
                                            <p:txEl>
                                              <p:pRg st="3" end="3"/>
                                            </p:txEl>
                                          </p:spTgt>
                                        </p:tgtEl>
                                        <p:attrNameLst>
                                          <p:attrName>style.visibility</p:attrName>
                                        </p:attrNameLst>
                                      </p:cBhvr>
                                      <p:to>
                                        <p:strVal val="visible"/>
                                      </p:to>
                                    </p:set>
                                    <p:anim calcmode="lin" valueType="num">
                                      <p:cBhvr additive="base">
                                        <p:cTn id="31" dur="500" fill="hold"/>
                                        <p:tgtEl>
                                          <p:spTgt spid="19458">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45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932871"/>
                                        </p:tgtEl>
                                        <p:attrNameLst>
                                          <p:attrName>style.visibility</p:attrName>
                                        </p:attrNameLst>
                                      </p:cBhvr>
                                      <p:to>
                                        <p:strVal val="hidden"/>
                                      </p:to>
                                    </p:set>
                                  </p:childTnLst>
                                </p:cTn>
                              </p:par>
                            </p:childTnLst>
                          </p:cTn>
                        </p:par>
                        <p:par>
                          <p:cTn id="37" fill="hold">
                            <p:stCondLst>
                              <p:cond delay="0"/>
                            </p:stCondLst>
                            <p:childTnLst>
                              <p:par>
                                <p:cTn id="38" presetID="22" presetClass="entr" presetSubtype="8" fill="hold" grpId="0" nodeType="afterEffect">
                                  <p:stCondLst>
                                    <p:cond delay="0"/>
                                  </p:stCondLst>
                                  <p:childTnLst>
                                    <p:set>
                                      <p:cBhvr>
                                        <p:cTn id="39" dur="1" fill="hold">
                                          <p:stCondLst>
                                            <p:cond delay="0"/>
                                          </p:stCondLst>
                                        </p:cTn>
                                        <p:tgtEl>
                                          <p:spTgt spid="932868"/>
                                        </p:tgtEl>
                                        <p:attrNameLst>
                                          <p:attrName>style.visibility</p:attrName>
                                        </p:attrNameLst>
                                      </p:cBhvr>
                                      <p:to>
                                        <p:strVal val="visible"/>
                                      </p:to>
                                    </p:set>
                                    <p:animEffect transition="in" filter="wipe(left)">
                                      <p:cBhvr>
                                        <p:cTn id="40" dur="500"/>
                                        <p:tgtEl>
                                          <p:spTgt spid="932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uild="p" bldLvl="2" animBg="1"/>
      <p:bldP spid="932868" grpId="0" animBg="1"/>
      <p:bldP spid="93287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4" name="Text Box 2"/>
          <p:cNvSpPr txBox="1">
            <a:spLocks noChangeArrowheads="1"/>
          </p:cNvSpPr>
          <p:nvPr/>
        </p:nvSpPr>
        <p:spPr bwMode="auto">
          <a:xfrm>
            <a:off x="457200" y="1295400"/>
            <a:ext cx="8229600" cy="2133600"/>
          </a:xfrm>
          <a:prstGeom prst="rect">
            <a:avLst/>
          </a:prstGeom>
          <a:solidFill>
            <a:srgbClr val="F9F5B4"/>
          </a:solidFill>
          <a:ln w="9525">
            <a:noFill/>
            <a:miter lim="800000"/>
            <a:headEnd/>
            <a:tailEnd/>
          </a:ln>
        </p:spPr>
        <p:txBody>
          <a:bodyPr/>
          <a:lstStyle/>
          <a:p>
            <a:pPr marL="231775" indent="-231775"/>
            <a:r>
              <a:rPr lang="en-US" sz="2400" b="1" baseline="0">
                <a:solidFill>
                  <a:srgbClr val="BF0000"/>
                </a:solidFill>
              </a:rPr>
              <a:t>Conflict Perspective</a:t>
            </a:r>
            <a:endParaRPr lang="en-US" sz="2400" b="1" baseline="0"/>
          </a:p>
          <a:p>
            <a:pPr marL="231775" indent="-231775">
              <a:buFontTx/>
              <a:buChar char="•"/>
            </a:pPr>
            <a:r>
              <a:rPr lang="en-US" sz="2200" baseline="0"/>
              <a:t>Sport helps social inequality in society but can provide a distraction from people’s unhappiness. Some also believe that certain sports legitimate violence and make it more acceptable in society.</a:t>
            </a:r>
          </a:p>
        </p:txBody>
      </p:sp>
      <p:sp>
        <p:nvSpPr>
          <p:cNvPr id="934915" name="Text Box 3"/>
          <p:cNvSpPr txBox="1">
            <a:spLocks noChangeArrowheads="1"/>
          </p:cNvSpPr>
          <p:nvPr/>
        </p:nvSpPr>
        <p:spPr bwMode="auto">
          <a:xfrm>
            <a:off x="457200" y="3657600"/>
            <a:ext cx="8229600" cy="2286000"/>
          </a:xfrm>
          <a:prstGeom prst="rect">
            <a:avLst/>
          </a:prstGeom>
          <a:solidFill>
            <a:srgbClr val="E0E9ED"/>
          </a:solidFill>
          <a:ln w="9525">
            <a:noFill/>
            <a:miter lim="800000"/>
            <a:headEnd/>
            <a:tailEnd/>
          </a:ln>
        </p:spPr>
        <p:txBody>
          <a:bodyPr/>
          <a:lstStyle/>
          <a:p>
            <a:pPr marL="231775" indent="-231775">
              <a:lnSpc>
                <a:spcPct val="100000"/>
              </a:lnSpc>
              <a:spcAft>
                <a:spcPct val="25000"/>
              </a:spcAft>
            </a:pPr>
            <a:r>
              <a:rPr lang="en-US" sz="2400" b="1" baseline="0">
                <a:solidFill>
                  <a:srgbClr val="BF0000"/>
                </a:solidFill>
              </a:rPr>
              <a:t>Interactionist Perspective</a:t>
            </a:r>
            <a:endParaRPr lang="en-US" sz="2400" b="1" baseline="0"/>
          </a:p>
          <a:p>
            <a:pPr marL="231775" indent="-231775">
              <a:lnSpc>
                <a:spcPct val="100000"/>
              </a:lnSpc>
              <a:spcAft>
                <a:spcPct val="25000"/>
              </a:spcAft>
              <a:buFontTx/>
              <a:buChar char="•"/>
            </a:pPr>
            <a:r>
              <a:rPr lang="en-US" sz="2200" baseline="0"/>
              <a:t>Sport influences society through its symbols, norms, and values. For example, it helps shape how people live by providing role models in the form of athletes. Coach-player relationships and being part of a sports team also affect how people live.</a:t>
            </a:r>
          </a:p>
        </p:txBody>
      </p:sp>
      <p:sp>
        <p:nvSpPr>
          <p:cNvPr id="16388" name="Rectangle 4"/>
          <p:cNvSpPr>
            <a:spLocks noChangeArrowheads="1"/>
          </p:cNvSpPr>
          <p:nvPr/>
        </p:nvSpPr>
        <p:spPr bwMode="auto">
          <a:xfrm>
            <a:off x="381000" y="609600"/>
            <a:ext cx="8153400" cy="533400"/>
          </a:xfrm>
          <a:prstGeom prst="rect">
            <a:avLst/>
          </a:prstGeom>
          <a:noFill/>
          <a:ln w="9525">
            <a:noFill/>
            <a:miter lim="800000"/>
            <a:headEnd/>
            <a:tailEnd/>
          </a:ln>
        </p:spPr>
        <p:txBody>
          <a:bodyPr/>
          <a:lstStyle/>
          <a:p>
            <a:pPr>
              <a:lnSpc>
                <a:spcPct val="100000"/>
              </a:lnSpc>
              <a:spcBef>
                <a:spcPct val="0"/>
              </a:spcBef>
            </a:pPr>
            <a:r>
              <a:rPr lang="en-US" sz="2800" b="1" baseline="0">
                <a:solidFill>
                  <a:srgbClr val="073499"/>
                </a:solidFill>
              </a:rPr>
              <a:t>Sociological Perspectives on Sport</a:t>
            </a:r>
            <a:endParaRPr lang="en-US" sz="2800" b="1" baseline="0">
              <a:solidFill>
                <a:srgbClr val="FFCC00"/>
              </a:solidFill>
            </a:endParaRPr>
          </a:p>
        </p:txBody>
      </p:sp>
      <p:sp>
        <p:nvSpPr>
          <p:cNvPr id="934917" name="AutoShape 5"/>
          <p:cNvSpPr>
            <a:spLocks noChangeArrowheads="1"/>
          </p:cNvSpPr>
          <p:nvPr/>
        </p:nvSpPr>
        <p:spPr bwMode="auto">
          <a:xfrm flipH="1" flipV="1">
            <a:off x="8458200" y="3460750"/>
            <a:ext cx="228600" cy="152400"/>
          </a:xfrm>
          <a:prstGeom prst="triangle">
            <a:avLst>
              <a:gd name="adj" fmla="val 50000"/>
            </a:avLst>
          </a:prstGeom>
          <a:solidFill>
            <a:srgbClr val="2E6CF6"/>
          </a:solidFill>
          <a:ln w="9525" algn="ctr">
            <a:noFill/>
            <a:miter lim="800000"/>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4914"/>
                                        </p:tgtEl>
                                        <p:attrNameLst>
                                          <p:attrName>style.visibility</p:attrName>
                                        </p:attrNameLst>
                                      </p:cBhvr>
                                      <p:to>
                                        <p:strVal val="visible"/>
                                      </p:to>
                                    </p:set>
                                    <p:animEffect transition="in" filter="wipe(left)">
                                      <p:cBhvr>
                                        <p:cTn id="7" dur="500"/>
                                        <p:tgtEl>
                                          <p:spTgt spid="934914"/>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9349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934917"/>
                                        </p:tgtEl>
                                        <p:attrNameLst>
                                          <p:attrName>style.visibility</p:attrName>
                                        </p:attrNameLst>
                                      </p:cBhvr>
                                      <p:to>
                                        <p:strVal val="hidden"/>
                                      </p:to>
                                    </p:set>
                                  </p:childTnLst>
                                </p:cTn>
                              </p:par>
                            </p:childTnLst>
                          </p:cTn>
                        </p:par>
                        <p:par>
                          <p:cTn id="15" fill="hold">
                            <p:stCondLst>
                              <p:cond delay="0"/>
                            </p:stCondLst>
                            <p:childTnLst>
                              <p:par>
                                <p:cTn id="16" presetID="22" presetClass="entr" presetSubtype="8" fill="hold" grpId="0" nodeType="afterEffect">
                                  <p:stCondLst>
                                    <p:cond delay="0"/>
                                  </p:stCondLst>
                                  <p:childTnLst>
                                    <p:set>
                                      <p:cBhvr>
                                        <p:cTn id="17" dur="1" fill="hold">
                                          <p:stCondLst>
                                            <p:cond delay="0"/>
                                          </p:stCondLst>
                                        </p:cTn>
                                        <p:tgtEl>
                                          <p:spTgt spid="934915"/>
                                        </p:tgtEl>
                                        <p:attrNameLst>
                                          <p:attrName>style.visibility</p:attrName>
                                        </p:attrNameLst>
                                      </p:cBhvr>
                                      <p:to>
                                        <p:strVal val="visible"/>
                                      </p:to>
                                    </p:set>
                                    <p:animEffect transition="in" filter="wipe(left)">
                                      <p:cBhvr>
                                        <p:cTn id="18" dur="500"/>
                                        <p:tgtEl>
                                          <p:spTgt spid="9349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4914" grpId="0" animBg="1"/>
      <p:bldP spid="934915" grpId="0" animBg="1"/>
      <p:bldP spid="934917" grpId="0" animBg="1"/>
      <p:bldP spid="934917"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4198" name="Picture 6" descr="soc_343"/>
          <p:cNvPicPr>
            <a:picLocks noChangeAspect="1" noChangeArrowheads="1"/>
          </p:cNvPicPr>
          <p:nvPr/>
        </p:nvPicPr>
        <p:blipFill>
          <a:blip r:embed="rId2" cstate="print"/>
          <a:srcRect/>
          <a:stretch>
            <a:fillRect/>
          </a:stretch>
        </p:blipFill>
        <p:spPr bwMode="auto">
          <a:xfrm>
            <a:off x="2278063" y="838200"/>
            <a:ext cx="4579937" cy="4876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904198"/>
                                        </p:tgtEl>
                                        <p:attrNameLst>
                                          <p:attrName>style.visibility</p:attrName>
                                        </p:attrNameLst>
                                      </p:cBhvr>
                                      <p:to>
                                        <p:strVal val="visible"/>
                                      </p:to>
                                    </p:set>
                                    <p:animEffect transition="in" filter="blinds(horizontal)">
                                      <p:cBhvr>
                                        <p:cTn id="7" dur="1000"/>
                                        <p:tgtEl>
                                          <p:spTgt spid="904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457200" y="1295400"/>
            <a:ext cx="8229600" cy="4572000"/>
          </a:xfrm>
          <a:prstGeom prst="rect">
            <a:avLst/>
          </a:prstGeom>
          <a:solidFill>
            <a:srgbClr val="F9F5B4"/>
          </a:solidFill>
          <a:ln w="9525">
            <a:noFill/>
            <a:miter lim="800000"/>
            <a:headEnd/>
            <a:tailEnd/>
          </a:ln>
        </p:spPr>
        <p:txBody>
          <a:bodyPr/>
          <a:lstStyle/>
          <a:p>
            <a:pPr marL="171450" indent="-171450" eaLnBrk="0" hangingPunct="0">
              <a:lnSpc>
                <a:spcPct val="100000"/>
              </a:lnSpc>
              <a:spcAft>
                <a:spcPct val="25000"/>
              </a:spcAft>
            </a:pPr>
            <a:r>
              <a:rPr lang="en-US" sz="2800" b="1" baseline="0">
                <a:solidFill>
                  <a:srgbClr val="BF0000"/>
                </a:solidFill>
                <a:cs typeface="Arial" charset="0"/>
              </a:rPr>
              <a:t>Race and Sport</a:t>
            </a:r>
          </a:p>
          <a:p>
            <a:pPr marL="514350" lvl="1" indent="-228600" eaLnBrk="0" hangingPunct="0">
              <a:lnSpc>
                <a:spcPct val="100000"/>
              </a:lnSpc>
              <a:spcAft>
                <a:spcPct val="25000"/>
              </a:spcAft>
              <a:buFontTx/>
              <a:buChar char="•"/>
            </a:pPr>
            <a:r>
              <a:rPr lang="en-US" sz="2400" baseline="0">
                <a:cs typeface="Arial" charset="0"/>
              </a:rPr>
              <a:t>Studies tend to focus on examples of racial discrimination in sport.</a:t>
            </a:r>
          </a:p>
          <a:p>
            <a:pPr marL="1143000" lvl="2" indent="-228600" eaLnBrk="0" hangingPunct="0">
              <a:lnSpc>
                <a:spcPct val="100000"/>
              </a:lnSpc>
              <a:spcAft>
                <a:spcPct val="25000"/>
              </a:spcAft>
              <a:buFont typeface="Arial" charset="0"/>
              <a:buChar char="–"/>
            </a:pPr>
            <a:r>
              <a:rPr lang="en-US" sz="2000" b="1" baseline="0">
                <a:cs typeface="Arial" charset="0"/>
              </a:rPr>
              <a:t>Stacking:</a:t>
            </a:r>
            <a:r>
              <a:rPr lang="en-US" sz="2000" baseline="0">
                <a:cs typeface="Arial" charset="0"/>
              </a:rPr>
              <a:t> the practice of assigning people to central or noncentral athletic positions on the basis of race or ethnicity.</a:t>
            </a:r>
          </a:p>
          <a:p>
            <a:pPr marL="1143000" lvl="2" indent="-228600" eaLnBrk="0" hangingPunct="0">
              <a:lnSpc>
                <a:spcPct val="100000"/>
              </a:lnSpc>
              <a:spcAft>
                <a:spcPct val="25000"/>
              </a:spcAft>
              <a:buFont typeface="Arial" charset="0"/>
              <a:buChar char="–"/>
            </a:pPr>
            <a:r>
              <a:rPr lang="en-US" sz="2000" baseline="0">
                <a:cs typeface="Arial" charset="0"/>
              </a:rPr>
              <a:t>Stacking was common during the 1970s and 1980s, but less common now.</a:t>
            </a:r>
          </a:p>
          <a:p>
            <a:pPr marL="1143000" lvl="2" indent="-228600" eaLnBrk="0" hangingPunct="0">
              <a:lnSpc>
                <a:spcPct val="100000"/>
              </a:lnSpc>
              <a:spcAft>
                <a:spcPct val="25000"/>
              </a:spcAft>
              <a:buFont typeface="Arial" charset="0"/>
              <a:buChar char="–"/>
            </a:pPr>
            <a:r>
              <a:rPr lang="en-US" sz="2000" baseline="0">
                <a:cs typeface="Arial" charset="0"/>
              </a:rPr>
              <a:t>Some think coaches believe minority players did not have the decision-making skills needed for central positions.</a:t>
            </a:r>
          </a:p>
          <a:p>
            <a:pPr marL="514350" lvl="1" indent="-228600" eaLnBrk="0" hangingPunct="0">
              <a:lnSpc>
                <a:spcPct val="100000"/>
              </a:lnSpc>
              <a:spcAft>
                <a:spcPct val="25000"/>
              </a:spcAft>
              <a:buFontTx/>
              <a:buChar char="•"/>
            </a:pPr>
            <a:r>
              <a:rPr lang="en-US" sz="2400" baseline="0">
                <a:cs typeface="Arial" charset="0"/>
              </a:rPr>
              <a:t>Sociologists also wonder whether fans’ racial attitudes affect sport.</a:t>
            </a:r>
          </a:p>
        </p:txBody>
      </p:sp>
      <p:sp>
        <p:nvSpPr>
          <p:cNvPr id="18435" name="Rectangle 5"/>
          <p:cNvSpPr>
            <a:spLocks noChangeArrowheads="1"/>
          </p:cNvSpPr>
          <p:nvPr/>
        </p:nvSpPr>
        <p:spPr bwMode="auto">
          <a:xfrm>
            <a:off x="381000" y="533400"/>
            <a:ext cx="8153400" cy="533400"/>
          </a:xfrm>
          <a:prstGeom prst="rect">
            <a:avLst/>
          </a:prstGeom>
          <a:noFill/>
          <a:ln w="9525">
            <a:noFill/>
            <a:miter lim="800000"/>
            <a:headEnd/>
            <a:tailEnd/>
          </a:ln>
        </p:spPr>
        <p:txBody>
          <a:bodyPr/>
          <a:lstStyle/>
          <a:p>
            <a:pPr>
              <a:lnSpc>
                <a:spcPct val="100000"/>
              </a:lnSpc>
              <a:spcBef>
                <a:spcPct val="0"/>
              </a:spcBef>
            </a:pPr>
            <a:r>
              <a:rPr lang="en-US" sz="2800" b="1" baseline="0">
                <a:solidFill>
                  <a:srgbClr val="073499"/>
                </a:solidFill>
              </a:rPr>
              <a:t>Issues in American Sport</a:t>
            </a:r>
            <a:endParaRPr lang="en-US" sz="2800" b="1" baseline="0">
              <a:solidFill>
                <a:srgbClr val="FFCC00"/>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4">
                                            <p:bg/>
                                          </p:spTgt>
                                        </p:tgtEl>
                                        <p:attrNameLst>
                                          <p:attrName>style.visibility</p:attrName>
                                        </p:attrNameLst>
                                      </p:cBhvr>
                                      <p:to>
                                        <p:strVal val="visible"/>
                                      </p:to>
                                    </p:set>
                                    <p:anim calcmode="lin" valueType="num">
                                      <p:cBhvr additive="base">
                                        <p:cTn id="7" dur="500" fill="hold"/>
                                        <p:tgtEl>
                                          <p:spTgt spid="2355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23554">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554">
                                            <p:txEl>
                                              <p:pRg st="0" end="0"/>
                                            </p:txEl>
                                          </p:spTgt>
                                        </p:tgtEl>
                                        <p:attrNameLst>
                                          <p:attrName>style.visibility</p:attrName>
                                        </p:attrNameLst>
                                      </p:cBhvr>
                                      <p:to>
                                        <p:strVal val="visible"/>
                                      </p:to>
                                    </p:set>
                                    <p:anim calcmode="lin" valueType="num">
                                      <p:cBhvr additive="base">
                                        <p:cTn id="13" dur="500" fill="hold"/>
                                        <p:tgtEl>
                                          <p:spTgt spid="2355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55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554">
                                            <p:txEl>
                                              <p:pRg st="1" end="1"/>
                                            </p:txEl>
                                          </p:spTgt>
                                        </p:tgtEl>
                                        <p:attrNameLst>
                                          <p:attrName>style.visibility</p:attrName>
                                        </p:attrNameLst>
                                      </p:cBhvr>
                                      <p:to>
                                        <p:strVal val="visible"/>
                                      </p:to>
                                    </p:set>
                                    <p:anim calcmode="lin" valueType="num">
                                      <p:cBhvr additive="base">
                                        <p:cTn id="19" dur="500" fill="hold"/>
                                        <p:tgtEl>
                                          <p:spTgt spid="2355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55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554">
                                            <p:txEl>
                                              <p:pRg st="2" end="2"/>
                                            </p:txEl>
                                          </p:spTgt>
                                        </p:tgtEl>
                                        <p:attrNameLst>
                                          <p:attrName>style.visibility</p:attrName>
                                        </p:attrNameLst>
                                      </p:cBhvr>
                                      <p:to>
                                        <p:strVal val="visible"/>
                                      </p:to>
                                    </p:set>
                                    <p:anim calcmode="lin" valueType="num">
                                      <p:cBhvr additive="base">
                                        <p:cTn id="25" dur="500" fill="hold"/>
                                        <p:tgtEl>
                                          <p:spTgt spid="2355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55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3554">
                                            <p:txEl>
                                              <p:pRg st="3" end="3"/>
                                            </p:txEl>
                                          </p:spTgt>
                                        </p:tgtEl>
                                        <p:attrNameLst>
                                          <p:attrName>style.visibility</p:attrName>
                                        </p:attrNameLst>
                                      </p:cBhvr>
                                      <p:to>
                                        <p:strVal val="visible"/>
                                      </p:to>
                                    </p:set>
                                    <p:anim calcmode="lin" valueType="num">
                                      <p:cBhvr additive="base">
                                        <p:cTn id="31" dur="500" fill="hold"/>
                                        <p:tgtEl>
                                          <p:spTgt spid="2355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355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3554">
                                            <p:txEl>
                                              <p:pRg st="4" end="4"/>
                                            </p:txEl>
                                          </p:spTgt>
                                        </p:tgtEl>
                                        <p:attrNameLst>
                                          <p:attrName>style.visibility</p:attrName>
                                        </p:attrNameLst>
                                      </p:cBhvr>
                                      <p:to>
                                        <p:strVal val="visible"/>
                                      </p:to>
                                    </p:set>
                                    <p:anim calcmode="lin" valueType="num">
                                      <p:cBhvr additive="base">
                                        <p:cTn id="37" dur="500" fill="hold"/>
                                        <p:tgtEl>
                                          <p:spTgt spid="23554">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355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3554">
                                            <p:txEl>
                                              <p:pRg st="5" end="5"/>
                                            </p:txEl>
                                          </p:spTgt>
                                        </p:tgtEl>
                                        <p:attrNameLst>
                                          <p:attrName>style.visibility</p:attrName>
                                        </p:attrNameLst>
                                      </p:cBhvr>
                                      <p:to>
                                        <p:strVal val="visible"/>
                                      </p:to>
                                    </p:set>
                                    <p:anim calcmode="lin" valueType="num">
                                      <p:cBhvr additive="base">
                                        <p:cTn id="43" dur="500" fill="hold"/>
                                        <p:tgtEl>
                                          <p:spTgt spid="23554">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355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build="p" bldLvl="3"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6964" name="Text Box 4"/>
          <p:cNvSpPr txBox="1">
            <a:spLocks noChangeArrowheads="1"/>
          </p:cNvSpPr>
          <p:nvPr/>
        </p:nvSpPr>
        <p:spPr bwMode="auto">
          <a:xfrm>
            <a:off x="457200" y="3352800"/>
            <a:ext cx="8229600" cy="2667000"/>
          </a:xfrm>
          <a:prstGeom prst="rect">
            <a:avLst/>
          </a:prstGeom>
          <a:solidFill>
            <a:srgbClr val="A9D8C3"/>
          </a:solidFill>
          <a:ln w="9525">
            <a:noFill/>
            <a:miter lim="800000"/>
            <a:headEnd/>
            <a:tailEnd/>
          </a:ln>
        </p:spPr>
        <p:txBody>
          <a:bodyPr/>
          <a:lstStyle/>
          <a:p>
            <a:pPr marL="171450" indent="-171450" eaLnBrk="0" hangingPunct="0">
              <a:lnSpc>
                <a:spcPct val="100000"/>
              </a:lnSpc>
              <a:spcAft>
                <a:spcPct val="25000"/>
              </a:spcAft>
            </a:pPr>
            <a:r>
              <a:rPr lang="en-US" sz="2800" b="1" baseline="0">
                <a:solidFill>
                  <a:srgbClr val="BF0000"/>
                </a:solidFill>
                <a:cs typeface="Arial" charset="0"/>
              </a:rPr>
              <a:t>Deviance in Sport</a:t>
            </a:r>
          </a:p>
          <a:p>
            <a:pPr marL="514350" lvl="1" indent="-228600" eaLnBrk="0" hangingPunct="0">
              <a:lnSpc>
                <a:spcPct val="100000"/>
              </a:lnSpc>
              <a:spcAft>
                <a:spcPct val="25000"/>
              </a:spcAft>
              <a:buFontTx/>
              <a:buChar char="•"/>
            </a:pPr>
            <a:r>
              <a:rPr lang="en-US" sz="2200" baseline="0">
                <a:cs typeface="Arial" charset="0"/>
              </a:rPr>
              <a:t>Drug use is the most common deviant behavior among athletes. Many use substances to enhance performance.</a:t>
            </a:r>
          </a:p>
          <a:p>
            <a:pPr marL="514350" lvl="1" indent="-228600" eaLnBrk="0" hangingPunct="0">
              <a:lnSpc>
                <a:spcPct val="100000"/>
              </a:lnSpc>
              <a:spcAft>
                <a:spcPct val="25000"/>
              </a:spcAft>
              <a:buFontTx/>
              <a:buChar char="•"/>
            </a:pPr>
            <a:r>
              <a:rPr lang="en-US" sz="2200" baseline="0">
                <a:cs typeface="Arial" charset="0"/>
              </a:rPr>
              <a:t>Some sociologists consider the violence in sports as deviant, while others claim it is an expression of established cultural patterns.</a:t>
            </a:r>
          </a:p>
        </p:txBody>
      </p:sp>
      <p:sp>
        <p:nvSpPr>
          <p:cNvPr id="19459" name="Rectangle 5"/>
          <p:cNvSpPr>
            <a:spLocks noChangeArrowheads="1"/>
          </p:cNvSpPr>
          <p:nvPr/>
        </p:nvSpPr>
        <p:spPr bwMode="auto">
          <a:xfrm>
            <a:off x="381000" y="533400"/>
            <a:ext cx="8153400" cy="533400"/>
          </a:xfrm>
          <a:prstGeom prst="rect">
            <a:avLst/>
          </a:prstGeom>
          <a:noFill/>
          <a:ln w="9525">
            <a:noFill/>
            <a:miter lim="800000"/>
            <a:headEnd/>
            <a:tailEnd/>
          </a:ln>
        </p:spPr>
        <p:txBody>
          <a:bodyPr/>
          <a:lstStyle/>
          <a:p>
            <a:pPr>
              <a:lnSpc>
                <a:spcPct val="100000"/>
              </a:lnSpc>
              <a:spcBef>
                <a:spcPct val="0"/>
              </a:spcBef>
            </a:pPr>
            <a:r>
              <a:rPr lang="en-US" sz="2800" b="1" baseline="0">
                <a:solidFill>
                  <a:srgbClr val="073499"/>
                </a:solidFill>
              </a:rPr>
              <a:t>Issues in American Sport </a:t>
            </a:r>
            <a:r>
              <a:rPr lang="en-US" sz="2800" b="1" i="1" baseline="0">
                <a:solidFill>
                  <a:srgbClr val="073499"/>
                </a:solidFill>
              </a:rPr>
              <a:t>(cont.)</a:t>
            </a:r>
            <a:endParaRPr lang="en-US" sz="2800" b="1" i="1" baseline="0">
              <a:solidFill>
                <a:srgbClr val="FFCC00"/>
              </a:solidFill>
            </a:endParaRPr>
          </a:p>
        </p:txBody>
      </p:sp>
      <p:sp>
        <p:nvSpPr>
          <p:cNvPr id="936966" name="Text Box 6"/>
          <p:cNvSpPr txBox="1">
            <a:spLocks noChangeArrowheads="1"/>
          </p:cNvSpPr>
          <p:nvPr/>
        </p:nvSpPr>
        <p:spPr bwMode="auto">
          <a:xfrm>
            <a:off x="457200" y="1219200"/>
            <a:ext cx="8229600" cy="1981200"/>
          </a:xfrm>
          <a:prstGeom prst="rect">
            <a:avLst/>
          </a:prstGeom>
          <a:solidFill>
            <a:srgbClr val="E0E9ED"/>
          </a:solidFill>
          <a:ln w="9525">
            <a:noFill/>
            <a:miter lim="800000"/>
            <a:headEnd/>
            <a:tailEnd/>
          </a:ln>
        </p:spPr>
        <p:txBody>
          <a:bodyPr/>
          <a:lstStyle/>
          <a:p>
            <a:pPr marL="171450" indent="-171450" eaLnBrk="0" hangingPunct="0">
              <a:lnSpc>
                <a:spcPct val="100000"/>
              </a:lnSpc>
              <a:spcAft>
                <a:spcPct val="25000"/>
              </a:spcAft>
            </a:pPr>
            <a:r>
              <a:rPr lang="en-US" sz="2800" b="1" baseline="0">
                <a:solidFill>
                  <a:srgbClr val="BF0000"/>
                </a:solidFill>
                <a:cs typeface="Arial" charset="0"/>
              </a:rPr>
              <a:t>Women in Sport</a:t>
            </a:r>
          </a:p>
          <a:p>
            <a:pPr marL="514350" lvl="1" indent="-228600" eaLnBrk="0" hangingPunct="0">
              <a:lnSpc>
                <a:spcPct val="100000"/>
              </a:lnSpc>
              <a:spcAft>
                <a:spcPct val="25000"/>
              </a:spcAft>
              <a:buFontTx/>
              <a:buChar char="•"/>
            </a:pPr>
            <a:r>
              <a:rPr lang="en-US" sz="2200" b="1" baseline="0">
                <a:cs typeface="Arial" charset="0"/>
              </a:rPr>
              <a:t>Title IX</a:t>
            </a:r>
            <a:r>
              <a:rPr lang="en-US" sz="2200" baseline="0">
                <a:cs typeface="Arial" charset="0"/>
              </a:rPr>
              <a:t> of the Education Amendment Act of 1972 required equal funding for men’s and women’s sports.</a:t>
            </a:r>
          </a:p>
          <a:p>
            <a:pPr marL="514350" lvl="1" indent="-228600" eaLnBrk="0" hangingPunct="0">
              <a:lnSpc>
                <a:spcPct val="100000"/>
              </a:lnSpc>
              <a:spcAft>
                <a:spcPct val="25000"/>
              </a:spcAft>
              <a:buFontTx/>
              <a:buChar char="•"/>
            </a:pPr>
            <a:r>
              <a:rPr lang="en-US" sz="2200" baseline="0">
                <a:cs typeface="Arial" charset="0"/>
              </a:rPr>
              <a:t>Certain sports are considered more appropriate for women.</a:t>
            </a:r>
          </a:p>
        </p:txBody>
      </p:sp>
      <p:sp>
        <p:nvSpPr>
          <p:cNvPr id="936967" name="AutoShape 7"/>
          <p:cNvSpPr>
            <a:spLocks noChangeArrowheads="1"/>
          </p:cNvSpPr>
          <p:nvPr/>
        </p:nvSpPr>
        <p:spPr bwMode="auto">
          <a:xfrm flipH="1" flipV="1">
            <a:off x="8458200" y="3254375"/>
            <a:ext cx="228600" cy="152400"/>
          </a:xfrm>
          <a:prstGeom prst="triangle">
            <a:avLst>
              <a:gd name="adj" fmla="val 50000"/>
            </a:avLst>
          </a:prstGeom>
          <a:solidFill>
            <a:srgbClr val="2E6CF6"/>
          </a:solidFill>
          <a:ln w="9525" algn="ctr">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6966">
                                            <p:bg/>
                                          </p:spTgt>
                                        </p:tgtEl>
                                        <p:attrNameLst>
                                          <p:attrName>style.visibility</p:attrName>
                                        </p:attrNameLst>
                                      </p:cBhvr>
                                      <p:to>
                                        <p:strVal val="visible"/>
                                      </p:to>
                                    </p:set>
                                    <p:animEffect transition="in" filter="wipe(left)">
                                      <p:cBhvr>
                                        <p:cTn id="7" dur="500"/>
                                        <p:tgtEl>
                                          <p:spTgt spid="936966">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36966">
                                            <p:txEl>
                                              <p:pRg st="0" end="0"/>
                                            </p:txEl>
                                          </p:spTgt>
                                        </p:tgtEl>
                                        <p:attrNameLst>
                                          <p:attrName>style.visibility</p:attrName>
                                        </p:attrNameLst>
                                      </p:cBhvr>
                                      <p:to>
                                        <p:strVal val="visible"/>
                                      </p:to>
                                    </p:set>
                                    <p:animEffect transition="in" filter="wipe(left)">
                                      <p:cBhvr>
                                        <p:cTn id="12" dur="500"/>
                                        <p:tgtEl>
                                          <p:spTgt spid="93696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36966">
                                            <p:txEl>
                                              <p:pRg st="1" end="1"/>
                                            </p:txEl>
                                          </p:spTgt>
                                        </p:tgtEl>
                                        <p:attrNameLst>
                                          <p:attrName>style.visibility</p:attrName>
                                        </p:attrNameLst>
                                      </p:cBhvr>
                                      <p:to>
                                        <p:strVal val="visible"/>
                                      </p:to>
                                    </p:set>
                                    <p:animEffect transition="in" filter="wipe(left)">
                                      <p:cBhvr>
                                        <p:cTn id="17" dur="500"/>
                                        <p:tgtEl>
                                          <p:spTgt spid="93696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36966">
                                            <p:txEl>
                                              <p:pRg st="2" end="2"/>
                                            </p:txEl>
                                          </p:spTgt>
                                        </p:tgtEl>
                                        <p:attrNameLst>
                                          <p:attrName>style.visibility</p:attrName>
                                        </p:attrNameLst>
                                      </p:cBhvr>
                                      <p:to>
                                        <p:strVal val="visible"/>
                                      </p:to>
                                    </p:set>
                                    <p:animEffect transition="in" filter="wipe(left)">
                                      <p:cBhvr>
                                        <p:cTn id="22" dur="500"/>
                                        <p:tgtEl>
                                          <p:spTgt spid="936966">
                                            <p:txEl>
                                              <p:pRg st="2" end="2"/>
                                            </p:txEl>
                                          </p:spTgt>
                                        </p:tgtEl>
                                      </p:cBhvr>
                                    </p:animEffect>
                                  </p:childTnLst>
                                </p:cTn>
                              </p:par>
                            </p:childTnLst>
                          </p:cTn>
                        </p:par>
                        <p:par>
                          <p:cTn id="23" fill="hold">
                            <p:stCondLst>
                              <p:cond delay="500"/>
                            </p:stCondLst>
                            <p:childTnLst>
                              <p:par>
                                <p:cTn id="24" presetID="1" presetClass="entr" presetSubtype="0" fill="hold" grpId="0" nodeType="afterEffect">
                                  <p:stCondLst>
                                    <p:cond delay="0"/>
                                  </p:stCondLst>
                                  <p:childTnLst>
                                    <p:set>
                                      <p:cBhvr>
                                        <p:cTn id="25" dur="1" fill="hold">
                                          <p:stCondLst>
                                            <p:cond delay="0"/>
                                          </p:stCondLst>
                                        </p:cTn>
                                        <p:tgtEl>
                                          <p:spTgt spid="93696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grpId="1" nodeType="clickEffect">
                                  <p:stCondLst>
                                    <p:cond delay="0"/>
                                  </p:stCondLst>
                                  <p:childTnLst>
                                    <p:set>
                                      <p:cBhvr>
                                        <p:cTn id="29" dur="1" fill="hold">
                                          <p:stCondLst>
                                            <p:cond delay="0"/>
                                          </p:stCondLst>
                                        </p:cTn>
                                        <p:tgtEl>
                                          <p:spTgt spid="936967"/>
                                        </p:tgtEl>
                                        <p:attrNameLst>
                                          <p:attrName>style.visibility</p:attrName>
                                        </p:attrNameLst>
                                      </p:cBhvr>
                                      <p:to>
                                        <p:strVal val="hidden"/>
                                      </p:to>
                                    </p:set>
                                  </p:childTnLst>
                                </p:cTn>
                              </p:par>
                            </p:childTnLst>
                          </p:cTn>
                        </p:par>
                        <p:par>
                          <p:cTn id="30" fill="hold">
                            <p:stCondLst>
                              <p:cond delay="0"/>
                            </p:stCondLst>
                            <p:childTnLst>
                              <p:par>
                                <p:cTn id="31" presetID="22" presetClass="entr" presetSubtype="8" fill="hold" grpId="0" nodeType="afterEffect">
                                  <p:stCondLst>
                                    <p:cond delay="0"/>
                                  </p:stCondLst>
                                  <p:childTnLst>
                                    <p:set>
                                      <p:cBhvr>
                                        <p:cTn id="32" dur="1" fill="hold">
                                          <p:stCondLst>
                                            <p:cond delay="0"/>
                                          </p:stCondLst>
                                        </p:cTn>
                                        <p:tgtEl>
                                          <p:spTgt spid="936964">
                                            <p:bg/>
                                          </p:spTgt>
                                        </p:tgtEl>
                                        <p:attrNameLst>
                                          <p:attrName>style.visibility</p:attrName>
                                        </p:attrNameLst>
                                      </p:cBhvr>
                                      <p:to>
                                        <p:strVal val="visible"/>
                                      </p:to>
                                    </p:set>
                                    <p:animEffect transition="in" filter="wipe(left)">
                                      <p:cBhvr>
                                        <p:cTn id="33" dur="500"/>
                                        <p:tgtEl>
                                          <p:spTgt spid="936964">
                                            <p:bg/>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936964">
                                            <p:txEl>
                                              <p:pRg st="0" end="0"/>
                                            </p:txEl>
                                          </p:spTgt>
                                        </p:tgtEl>
                                        <p:attrNameLst>
                                          <p:attrName>style.visibility</p:attrName>
                                        </p:attrNameLst>
                                      </p:cBhvr>
                                      <p:to>
                                        <p:strVal val="visible"/>
                                      </p:to>
                                    </p:set>
                                    <p:animEffect transition="in" filter="wipe(left)">
                                      <p:cBhvr>
                                        <p:cTn id="38" dur="500"/>
                                        <p:tgtEl>
                                          <p:spTgt spid="936964">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936964">
                                            <p:txEl>
                                              <p:pRg st="1" end="1"/>
                                            </p:txEl>
                                          </p:spTgt>
                                        </p:tgtEl>
                                        <p:attrNameLst>
                                          <p:attrName>style.visibility</p:attrName>
                                        </p:attrNameLst>
                                      </p:cBhvr>
                                      <p:to>
                                        <p:strVal val="visible"/>
                                      </p:to>
                                    </p:set>
                                    <p:animEffect transition="in" filter="wipe(left)">
                                      <p:cBhvr>
                                        <p:cTn id="43" dur="500"/>
                                        <p:tgtEl>
                                          <p:spTgt spid="936964">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936964">
                                            <p:txEl>
                                              <p:pRg st="2" end="2"/>
                                            </p:txEl>
                                          </p:spTgt>
                                        </p:tgtEl>
                                        <p:attrNameLst>
                                          <p:attrName>style.visibility</p:attrName>
                                        </p:attrNameLst>
                                      </p:cBhvr>
                                      <p:to>
                                        <p:strVal val="visible"/>
                                      </p:to>
                                    </p:set>
                                    <p:animEffect transition="in" filter="wipe(left)">
                                      <p:cBhvr>
                                        <p:cTn id="48" dur="500"/>
                                        <p:tgtEl>
                                          <p:spTgt spid="93696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6964" grpId="0" build="p" bldLvl="2" animBg="1"/>
      <p:bldP spid="936966" grpId="0" build="p" bldLvl="2" animBg="1"/>
      <p:bldP spid="936967" grpId="0" animBg="1"/>
      <p:bldP spid="936967"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6070" name="Picture 6" descr="soc_345"/>
          <p:cNvPicPr>
            <a:picLocks noChangeAspect="1" noChangeArrowheads="1"/>
          </p:cNvPicPr>
          <p:nvPr/>
        </p:nvPicPr>
        <p:blipFill>
          <a:blip r:embed="rId2" cstate="print"/>
          <a:srcRect/>
          <a:stretch>
            <a:fillRect/>
          </a:stretch>
        </p:blipFill>
        <p:spPr bwMode="auto">
          <a:xfrm>
            <a:off x="442913" y="598488"/>
            <a:ext cx="8229600" cy="549116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856070"/>
                                        </p:tgtEl>
                                        <p:attrNameLst>
                                          <p:attrName>style.visibility</p:attrName>
                                        </p:attrNameLst>
                                      </p:cBhvr>
                                      <p:to>
                                        <p:strVal val="visible"/>
                                      </p:to>
                                    </p:set>
                                    <p:animEffect transition="in" filter="dissolve">
                                      <p:cBhvr>
                                        <p:cTn id="7" dur="1000"/>
                                        <p:tgtEl>
                                          <p:spTgt spid="8560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6"/>
          <p:cNvSpPr txBox="1">
            <a:spLocks noChangeArrowheads="1"/>
          </p:cNvSpPr>
          <p:nvPr/>
        </p:nvSpPr>
        <p:spPr bwMode="auto">
          <a:xfrm>
            <a:off x="457200" y="1600200"/>
            <a:ext cx="8229600" cy="4114800"/>
          </a:xfrm>
          <a:prstGeom prst="rect">
            <a:avLst/>
          </a:prstGeom>
          <a:solidFill>
            <a:srgbClr val="F9F5B4"/>
          </a:solidFill>
          <a:ln w="9525">
            <a:noFill/>
            <a:miter lim="800000"/>
            <a:headEnd/>
            <a:tailEnd/>
          </a:ln>
        </p:spPr>
        <p:txBody>
          <a:bodyPr/>
          <a:lstStyle/>
          <a:p>
            <a:pPr>
              <a:lnSpc>
                <a:spcPct val="120000"/>
              </a:lnSpc>
            </a:pPr>
            <a:r>
              <a:rPr lang="en-US" sz="2400" baseline="0"/>
              <a:t>Sociologist John Goldlust has suggested that the coming together of sport and television was a “match made in heaven.” Many sports have changed how, when, and where they are played because of the necessities of television. Tennis balls are yellow, for example, because that color is easier to see on television. Monetary profit has driven many of these changes, and the popularity of sports memorabilia and media has enabled many more people to make a living from sports.</a:t>
            </a:r>
          </a:p>
        </p:txBody>
      </p:sp>
      <p:sp>
        <p:nvSpPr>
          <p:cNvPr id="3075" name="Rectangle 30"/>
          <p:cNvSpPr>
            <a:spLocks noChangeArrowheads="1"/>
          </p:cNvSpPr>
          <p:nvPr/>
        </p:nvSpPr>
        <p:spPr bwMode="auto">
          <a:xfrm>
            <a:off x="381000" y="609600"/>
            <a:ext cx="8534400" cy="990600"/>
          </a:xfrm>
          <a:prstGeom prst="rect">
            <a:avLst/>
          </a:prstGeom>
          <a:noFill/>
          <a:ln w="9525">
            <a:noFill/>
            <a:miter lim="800000"/>
            <a:headEnd/>
            <a:tailEnd/>
          </a:ln>
        </p:spPr>
        <p:txBody>
          <a:bodyPr/>
          <a:lstStyle/>
          <a:p>
            <a:pPr>
              <a:lnSpc>
                <a:spcPct val="100000"/>
              </a:lnSpc>
              <a:spcBef>
                <a:spcPct val="0"/>
              </a:spcBef>
            </a:pPr>
            <a:r>
              <a:rPr lang="en-US" sz="2800" b="1" baseline="0">
                <a:solidFill>
                  <a:srgbClr val="073499"/>
                </a:solidFill>
              </a:rPr>
              <a:t>Case Study: Sport and Television: A Love Affair?</a:t>
            </a:r>
            <a:endParaRPr lang="en-US" sz="2800" b="1" baseline="0">
              <a:solidFill>
                <a:srgbClr val="FFCC00"/>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685800" y="533400"/>
            <a:ext cx="7772400" cy="825500"/>
          </a:xfrm>
          <a:prstGeom prst="rect">
            <a:avLst/>
          </a:prstGeom>
          <a:noFill/>
          <a:ln w="9525">
            <a:noFill/>
            <a:miter lim="800000"/>
            <a:headEnd/>
            <a:tailEnd/>
          </a:ln>
        </p:spPr>
        <p:txBody>
          <a:bodyPr anchor="ctr"/>
          <a:lstStyle/>
          <a:p>
            <a:pPr algn="ctr">
              <a:lnSpc>
                <a:spcPct val="100000"/>
              </a:lnSpc>
              <a:spcBef>
                <a:spcPct val="0"/>
              </a:spcBef>
            </a:pPr>
            <a:endParaRPr lang="en-US" sz="3500" b="1" i="1" baseline="0"/>
          </a:p>
        </p:txBody>
      </p:sp>
      <p:sp>
        <p:nvSpPr>
          <p:cNvPr id="735235" name="Rectangle 3"/>
          <p:cNvSpPr>
            <a:spLocks noChangeArrowheads="1"/>
          </p:cNvSpPr>
          <p:nvPr/>
        </p:nvSpPr>
        <p:spPr bwMode="auto">
          <a:xfrm>
            <a:off x="457200" y="1600200"/>
            <a:ext cx="8229600" cy="3352800"/>
          </a:xfrm>
          <a:prstGeom prst="rect">
            <a:avLst/>
          </a:prstGeom>
          <a:solidFill>
            <a:srgbClr val="F9F5B4"/>
          </a:solidFill>
          <a:ln w="9525">
            <a:noFill/>
            <a:miter lim="800000"/>
            <a:headEnd/>
            <a:tailEnd/>
          </a:ln>
        </p:spPr>
        <p:txBody>
          <a:bodyPr/>
          <a:lstStyle/>
          <a:p>
            <a:pPr marL="233363" indent="-233363">
              <a:lnSpc>
                <a:spcPct val="100000"/>
              </a:lnSpc>
              <a:spcBef>
                <a:spcPct val="0"/>
              </a:spcBef>
              <a:spcAft>
                <a:spcPct val="30000"/>
              </a:spcAft>
            </a:pPr>
            <a:r>
              <a:rPr lang="en-US" sz="2400" b="1" baseline="0">
                <a:solidFill>
                  <a:srgbClr val="BF0000"/>
                </a:solidFill>
              </a:rPr>
              <a:t>Mass Media as a Social Institution</a:t>
            </a:r>
          </a:p>
          <a:p>
            <a:pPr marL="233363" indent="-233363">
              <a:lnSpc>
                <a:spcPct val="100000"/>
              </a:lnSpc>
              <a:spcBef>
                <a:spcPct val="0"/>
              </a:spcBef>
              <a:spcAft>
                <a:spcPct val="30000"/>
              </a:spcAft>
              <a:buFontTx/>
              <a:buChar char="•"/>
            </a:pPr>
            <a:r>
              <a:rPr lang="en-US" sz="2400" baseline="0"/>
              <a:t>The institutionalization of mass media has been driven by a series of intellectual and technological innovations, including writing and paper, the printing press, radio, television, and the computer.</a:t>
            </a:r>
          </a:p>
          <a:p>
            <a:pPr marL="233363" indent="-233363">
              <a:lnSpc>
                <a:spcPct val="100000"/>
              </a:lnSpc>
              <a:spcBef>
                <a:spcPct val="0"/>
              </a:spcBef>
              <a:spcAft>
                <a:spcPct val="30000"/>
              </a:spcAft>
              <a:buFontTx/>
              <a:buChar char="•"/>
            </a:pPr>
            <a:r>
              <a:rPr lang="en-US" sz="2400" baseline="0"/>
              <a:t>Americans are able to obtain information from a wide variety of media. These media can be grouped into four categories: print, audio, visual, and online.</a:t>
            </a:r>
          </a:p>
        </p:txBody>
      </p:sp>
      <p:sp>
        <p:nvSpPr>
          <p:cNvPr id="21508" name="Rectangle 4"/>
          <p:cNvSpPr>
            <a:spLocks noChangeArrowheads="1"/>
          </p:cNvSpPr>
          <p:nvPr/>
        </p:nvSpPr>
        <p:spPr bwMode="auto">
          <a:xfrm>
            <a:off x="381000" y="609600"/>
            <a:ext cx="8153400" cy="533400"/>
          </a:xfrm>
          <a:prstGeom prst="rect">
            <a:avLst/>
          </a:prstGeom>
          <a:noFill/>
          <a:ln w="9525">
            <a:noFill/>
            <a:miter lim="800000"/>
            <a:headEnd/>
            <a:tailEnd/>
          </a:ln>
        </p:spPr>
        <p:txBody>
          <a:bodyPr/>
          <a:lstStyle/>
          <a:p>
            <a:pPr algn="ctr">
              <a:lnSpc>
                <a:spcPct val="100000"/>
              </a:lnSpc>
              <a:spcBef>
                <a:spcPct val="0"/>
              </a:spcBef>
            </a:pPr>
            <a:r>
              <a:rPr lang="en-US" sz="2800" b="1" baseline="0">
                <a:solidFill>
                  <a:srgbClr val="073499"/>
                </a:solidFill>
              </a:rPr>
              <a:t>Section 3 at a Glance</a:t>
            </a:r>
            <a:endParaRPr lang="en-US" sz="2800" b="1" baseline="0">
              <a:solidFill>
                <a:srgbClr val="FFCC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35235"/>
                                        </p:tgtEl>
                                        <p:attrNameLst>
                                          <p:attrName>style.visibility</p:attrName>
                                        </p:attrNameLst>
                                      </p:cBhvr>
                                      <p:to>
                                        <p:strVal val="visible"/>
                                      </p:to>
                                    </p:set>
                                    <p:animEffect transition="in" filter="wipe(up)">
                                      <p:cBhvr>
                                        <p:cTn id="7" dur="1000"/>
                                        <p:tgtEl>
                                          <p:spTgt spid="735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523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685800" y="533400"/>
            <a:ext cx="7772400" cy="825500"/>
          </a:xfrm>
          <a:prstGeom prst="rect">
            <a:avLst/>
          </a:prstGeom>
          <a:noFill/>
          <a:ln w="9525">
            <a:noFill/>
            <a:miter lim="800000"/>
            <a:headEnd/>
            <a:tailEnd/>
          </a:ln>
        </p:spPr>
        <p:txBody>
          <a:bodyPr anchor="ctr"/>
          <a:lstStyle/>
          <a:p>
            <a:pPr algn="ctr">
              <a:lnSpc>
                <a:spcPct val="100000"/>
              </a:lnSpc>
              <a:spcBef>
                <a:spcPct val="0"/>
              </a:spcBef>
            </a:pPr>
            <a:endParaRPr lang="en-US" sz="3500" b="1" i="1" baseline="0"/>
          </a:p>
        </p:txBody>
      </p:sp>
      <p:sp>
        <p:nvSpPr>
          <p:cNvPr id="22531" name="Rectangle 3"/>
          <p:cNvSpPr>
            <a:spLocks noChangeArrowheads="1"/>
          </p:cNvSpPr>
          <p:nvPr/>
        </p:nvSpPr>
        <p:spPr bwMode="auto">
          <a:xfrm>
            <a:off x="1600200" y="609600"/>
            <a:ext cx="4876800" cy="533400"/>
          </a:xfrm>
          <a:prstGeom prst="rect">
            <a:avLst/>
          </a:prstGeom>
          <a:noFill/>
          <a:ln w="9525">
            <a:noFill/>
            <a:miter lim="800000"/>
            <a:headEnd/>
            <a:tailEnd/>
          </a:ln>
        </p:spPr>
        <p:txBody>
          <a:bodyPr/>
          <a:lstStyle/>
          <a:p>
            <a:pPr>
              <a:lnSpc>
                <a:spcPct val="100000"/>
              </a:lnSpc>
              <a:spcBef>
                <a:spcPct val="0"/>
              </a:spcBef>
            </a:pPr>
            <a:r>
              <a:rPr lang="en-US" sz="2800" b="1" baseline="0">
                <a:solidFill>
                  <a:srgbClr val="073499"/>
                </a:solidFill>
              </a:rPr>
              <a:t>Can’t Live Without Them</a:t>
            </a:r>
            <a:endParaRPr lang="en-US" sz="2800" b="1" baseline="0">
              <a:solidFill>
                <a:srgbClr val="FFCC00"/>
              </a:solidFill>
            </a:endParaRPr>
          </a:p>
        </p:txBody>
      </p:sp>
      <p:pic>
        <p:nvPicPr>
          <p:cNvPr id="819205" name="Picture 5" descr="soc_347"/>
          <p:cNvPicPr>
            <a:picLocks noChangeAspect="1" noChangeArrowheads="1"/>
          </p:cNvPicPr>
          <p:nvPr/>
        </p:nvPicPr>
        <p:blipFill>
          <a:blip r:embed="rId4" cstate="print"/>
          <a:srcRect/>
          <a:stretch>
            <a:fillRect/>
          </a:stretch>
        </p:blipFill>
        <p:spPr bwMode="auto">
          <a:xfrm>
            <a:off x="1143000" y="1371600"/>
            <a:ext cx="4800600" cy="4498975"/>
          </a:xfrm>
          <a:prstGeom prst="rect">
            <a:avLst/>
          </a:prstGeom>
          <a:noFill/>
          <a:ln w="9525">
            <a:noFill/>
            <a:miter lim="800000"/>
            <a:headEnd/>
            <a:tailEnd/>
          </a:ln>
        </p:spPr>
      </p:pic>
      <p:sp>
        <p:nvSpPr>
          <p:cNvPr id="819207" name="Text Box 7"/>
          <p:cNvSpPr txBox="1">
            <a:spLocks noChangeArrowheads="1"/>
          </p:cNvSpPr>
          <p:nvPr/>
        </p:nvSpPr>
        <p:spPr bwMode="auto">
          <a:xfrm>
            <a:off x="5410200" y="1619250"/>
            <a:ext cx="3276600" cy="895350"/>
          </a:xfrm>
          <a:prstGeom prst="rect">
            <a:avLst/>
          </a:prstGeom>
          <a:gradFill rotWithShape="1">
            <a:gsLst>
              <a:gs pos="0">
                <a:srgbClr val="5E8EF8"/>
              </a:gs>
              <a:gs pos="100000">
                <a:srgbClr val="E0E9FE"/>
              </a:gs>
            </a:gsLst>
            <a:lin ang="0" scaled="1"/>
          </a:gradFill>
          <a:ln w="9525" algn="ctr">
            <a:noFill/>
            <a:miter lim="800000"/>
            <a:headEnd/>
            <a:tailEnd/>
          </a:ln>
        </p:spPr>
        <p:txBody>
          <a:bodyPr>
            <a:spAutoFit/>
          </a:bodyPr>
          <a:lstStyle/>
          <a:p>
            <a:pPr>
              <a:spcBef>
                <a:spcPct val="50000"/>
              </a:spcBef>
            </a:pPr>
            <a:r>
              <a:rPr lang="en-US" sz="2400" b="1" baseline="0"/>
              <a:t>How important is the media in your life?</a:t>
            </a:r>
          </a:p>
        </p:txBody>
      </p:sp>
      <p:pic>
        <p:nvPicPr>
          <p:cNvPr id="22534" name="Picture 8" descr="close_up"/>
          <p:cNvPicPr>
            <a:picLocks noChangeAspect="1" noChangeArrowheads="1"/>
          </p:cNvPicPr>
          <p:nvPr/>
        </p:nvPicPr>
        <p:blipFill>
          <a:blip r:embed="rId5" cstate="print"/>
          <a:srcRect/>
          <a:stretch>
            <a:fillRect/>
          </a:stretch>
        </p:blipFill>
        <p:spPr bwMode="auto">
          <a:xfrm>
            <a:off x="152400" y="531813"/>
            <a:ext cx="1219200" cy="684212"/>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819205"/>
                                        </p:tgtEl>
                                        <p:attrNameLst>
                                          <p:attrName>style.visibility</p:attrName>
                                        </p:attrNameLst>
                                      </p:cBhvr>
                                      <p:to>
                                        <p:strVal val="visible"/>
                                      </p:to>
                                    </p:set>
                                    <p:animEffect transition="in" filter="wheel(1)">
                                      <p:cBhvr>
                                        <p:cTn id="7" dur="1000"/>
                                        <p:tgtEl>
                                          <p:spTgt spid="81920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19207"/>
                                        </p:tgtEl>
                                        <p:attrNameLst>
                                          <p:attrName>style.visibility</p:attrName>
                                        </p:attrNameLst>
                                      </p:cBhvr>
                                      <p:to>
                                        <p:strVal val="visible"/>
                                      </p:to>
                                    </p:set>
                                    <p:animEffect transition="in" filter="wipe(left)">
                                      <p:cBhvr>
                                        <p:cTn id="11" dur="500"/>
                                        <p:tgtEl>
                                          <p:spTgt spid="819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0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266" name="Text Box 2"/>
          <p:cNvSpPr txBox="1">
            <a:spLocks noChangeArrowheads="1"/>
          </p:cNvSpPr>
          <p:nvPr/>
        </p:nvSpPr>
        <p:spPr bwMode="auto">
          <a:xfrm>
            <a:off x="457200" y="1371600"/>
            <a:ext cx="4038600" cy="4343400"/>
          </a:xfrm>
          <a:prstGeom prst="rect">
            <a:avLst/>
          </a:prstGeom>
          <a:solidFill>
            <a:srgbClr val="F9F5B4"/>
          </a:solidFill>
          <a:ln w="9525">
            <a:noFill/>
            <a:miter lim="800000"/>
            <a:headEnd/>
            <a:tailEnd/>
          </a:ln>
        </p:spPr>
        <p:txBody>
          <a:bodyPr/>
          <a:lstStyle/>
          <a:p>
            <a:pPr marL="231775" indent="-231775">
              <a:lnSpc>
                <a:spcPct val="100000"/>
              </a:lnSpc>
              <a:spcAft>
                <a:spcPct val="25000"/>
              </a:spcAft>
            </a:pPr>
            <a:r>
              <a:rPr lang="en-US" sz="2800" b="1" baseline="0">
                <a:solidFill>
                  <a:srgbClr val="BF0000"/>
                </a:solidFill>
              </a:rPr>
              <a:t>Writing and Paper</a:t>
            </a:r>
            <a:endParaRPr lang="en-US" sz="2800" b="1" baseline="0"/>
          </a:p>
          <a:p>
            <a:pPr marL="231775" indent="-231775">
              <a:lnSpc>
                <a:spcPct val="100000"/>
              </a:lnSpc>
              <a:spcAft>
                <a:spcPct val="25000"/>
              </a:spcAft>
              <a:buFontTx/>
              <a:buChar char="•"/>
            </a:pPr>
            <a:r>
              <a:rPr lang="en-US" sz="2400" baseline="0"/>
              <a:t>With the development of agriculture, trade became more complex. </a:t>
            </a:r>
          </a:p>
          <a:p>
            <a:pPr marL="231775" indent="-231775">
              <a:lnSpc>
                <a:spcPct val="100000"/>
              </a:lnSpc>
              <a:spcAft>
                <a:spcPct val="25000"/>
              </a:spcAft>
              <a:buFontTx/>
              <a:buChar char="•"/>
            </a:pPr>
            <a:r>
              <a:rPr lang="en-US" sz="2400" baseline="0"/>
              <a:t>Writing made records of trades easier to remember and calculate.</a:t>
            </a:r>
          </a:p>
          <a:p>
            <a:pPr marL="231775" indent="-231775">
              <a:lnSpc>
                <a:spcPct val="100000"/>
              </a:lnSpc>
              <a:spcAft>
                <a:spcPct val="25000"/>
              </a:spcAft>
              <a:buFontTx/>
              <a:buChar char="•"/>
            </a:pPr>
            <a:r>
              <a:rPr lang="en-US" sz="2400" baseline="0"/>
              <a:t>Paper made writing more portable</a:t>
            </a:r>
            <a:r>
              <a:rPr lang="en-US" sz="2200" baseline="0"/>
              <a:t>.</a:t>
            </a:r>
          </a:p>
        </p:txBody>
      </p:sp>
      <p:sp>
        <p:nvSpPr>
          <p:cNvPr id="907268" name="Text Box 4"/>
          <p:cNvSpPr txBox="1">
            <a:spLocks noChangeArrowheads="1"/>
          </p:cNvSpPr>
          <p:nvPr/>
        </p:nvSpPr>
        <p:spPr bwMode="auto">
          <a:xfrm>
            <a:off x="4724400" y="1371600"/>
            <a:ext cx="4038600" cy="4343400"/>
          </a:xfrm>
          <a:prstGeom prst="rect">
            <a:avLst/>
          </a:prstGeom>
          <a:solidFill>
            <a:srgbClr val="E0E9ED"/>
          </a:solidFill>
          <a:ln w="9525">
            <a:noFill/>
            <a:miter lim="800000"/>
            <a:headEnd/>
            <a:tailEnd/>
          </a:ln>
        </p:spPr>
        <p:txBody>
          <a:bodyPr/>
          <a:lstStyle/>
          <a:p>
            <a:pPr marL="231775" indent="-231775">
              <a:lnSpc>
                <a:spcPct val="100000"/>
              </a:lnSpc>
              <a:spcAft>
                <a:spcPct val="25000"/>
              </a:spcAft>
            </a:pPr>
            <a:r>
              <a:rPr lang="en-US" sz="2800" b="1" baseline="0">
                <a:solidFill>
                  <a:srgbClr val="BF0000"/>
                </a:solidFill>
              </a:rPr>
              <a:t>The Printing Press</a:t>
            </a:r>
            <a:endParaRPr lang="en-US" sz="2800" b="1" baseline="0"/>
          </a:p>
          <a:p>
            <a:pPr marL="231775" indent="-231775">
              <a:lnSpc>
                <a:spcPct val="100000"/>
              </a:lnSpc>
              <a:spcAft>
                <a:spcPct val="25000"/>
              </a:spcAft>
              <a:buFontTx/>
              <a:buChar char="•"/>
            </a:pPr>
            <a:r>
              <a:rPr lang="en-US" sz="2400" baseline="0"/>
              <a:t>Hand copying of books was a long, laborious, and costly process.</a:t>
            </a:r>
          </a:p>
          <a:p>
            <a:pPr marL="231775" indent="-231775">
              <a:lnSpc>
                <a:spcPct val="100000"/>
              </a:lnSpc>
              <a:spcAft>
                <a:spcPct val="25000"/>
              </a:spcAft>
              <a:buFontTx/>
              <a:buChar char="•"/>
            </a:pPr>
            <a:r>
              <a:rPr lang="en-US" sz="2400" baseline="0"/>
              <a:t>During the 1450s Gutenberg developed a movable-type printing press that made books, and hence the skill of reading, more common.</a:t>
            </a:r>
          </a:p>
        </p:txBody>
      </p:sp>
      <p:sp>
        <p:nvSpPr>
          <p:cNvPr id="23556" name="Rectangle 6"/>
          <p:cNvSpPr>
            <a:spLocks noChangeArrowheads="1"/>
          </p:cNvSpPr>
          <p:nvPr/>
        </p:nvSpPr>
        <p:spPr bwMode="auto">
          <a:xfrm>
            <a:off x="381000" y="609600"/>
            <a:ext cx="8153400" cy="533400"/>
          </a:xfrm>
          <a:prstGeom prst="rect">
            <a:avLst/>
          </a:prstGeom>
          <a:noFill/>
          <a:ln w="9525">
            <a:noFill/>
            <a:miter lim="800000"/>
            <a:headEnd/>
            <a:tailEnd/>
          </a:ln>
        </p:spPr>
        <p:txBody>
          <a:bodyPr/>
          <a:lstStyle/>
          <a:p>
            <a:pPr>
              <a:lnSpc>
                <a:spcPct val="100000"/>
              </a:lnSpc>
              <a:spcBef>
                <a:spcPct val="0"/>
              </a:spcBef>
            </a:pPr>
            <a:r>
              <a:rPr lang="en-US" sz="2800" b="1" baseline="0">
                <a:solidFill>
                  <a:srgbClr val="073499"/>
                </a:solidFill>
              </a:rPr>
              <a:t>The Institutionalization of Mass Media</a:t>
            </a:r>
            <a:endParaRPr lang="en-US" sz="2800" b="1" baseline="0">
              <a:solidFill>
                <a:srgbClr val="FFCC00"/>
              </a:solidFill>
            </a:endParaRPr>
          </a:p>
        </p:txBody>
      </p:sp>
      <p:sp>
        <p:nvSpPr>
          <p:cNvPr id="907271" name="AutoShape 7"/>
          <p:cNvSpPr>
            <a:spLocks noChangeArrowheads="1"/>
          </p:cNvSpPr>
          <p:nvPr/>
        </p:nvSpPr>
        <p:spPr bwMode="auto">
          <a:xfrm flipH="1" flipV="1">
            <a:off x="4191000" y="5486400"/>
            <a:ext cx="228600" cy="152400"/>
          </a:xfrm>
          <a:prstGeom prst="triangle">
            <a:avLst>
              <a:gd name="adj" fmla="val 50000"/>
            </a:avLst>
          </a:prstGeom>
          <a:solidFill>
            <a:srgbClr val="2E6CF6"/>
          </a:solidFill>
          <a:ln w="9525" algn="ctr">
            <a:noFill/>
            <a:miter lim="800000"/>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7266">
                                            <p:bg/>
                                          </p:spTgt>
                                        </p:tgtEl>
                                        <p:attrNameLst>
                                          <p:attrName>style.visibility</p:attrName>
                                        </p:attrNameLst>
                                      </p:cBhvr>
                                      <p:to>
                                        <p:strVal val="visible"/>
                                      </p:to>
                                    </p:set>
                                    <p:animEffect transition="in" filter="wipe(left)">
                                      <p:cBhvr>
                                        <p:cTn id="7" dur="500"/>
                                        <p:tgtEl>
                                          <p:spTgt spid="907266">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07266">
                                            <p:txEl>
                                              <p:pRg st="0" end="0"/>
                                            </p:txEl>
                                          </p:spTgt>
                                        </p:tgtEl>
                                        <p:attrNameLst>
                                          <p:attrName>style.visibility</p:attrName>
                                        </p:attrNameLst>
                                      </p:cBhvr>
                                      <p:to>
                                        <p:strVal val="visible"/>
                                      </p:to>
                                    </p:set>
                                    <p:animEffect transition="in" filter="wipe(left)">
                                      <p:cBhvr>
                                        <p:cTn id="12" dur="500"/>
                                        <p:tgtEl>
                                          <p:spTgt spid="90726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07266">
                                            <p:txEl>
                                              <p:pRg st="1" end="1"/>
                                            </p:txEl>
                                          </p:spTgt>
                                        </p:tgtEl>
                                        <p:attrNameLst>
                                          <p:attrName>style.visibility</p:attrName>
                                        </p:attrNameLst>
                                      </p:cBhvr>
                                      <p:to>
                                        <p:strVal val="visible"/>
                                      </p:to>
                                    </p:set>
                                    <p:animEffect transition="in" filter="wipe(left)">
                                      <p:cBhvr>
                                        <p:cTn id="17" dur="500"/>
                                        <p:tgtEl>
                                          <p:spTgt spid="90726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07266">
                                            <p:txEl>
                                              <p:pRg st="2" end="2"/>
                                            </p:txEl>
                                          </p:spTgt>
                                        </p:tgtEl>
                                        <p:attrNameLst>
                                          <p:attrName>style.visibility</p:attrName>
                                        </p:attrNameLst>
                                      </p:cBhvr>
                                      <p:to>
                                        <p:strVal val="visible"/>
                                      </p:to>
                                    </p:set>
                                    <p:animEffect transition="in" filter="wipe(left)">
                                      <p:cBhvr>
                                        <p:cTn id="22" dur="500"/>
                                        <p:tgtEl>
                                          <p:spTgt spid="90726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07266">
                                            <p:txEl>
                                              <p:pRg st="3" end="3"/>
                                            </p:txEl>
                                          </p:spTgt>
                                        </p:tgtEl>
                                        <p:attrNameLst>
                                          <p:attrName>style.visibility</p:attrName>
                                        </p:attrNameLst>
                                      </p:cBhvr>
                                      <p:to>
                                        <p:strVal val="visible"/>
                                      </p:to>
                                    </p:set>
                                    <p:animEffect transition="in" filter="wipe(left)">
                                      <p:cBhvr>
                                        <p:cTn id="27" dur="500"/>
                                        <p:tgtEl>
                                          <p:spTgt spid="907266">
                                            <p:txEl>
                                              <p:pRg st="3" end="3"/>
                                            </p:txEl>
                                          </p:spTgt>
                                        </p:tgtEl>
                                      </p:cBhvr>
                                    </p:animEffect>
                                  </p:childTnLst>
                                </p:cTn>
                              </p:par>
                            </p:childTnLst>
                          </p:cTn>
                        </p:par>
                        <p:par>
                          <p:cTn id="28" fill="hold">
                            <p:stCondLst>
                              <p:cond delay="500"/>
                            </p:stCondLst>
                            <p:childTnLst>
                              <p:par>
                                <p:cTn id="29" presetID="1" presetClass="entr" presetSubtype="0" fill="hold" grpId="0" nodeType="afterEffect">
                                  <p:stCondLst>
                                    <p:cond delay="0"/>
                                  </p:stCondLst>
                                  <p:childTnLst>
                                    <p:set>
                                      <p:cBhvr>
                                        <p:cTn id="30" dur="1" fill="hold">
                                          <p:stCondLst>
                                            <p:cond delay="0"/>
                                          </p:stCondLst>
                                        </p:cTn>
                                        <p:tgtEl>
                                          <p:spTgt spid="90727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907271"/>
                                        </p:tgtEl>
                                        <p:attrNameLst>
                                          <p:attrName>style.visibility</p:attrName>
                                        </p:attrNameLst>
                                      </p:cBhvr>
                                      <p:to>
                                        <p:strVal val="hidden"/>
                                      </p:to>
                                    </p:set>
                                  </p:childTnLst>
                                </p:cTn>
                              </p:par>
                            </p:childTnLst>
                          </p:cTn>
                        </p:par>
                        <p:par>
                          <p:cTn id="35" fill="hold">
                            <p:stCondLst>
                              <p:cond delay="0"/>
                            </p:stCondLst>
                            <p:childTnLst>
                              <p:par>
                                <p:cTn id="36" presetID="22" presetClass="entr" presetSubtype="2" fill="hold" grpId="0" nodeType="afterEffect">
                                  <p:stCondLst>
                                    <p:cond delay="0"/>
                                  </p:stCondLst>
                                  <p:childTnLst>
                                    <p:set>
                                      <p:cBhvr>
                                        <p:cTn id="37" dur="1" fill="hold">
                                          <p:stCondLst>
                                            <p:cond delay="0"/>
                                          </p:stCondLst>
                                        </p:cTn>
                                        <p:tgtEl>
                                          <p:spTgt spid="907268">
                                            <p:bg/>
                                          </p:spTgt>
                                        </p:tgtEl>
                                        <p:attrNameLst>
                                          <p:attrName>style.visibility</p:attrName>
                                        </p:attrNameLst>
                                      </p:cBhvr>
                                      <p:to>
                                        <p:strVal val="visible"/>
                                      </p:to>
                                    </p:set>
                                    <p:animEffect transition="in" filter="wipe(right)">
                                      <p:cBhvr>
                                        <p:cTn id="38" dur="500"/>
                                        <p:tgtEl>
                                          <p:spTgt spid="907268">
                                            <p:bg/>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grpId="0" nodeType="clickEffect">
                                  <p:stCondLst>
                                    <p:cond delay="0"/>
                                  </p:stCondLst>
                                  <p:childTnLst>
                                    <p:set>
                                      <p:cBhvr>
                                        <p:cTn id="42" dur="1" fill="hold">
                                          <p:stCondLst>
                                            <p:cond delay="0"/>
                                          </p:stCondLst>
                                        </p:cTn>
                                        <p:tgtEl>
                                          <p:spTgt spid="907268">
                                            <p:txEl>
                                              <p:pRg st="0" end="0"/>
                                            </p:txEl>
                                          </p:spTgt>
                                        </p:tgtEl>
                                        <p:attrNameLst>
                                          <p:attrName>style.visibility</p:attrName>
                                        </p:attrNameLst>
                                      </p:cBhvr>
                                      <p:to>
                                        <p:strVal val="visible"/>
                                      </p:to>
                                    </p:set>
                                    <p:animEffect transition="in" filter="wipe(right)">
                                      <p:cBhvr>
                                        <p:cTn id="43" dur="500"/>
                                        <p:tgtEl>
                                          <p:spTgt spid="907268">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grpId="0" nodeType="clickEffect">
                                  <p:stCondLst>
                                    <p:cond delay="0"/>
                                  </p:stCondLst>
                                  <p:childTnLst>
                                    <p:set>
                                      <p:cBhvr>
                                        <p:cTn id="47" dur="1" fill="hold">
                                          <p:stCondLst>
                                            <p:cond delay="0"/>
                                          </p:stCondLst>
                                        </p:cTn>
                                        <p:tgtEl>
                                          <p:spTgt spid="907268">
                                            <p:txEl>
                                              <p:pRg st="1" end="1"/>
                                            </p:txEl>
                                          </p:spTgt>
                                        </p:tgtEl>
                                        <p:attrNameLst>
                                          <p:attrName>style.visibility</p:attrName>
                                        </p:attrNameLst>
                                      </p:cBhvr>
                                      <p:to>
                                        <p:strVal val="visible"/>
                                      </p:to>
                                    </p:set>
                                    <p:animEffect transition="in" filter="wipe(right)">
                                      <p:cBhvr>
                                        <p:cTn id="48" dur="500"/>
                                        <p:tgtEl>
                                          <p:spTgt spid="907268">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2" fill="hold" grpId="0" nodeType="clickEffect">
                                  <p:stCondLst>
                                    <p:cond delay="0"/>
                                  </p:stCondLst>
                                  <p:childTnLst>
                                    <p:set>
                                      <p:cBhvr>
                                        <p:cTn id="52" dur="1" fill="hold">
                                          <p:stCondLst>
                                            <p:cond delay="0"/>
                                          </p:stCondLst>
                                        </p:cTn>
                                        <p:tgtEl>
                                          <p:spTgt spid="907268">
                                            <p:txEl>
                                              <p:pRg st="2" end="2"/>
                                            </p:txEl>
                                          </p:spTgt>
                                        </p:tgtEl>
                                        <p:attrNameLst>
                                          <p:attrName>style.visibility</p:attrName>
                                        </p:attrNameLst>
                                      </p:cBhvr>
                                      <p:to>
                                        <p:strVal val="visible"/>
                                      </p:to>
                                    </p:set>
                                    <p:animEffect transition="in" filter="wipe(right)">
                                      <p:cBhvr>
                                        <p:cTn id="53" dur="500"/>
                                        <p:tgtEl>
                                          <p:spTgt spid="90726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7266" grpId="0" build="p" bldLvl="2" animBg="1"/>
      <p:bldP spid="907268" grpId="0" build="p" bldLvl="2" animBg="1"/>
      <p:bldP spid="907271" grpId="0" animBg="1"/>
      <p:bldP spid="907271"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9011" name="Text Box 3"/>
          <p:cNvSpPr txBox="1">
            <a:spLocks noChangeArrowheads="1"/>
          </p:cNvSpPr>
          <p:nvPr/>
        </p:nvSpPr>
        <p:spPr bwMode="auto">
          <a:xfrm>
            <a:off x="457200" y="1219200"/>
            <a:ext cx="4038600" cy="4876800"/>
          </a:xfrm>
          <a:prstGeom prst="rect">
            <a:avLst/>
          </a:prstGeom>
          <a:solidFill>
            <a:srgbClr val="E0E9ED"/>
          </a:solidFill>
          <a:ln w="9525">
            <a:noFill/>
            <a:miter lim="800000"/>
            <a:headEnd/>
            <a:tailEnd/>
          </a:ln>
        </p:spPr>
        <p:txBody>
          <a:bodyPr/>
          <a:lstStyle/>
          <a:p>
            <a:pPr marL="231775" indent="-231775">
              <a:lnSpc>
                <a:spcPct val="100000"/>
              </a:lnSpc>
              <a:spcAft>
                <a:spcPct val="25000"/>
              </a:spcAft>
            </a:pPr>
            <a:r>
              <a:rPr lang="en-US" sz="2800" b="1" baseline="0">
                <a:solidFill>
                  <a:srgbClr val="BF0000"/>
                </a:solidFill>
              </a:rPr>
              <a:t>The Industrial Age</a:t>
            </a:r>
            <a:endParaRPr lang="en-US" sz="2800" b="1" baseline="0"/>
          </a:p>
          <a:p>
            <a:pPr marL="231775" indent="-231775">
              <a:lnSpc>
                <a:spcPct val="100000"/>
              </a:lnSpc>
              <a:spcAft>
                <a:spcPct val="25000"/>
              </a:spcAft>
              <a:buFontTx/>
              <a:buChar char="•"/>
            </a:pPr>
            <a:r>
              <a:rPr lang="en-US" sz="2400" baseline="0"/>
              <a:t>With industrialization, the forces of advertising, urbanization, and rising literacy led to the newspaper.</a:t>
            </a:r>
          </a:p>
          <a:p>
            <a:pPr marL="231775" indent="-231775">
              <a:lnSpc>
                <a:spcPct val="100000"/>
              </a:lnSpc>
              <a:spcAft>
                <a:spcPct val="25000"/>
              </a:spcAft>
              <a:buFontTx/>
              <a:buChar char="•"/>
            </a:pPr>
            <a:r>
              <a:rPr lang="en-US" sz="2400" baseline="0"/>
              <a:t>The development of electronic media such as movies, radio, and television brought entertainment into people’s homes.</a:t>
            </a:r>
          </a:p>
        </p:txBody>
      </p:sp>
      <p:sp>
        <p:nvSpPr>
          <p:cNvPr id="939013" name="Text Box 5"/>
          <p:cNvSpPr txBox="1">
            <a:spLocks noChangeArrowheads="1"/>
          </p:cNvSpPr>
          <p:nvPr/>
        </p:nvSpPr>
        <p:spPr bwMode="auto">
          <a:xfrm>
            <a:off x="4724400" y="1219200"/>
            <a:ext cx="4038600" cy="4800600"/>
          </a:xfrm>
          <a:prstGeom prst="rect">
            <a:avLst/>
          </a:prstGeom>
          <a:solidFill>
            <a:srgbClr val="F9F5B4"/>
          </a:solidFill>
          <a:ln w="9525">
            <a:noFill/>
            <a:miter lim="800000"/>
            <a:headEnd/>
            <a:tailEnd/>
          </a:ln>
        </p:spPr>
        <p:txBody>
          <a:bodyPr/>
          <a:lstStyle/>
          <a:p>
            <a:pPr marL="228600" indent="-228600">
              <a:lnSpc>
                <a:spcPct val="100000"/>
              </a:lnSpc>
              <a:spcAft>
                <a:spcPct val="25000"/>
              </a:spcAft>
            </a:pPr>
            <a:r>
              <a:rPr lang="en-US" sz="2800" b="1" baseline="0">
                <a:solidFill>
                  <a:srgbClr val="BF0000"/>
                </a:solidFill>
              </a:rPr>
              <a:t>The Information Society</a:t>
            </a:r>
            <a:endParaRPr lang="en-US" sz="2800" b="1" baseline="0"/>
          </a:p>
          <a:p>
            <a:pPr marL="228600" indent="-228600">
              <a:lnSpc>
                <a:spcPct val="100000"/>
              </a:lnSpc>
              <a:spcAft>
                <a:spcPct val="25000"/>
              </a:spcAft>
              <a:buFontTx/>
              <a:buChar char="•"/>
            </a:pPr>
            <a:r>
              <a:rPr lang="en-US" sz="2400" baseline="0"/>
              <a:t>The computer and the Internet revolutionized communication and information storage.</a:t>
            </a:r>
          </a:p>
          <a:p>
            <a:pPr marL="228600" indent="-228600">
              <a:lnSpc>
                <a:spcPct val="100000"/>
              </a:lnSpc>
              <a:spcAft>
                <a:spcPct val="25000"/>
              </a:spcAft>
              <a:buFontTx/>
              <a:buChar char="•"/>
            </a:pPr>
            <a:r>
              <a:rPr lang="en-US" sz="2400" b="1" baseline="0"/>
              <a:t>Information society:</a:t>
            </a:r>
            <a:r>
              <a:rPr lang="en-US" sz="2400" baseline="0"/>
              <a:t> A community in which the exchange of information is the main social and economic activity</a:t>
            </a:r>
          </a:p>
        </p:txBody>
      </p:sp>
      <p:sp>
        <p:nvSpPr>
          <p:cNvPr id="24580" name="Rectangle 6"/>
          <p:cNvSpPr>
            <a:spLocks noChangeArrowheads="1"/>
          </p:cNvSpPr>
          <p:nvPr/>
        </p:nvSpPr>
        <p:spPr bwMode="auto">
          <a:xfrm>
            <a:off x="381000" y="609600"/>
            <a:ext cx="8153400" cy="533400"/>
          </a:xfrm>
          <a:prstGeom prst="rect">
            <a:avLst/>
          </a:prstGeom>
          <a:noFill/>
          <a:ln w="9525">
            <a:noFill/>
            <a:miter lim="800000"/>
            <a:headEnd/>
            <a:tailEnd/>
          </a:ln>
        </p:spPr>
        <p:txBody>
          <a:bodyPr/>
          <a:lstStyle/>
          <a:p>
            <a:pPr>
              <a:lnSpc>
                <a:spcPct val="100000"/>
              </a:lnSpc>
              <a:spcBef>
                <a:spcPct val="0"/>
              </a:spcBef>
            </a:pPr>
            <a:r>
              <a:rPr lang="en-US" sz="2800" b="1" baseline="0">
                <a:solidFill>
                  <a:srgbClr val="073499"/>
                </a:solidFill>
              </a:rPr>
              <a:t>The Institutionalization of Mass Media</a:t>
            </a:r>
            <a:endParaRPr lang="en-US" sz="2800" b="1" baseline="0">
              <a:solidFill>
                <a:srgbClr val="FFCC00"/>
              </a:solidFill>
            </a:endParaRPr>
          </a:p>
        </p:txBody>
      </p:sp>
      <p:sp>
        <p:nvSpPr>
          <p:cNvPr id="939015" name="AutoShape 7"/>
          <p:cNvSpPr>
            <a:spLocks noChangeArrowheads="1"/>
          </p:cNvSpPr>
          <p:nvPr/>
        </p:nvSpPr>
        <p:spPr bwMode="auto">
          <a:xfrm flipH="1" flipV="1">
            <a:off x="4191000" y="5867400"/>
            <a:ext cx="228600" cy="152400"/>
          </a:xfrm>
          <a:prstGeom prst="triangle">
            <a:avLst>
              <a:gd name="adj" fmla="val 50000"/>
            </a:avLst>
          </a:prstGeom>
          <a:solidFill>
            <a:srgbClr val="2E6CF6"/>
          </a:solidFill>
          <a:ln w="9525" algn="ctr">
            <a:noFill/>
            <a:miter lim="800000"/>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9011">
                                            <p:bg/>
                                          </p:spTgt>
                                        </p:tgtEl>
                                        <p:attrNameLst>
                                          <p:attrName>style.visibility</p:attrName>
                                        </p:attrNameLst>
                                      </p:cBhvr>
                                      <p:to>
                                        <p:strVal val="visible"/>
                                      </p:to>
                                    </p:set>
                                    <p:animEffect transition="in" filter="wipe(left)">
                                      <p:cBhvr>
                                        <p:cTn id="7" dur="500"/>
                                        <p:tgtEl>
                                          <p:spTgt spid="939011">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39011">
                                            <p:txEl>
                                              <p:pRg st="0" end="0"/>
                                            </p:txEl>
                                          </p:spTgt>
                                        </p:tgtEl>
                                        <p:attrNameLst>
                                          <p:attrName>style.visibility</p:attrName>
                                        </p:attrNameLst>
                                      </p:cBhvr>
                                      <p:to>
                                        <p:strVal val="visible"/>
                                      </p:to>
                                    </p:set>
                                    <p:animEffect transition="in" filter="wipe(left)">
                                      <p:cBhvr>
                                        <p:cTn id="12" dur="500"/>
                                        <p:tgtEl>
                                          <p:spTgt spid="9390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39011">
                                            <p:txEl>
                                              <p:pRg st="1" end="1"/>
                                            </p:txEl>
                                          </p:spTgt>
                                        </p:tgtEl>
                                        <p:attrNameLst>
                                          <p:attrName>style.visibility</p:attrName>
                                        </p:attrNameLst>
                                      </p:cBhvr>
                                      <p:to>
                                        <p:strVal val="visible"/>
                                      </p:to>
                                    </p:set>
                                    <p:animEffect transition="in" filter="wipe(left)">
                                      <p:cBhvr>
                                        <p:cTn id="17" dur="500"/>
                                        <p:tgtEl>
                                          <p:spTgt spid="9390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39011">
                                            <p:txEl>
                                              <p:pRg st="2" end="2"/>
                                            </p:txEl>
                                          </p:spTgt>
                                        </p:tgtEl>
                                        <p:attrNameLst>
                                          <p:attrName>style.visibility</p:attrName>
                                        </p:attrNameLst>
                                      </p:cBhvr>
                                      <p:to>
                                        <p:strVal val="visible"/>
                                      </p:to>
                                    </p:set>
                                    <p:animEffect transition="in" filter="wipe(left)">
                                      <p:cBhvr>
                                        <p:cTn id="22" dur="500"/>
                                        <p:tgtEl>
                                          <p:spTgt spid="939011">
                                            <p:txEl>
                                              <p:pRg st="2" end="2"/>
                                            </p:txEl>
                                          </p:spTgt>
                                        </p:tgtEl>
                                      </p:cBhvr>
                                    </p:animEffect>
                                  </p:childTnLst>
                                </p:cTn>
                              </p:par>
                            </p:childTnLst>
                          </p:cTn>
                        </p:par>
                        <p:par>
                          <p:cTn id="23" fill="hold">
                            <p:stCondLst>
                              <p:cond delay="500"/>
                            </p:stCondLst>
                            <p:childTnLst>
                              <p:par>
                                <p:cTn id="24" presetID="1" presetClass="entr" presetSubtype="0" fill="hold" grpId="0" nodeType="afterEffect">
                                  <p:stCondLst>
                                    <p:cond delay="0"/>
                                  </p:stCondLst>
                                  <p:childTnLst>
                                    <p:set>
                                      <p:cBhvr>
                                        <p:cTn id="25" dur="1" fill="hold">
                                          <p:stCondLst>
                                            <p:cond delay="0"/>
                                          </p:stCondLst>
                                        </p:cTn>
                                        <p:tgtEl>
                                          <p:spTgt spid="93901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grpId="1" nodeType="clickEffect">
                                  <p:stCondLst>
                                    <p:cond delay="0"/>
                                  </p:stCondLst>
                                  <p:childTnLst>
                                    <p:set>
                                      <p:cBhvr>
                                        <p:cTn id="29" dur="1" fill="hold">
                                          <p:stCondLst>
                                            <p:cond delay="0"/>
                                          </p:stCondLst>
                                        </p:cTn>
                                        <p:tgtEl>
                                          <p:spTgt spid="939015"/>
                                        </p:tgtEl>
                                        <p:attrNameLst>
                                          <p:attrName>style.visibility</p:attrName>
                                        </p:attrNameLst>
                                      </p:cBhvr>
                                      <p:to>
                                        <p:strVal val="hidden"/>
                                      </p:to>
                                    </p:set>
                                  </p:childTnLst>
                                </p:cTn>
                              </p:par>
                            </p:childTnLst>
                          </p:cTn>
                        </p:par>
                        <p:par>
                          <p:cTn id="30" fill="hold">
                            <p:stCondLst>
                              <p:cond delay="0"/>
                            </p:stCondLst>
                            <p:childTnLst>
                              <p:par>
                                <p:cTn id="31" presetID="22" presetClass="entr" presetSubtype="2" fill="hold" grpId="0" nodeType="afterEffect">
                                  <p:stCondLst>
                                    <p:cond delay="0"/>
                                  </p:stCondLst>
                                  <p:childTnLst>
                                    <p:set>
                                      <p:cBhvr>
                                        <p:cTn id="32" dur="1" fill="hold">
                                          <p:stCondLst>
                                            <p:cond delay="0"/>
                                          </p:stCondLst>
                                        </p:cTn>
                                        <p:tgtEl>
                                          <p:spTgt spid="939013">
                                            <p:bg/>
                                          </p:spTgt>
                                        </p:tgtEl>
                                        <p:attrNameLst>
                                          <p:attrName>style.visibility</p:attrName>
                                        </p:attrNameLst>
                                      </p:cBhvr>
                                      <p:to>
                                        <p:strVal val="visible"/>
                                      </p:to>
                                    </p:set>
                                    <p:animEffect transition="in" filter="wipe(right)">
                                      <p:cBhvr>
                                        <p:cTn id="33" dur="500"/>
                                        <p:tgtEl>
                                          <p:spTgt spid="939013">
                                            <p:bg/>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grpId="0" nodeType="clickEffect">
                                  <p:stCondLst>
                                    <p:cond delay="0"/>
                                  </p:stCondLst>
                                  <p:childTnLst>
                                    <p:set>
                                      <p:cBhvr>
                                        <p:cTn id="37" dur="1" fill="hold">
                                          <p:stCondLst>
                                            <p:cond delay="0"/>
                                          </p:stCondLst>
                                        </p:cTn>
                                        <p:tgtEl>
                                          <p:spTgt spid="939013">
                                            <p:txEl>
                                              <p:pRg st="0" end="0"/>
                                            </p:txEl>
                                          </p:spTgt>
                                        </p:tgtEl>
                                        <p:attrNameLst>
                                          <p:attrName>style.visibility</p:attrName>
                                        </p:attrNameLst>
                                      </p:cBhvr>
                                      <p:to>
                                        <p:strVal val="visible"/>
                                      </p:to>
                                    </p:set>
                                    <p:animEffect transition="in" filter="wipe(right)">
                                      <p:cBhvr>
                                        <p:cTn id="38" dur="500"/>
                                        <p:tgtEl>
                                          <p:spTgt spid="939013">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grpId="0" nodeType="clickEffect">
                                  <p:stCondLst>
                                    <p:cond delay="0"/>
                                  </p:stCondLst>
                                  <p:childTnLst>
                                    <p:set>
                                      <p:cBhvr>
                                        <p:cTn id="42" dur="1" fill="hold">
                                          <p:stCondLst>
                                            <p:cond delay="0"/>
                                          </p:stCondLst>
                                        </p:cTn>
                                        <p:tgtEl>
                                          <p:spTgt spid="939013">
                                            <p:txEl>
                                              <p:pRg st="1" end="1"/>
                                            </p:txEl>
                                          </p:spTgt>
                                        </p:tgtEl>
                                        <p:attrNameLst>
                                          <p:attrName>style.visibility</p:attrName>
                                        </p:attrNameLst>
                                      </p:cBhvr>
                                      <p:to>
                                        <p:strVal val="visible"/>
                                      </p:to>
                                    </p:set>
                                    <p:animEffect transition="in" filter="wipe(right)">
                                      <p:cBhvr>
                                        <p:cTn id="43" dur="500"/>
                                        <p:tgtEl>
                                          <p:spTgt spid="939013">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grpId="0" nodeType="clickEffect">
                                  <p:stCondLst>
                                    <p:cond delay="0"/>
                                  </p:stCondLst>
                                  <p:childTnLst>
                                    <p:set>
                                      <p:cBhvr>
                                        <p:cTn id="47" dur="1" fill="hold">
                                          <p:stCondLst>
                                            <p:cond delay="0"/>
                                          </p:stCondLst>
                                        </p:cTn>
                                        <p:tgtEl>
                                          <p:spTgt spid="939013">
                                            <p:txEl>
                                              <p:pRg st="2" end="2"/>
                                            </p:txEl>
                                          </p:spTgt>
                                        </p:tgtEl>
                                        <p:attrNameLst>
                                          <p:attrName>style.visibility</p:attrName>
                                        </p:attrNameLst>
                                      </p:cBhvr>
                                      <p:to>
                                        <p:strVal val="visible"/>
                                      </p:to>
                                    </p:set>
                                    <p:animEffect transition="in" filter="wipe(right)">
                                      <p:cBhvr>
                                        <p:cTn id="48" dur="500"/>
                                        <p:tgtEl>
                                          <p:spTgt spid="9390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9011" grpId="0" build="p" bldLvl="2" animBg="1"/>
      <p:bldP spid="939013" grpId="0" build="p" bldLvl="2" animBg="1"/>
      <p:bldP spid="939015" grpId="0" animBg="1"/>
      <p:bldP spid="939015"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6" descr="soc_348">
            <a:hlinkClick r:id="rId2" action="ppaction://hlinkfile"/>
          </p:cNvPr>
          <p:cNvPicPr>
            <a:picLocks noChangeAspect="1" noChangeArrowheads="1"/>
          </p:cNvPicPr>
          <p:nvPr/>
        </p:nvPicPr>
        <p:blipFill>
          <a:blip r:embed="rId3" cstate="print"/>
          <a:srcRect/>
          <a:stretch>
            <a:fillRect/>
          </a:stretch>
        </p:blipFill>
        <p:spPr bwMode="auto">
          <a:xfrm>
            <a:off x="152400" y="1147763"/>
            <a:ext cx="8763000" cy="4414837"/>
          </a:xfrm>
          <a:prstGeom prst="rect">
            <a:avLst/>
          </a:prstGeom>
          <a:noFill/>
          <a:ln w="9525">
            <a:noFill/>
            <a:miter lim="800000"/>
            <a:headEnd/>
            <a:tailEnd/>
          </a:ln>
        </p:spPr>
      </p:pic>
      <p:sp>
        <p:nvSpPr>
          <p:cNvPr id="25603" name="Text Box 7"/>
          <p:cNvSpPr txBox="1">
            <a:spLocks noChangeArrowheads="1"/>
          </p:cNvSpPr>
          <p:nvPr/>
        </p:nvSpPr>
        <p:spPr bwMode="auto">
          <a:xfrm>
            <a:off x="228600" y="609600"/>
            <a:ext cx="6096000" cy="493713"/>
          </a:xfrm>
          <a:prstGeom prst="rect">
            <a:avLst/>
          </a:prstGeom>
          <a:noFill/>
          <a:ln w="9525" algn="ctr">
            <a:noFill/>
            <a:miter lim="800000"/>
            <a:headEnd/>
            <a:tailEnd/>
          </a:ln>
        </p:spPr>
        <p:txBody>
          <a:bodyPr>
            <a:spAutoFit/>
          </a:bodyPr>
          <a:lstStyle/>
          <a:p>
            <a:pPr marL="233363" indent="-233363">
              <a:spcBef>
                <a:spcPct val="50000"/>
              </a:spcBef>
            </a:pPr>
            <a:r>
              <a:rPr lang="en-US" sz="2400" baseline="0"/>
              <a:t>Click on the image to play the Interactive.</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1300" name="Picture 4" descr="soc_349"/>
          <p:cNvPicPr>
            <a:picLocks noChangeAspect="1" noChangeArrowheads="1"/>
          </p:cNvPicPr>
          <p:nvPr/>
        </p:nvPicPr>
        <p:blipFill>
          <a:blip r:embed="rId2" cstate="print"/>
          <a:srcRect/>
          <a:stretch>
            <a:fillRect/>
          </a:stretch>
        </p:blipFill>
        <p:spPr bwMode="auto">
          <a:xfrm>
            <a:off x="76200" y="1219200"/>
            <a:ext cx="8915400" cy="433228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51300"/>
                                        </p:tgtEl>
                                        <p:attrNameLst>
                                          <p:attrName>style.visibility</p:attrName>
                                        </p:attrNameLst>
                                      </p:cBhvr>
                                      <p:to>
                                        <p:strVal val="visible"/>
                                      </p:to>
                                    </p:set>
                                    <p:animEffect transition="in" filter="wipe(left)">
                                      <p:cBhvr>
                                        <p:cTn id="7" dur="1000"/>
                                        <p:tgtEl>
                                          <p:spTgt spid="951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457200" y="1143000"/>
            <a:ext cx="8229600" cy="1371600"/>
          </a:xfrm>
          <a:prstGeom prst="rect">
            <a:avLst/>
          </a:prstGeom>
          <a:solidFill>
            <a:srgbClr val="F9F5B4"/>
          </a:solidFill>
          <a:ln w="9525">
            <a:noFill/>
            <a:miter lim="800000"/>
            <a:headEnd/>
            <a:tailEnd/>
          </a:ln>
        </p:spPr>
        <p:txBody>
          <a:bodyPr/>
          <a:lstStyle/>
          <a:p>
            <a:pPr>
              <a:lnSpc>
                <a:spcPct val="120000"/>
              </a:lnSpc>
            </a:pPr>
            <a:r>
              <a:rPr lang="en-US" sz="2400" baseline="0"/>
              <a:t>Americans obtain information from a wide variety of media. These media can be grouped into four categories, but some scholars claim this division is artificial.</a:t>
            </a:r>
            <a:endParaRPr lang="en-US" sz="2200" baseline="0"/>
          </a:p>
        </p:txBody>
      </p:sp>
      <p:grpSp>
        <p:nvGrpSpPr>
          <p:cNvPr id="2" name="Group 10"/>
          <p:cNvGrpSpPr>
            <a:grpSpLocks/>
          </p:cNvGrpSpPr>
          <p:nvPr/>
        </p:nvGrpSpPr>
        <p:grpSpPr bwMode="auto">
          <a:xfrm>
            <a:off x="457200" y="2590800"/>
            <a:ext cx="4038600" cy="3581400"/>
            <a:chOff x="288" y="1632"/>
            <a:chExt cx="2544" cy="2016"/>
          </a:xfrm>
        </p:grpSpPr>
        <p:sp>
          <p:nvSpPr>
            <p:cNvPr id="27658" name="Text Box 4"/>
            <p:cNvSpPr txBox="1">
              <a:spLocks noChangeArrowheads="1"/>
            </p:cNvSpPr>
            <p:nvPr/>
          </p:nvSpPr>
          <p:spPr bwMode="auto">
            <a:xfrm>
              <a:off x="288" y="1872"/>
              <a:ext cx="2544" cy="1776"/>
            </a:xfrm>
            <a:prstGeom prst="rect">
              <a:avLst/>
            </a:prstGeom>
            <a:solidFill>
              <a:srgbClr val="E0E9ED"/>
            </a:solidFill>
            <a:ln w="9525">
              <a:noFill/>
              <a:miter lim="800000"/>
              <a:headEnd/>
              <a:tailEnd/>
            </a:ln>
          </p:spPr>
          <p:txBody>
            <a:bodyPr/>
            <a:lstStyle/>
            <a:p>
              <a:pPr marL="228600" indent="-228600">
                <a:buFontTx/>
                <a:buChar char="•"/>
              </a:pPr>
              <a:r>
                <a:rPr lang="en-US" sz="2200" baseline="0"/>
                <a:t>Newspapers, magazines, and books</a:t>
              </a:r>
            </a:p>
            <a:p>
              <a:pPr marL="228600" indent="-228600">
                <a:buFontTx/>
                <a:buChar char="•"/>
              </a:pPr>
              <a:r>
                <a:rPr lang="en-US" sz="2200" baseline="0"/>
                <a:t>Large but declining audience</a:t>
              </a:r>
            </a:p>
            <a:p>
              <a:pPr marL="228600" indent="-228600">
                <a:buFontTx/>
                <a:buChar char="•"/>
              </a:pPr>
              <a:r>
                <a:rPr lang="en-US" sz="2200" baseline="0"/>
                <a:t>48 percent read a newspaper daily; 85 percent read a magazine regularly; 25 percent read more than 10 books a year</a:t>
              </a:r>
            </a:p>
          </p:txBody>
        </p:sp>
        <p:sp>
          <p:nvSpPr>
            <p:cNvPr id="27659" name="Text Box 5"/>
            <p:cNvSpPr txBox="1">
              <a:spLocks noChangeArrowheads="1"/>
            </p:cNvSpPr>
            <p:nvPr/>
          </p:nvSpPr>
          <p:spPr bwMode="auto">
            <a:xfrm>
              <a:off x="288" y="1632"/>
              <a:ext cx="2544" cy="240"/>
            </a:xfrm>
            <a:prstGeom prst="rect">
              <a:avLst/>
            </a:prstGeom>
            <a:solidFill>
              <a:srgbClr val="E0E9ED"/>
            </a:solidFill>
            <a:ln w="9525">
              <a:noFill/>
              <a:miter lim="800000"/>
              <a:headEnd/>
              <a:tailEnd/>
            </a:ln>
          </p:spPr>
          <p:txBody>
            <a:bodyPr/>
            <a:lstStyle/>
            <a:p>
              <a:pPr>
                <a:lnSpc>
                  <a:spcPct val="100000"/>
                </a:lnSpc>
                <a:spcBef>
                  <a:spcPct val="0"/>
                </a:spcBef>
              </a:pPr>
              <a:r>
                <a:rPr lang="en-US" sz="2400" b="1" baseline="0">
                  <a:solidFill>
                    <a:srgbClr val="BF0000"/>
                  </a:solidFill>
                </a:rPr>
                <a:t>Print Media</a:t>
              </a:r>
              <a:endParaRPr lang="en-US" sz="2400" b="1" baseline="0"/>
            </a:p>
          </p:txBody>
        </p:sp>
      </p:grpSp>
      <p:sp>
        <p:nvSpPr>
          <p:cNvPr id="27652" name="Rectangle 6"/>
          <p:cNvSpPr>
            <a:spLocks noChangeArrowheads="1"/>
          </p:cNvSpPr>
          <p:nvPr/>
        </p:nvSpPr>
        <p:spPr bwMode="auto">
          <a:xfrm>
            <a:off x="381000" y="609600"/>
            <a:ext cx="8153400" cy="533400"/>
          </a:xfrm>
          <a:prstGeom prst="rect">
            <a:avLst/>
          </a:prstGeom>
          <a:noFill/>
          <a:ln w="9525">
            <a:noFill/>
            <a:miter lim="800000"/>
            <a:headEnd/>
            <a:tailEnd/>
          </a:ln>
        </p:spPr>
        <p:txBody>
          <a:bodyPr/>
          <a:lstStyle/>
          <a:p>
            <a:pPr>
              <a:lnSpc>
                <a:spcPct val="100000"/>
              </a:lnSpc>
              <a:spcBef>
                <a:spcPct val="0"/>
              </a:spcBef>
            </a:pPr>
            <a:r>
              <a:rPr lang="en-US" sz="2800" b="1" baseline="0">
                <a:solidFill>
                  <a:srgbClr val="073499"/>
                </a:solidFill>
              </a:rPr>
              <a:t>Mass Media in the United States</a:t>
            </a:r>
            <a:endParaRPr lang="en-US" sz="2800" b="1" baseline="0">
              <a:solidFill>
                <a:srgbClr val="FFCC00"/>
              </a:solidFill>
            </a:endParaRPr>
          </a:p>
        </p:txBody>
      </p:sp>
      <p:grpSp>
        <p:nvGrpSpPr>
          <p:cNvPr id="3" name="Group 11"/>
          <p:cNvGrpSpPr>
            <a:grpSpLocks/>
          </p:cNvGrpSpPr>
          <p:nvPr/>
        </p:nvGrpSpPr>
        <p:grpSpPr bwMode="auto">
          <a:xfrm>
            <a:off x="4648200" y="2552700"/>
            <a:ext cx="4038600" cy="3619500"/>
            <a:chOff x="2928" y="1608"/>
            <a:chExt cx="2544" cy="2040"/>
          </a:xfrm>
        </p:grpSpPr>
        <p:sp>
          <p:nvSpPr>
            <p:cNvPr id="27656" name="Text Box 8"/>
            <p:cNvSpPr txBox="1">
              <a:spLocks noChangeArrowheads="1"/>
            </p:cNvSpPr>
            <p:nvPr/>
          </p:nvSpPr>
          <p:spPr bwMode="auto">
            <a:xfrm>
              <a:off x="2928" y="1872"/>
              <a:ext cx="2544" cy="1776"/>
            </a:xfrm>
            <a:prstGeom prst="rect">
              <a:avLst/>
            </a:prstGeom>
            <a:solidFill>
              <a:schemeClr val="bg1"/>
            </a:solidFill>
            <a:ln w="9525">
              <a:noFill/>
              <a:miter lim="800000"/>
              <a:headEnd/>
              <a:tailEnd/>
            </a:ln>
          </p:spPr>
          <p:txBody>
            <a:bodyPr/>
            <a:lstStyle/>
            <a:p>
              <a:pPr marL="228600" indent="-228600">
                <a:buFontTx/>
                <a:buChar char="•"/>
              </a:pPr>
              <a:r>
                <a:rPr lang="en-US" sz="2200" baseline="0"/>
                <a:t>Sound recordings (CDs, vinyl records, music videos and MP3s) and radio</a:t>
              </a:r>
            </a:p>
            <a:p>
              <a:pPr marL="228600" indent="-228600">
                <a:buFontTx/>
                <a:buChar char="•"/>
              </a:pPr>
              <a:r>
                <a:rPr lang="en-US" sz="2200" baseline="0"/>
                <a:t>Wide variety of radio formats: news, talk, classic rock, religion, etc.</a:t>
              </a:r>
            </a:p>
            <a:p>
              <a:pPr marL="228600" indent="-228600">
                <a:buFontTx/>
                <a:buChar char="•"/>
              </a:pPr>
              <a:r>
                <a:rPr lang="en-US" sz="2200" baseline="0"/>
                <a:t>99 percent have radio at home</a:t>
              </a:r>
            </a:p>
          </p:txBody>
        </p:sp>
        <p:sp>
          <p:nvSpPr>
            <p:cNvPr id="27657" name="Text Box 9"/>
            <p:cNvSpPr txBox="1">
              <a:spLocks noChangeArrowheads="1"/>
            </p:cNvSpPr>
            <p:nvPr/>
          </p:nvSpPr>
          <p:spPr bwMode="auto">
            <a:xfrm>
              <a:off x="2928" y="1608"/>
              <a:ext cx="2544" cy="264"/>
            </a:xfrm>
            <a:prstGeom prst="rect">
              <a:avLst/>
            </a:prstGeom>
            <a:solidFill>
              <a:schemeClr val="bg1"/>
            </a:solidFill>
            <a:ln w="9525">
              <a:noFill/>
              <a:miter lim="800000"/>
              <a:headEnd/>
              <a:tailEnd/>
            </a:ln>
          </p:spPr>
          <p:txBody>
            <a:bodyPr/>
            <a:lstStyle/>
            <a:p>
              <a:pPr>
                <a:lnSpc>
                  <a:spcPct val="100000"/>
                </a:lnSpc>
                <a:spcBef>
                  <a:spcPct val="0"/>
                </a:spcBef>
              </a:pPr>
              <a:r>
                <a:rPr lang="en-US" sz="2400" b="1" baseline="0">
                  <a:solidFill>
                    <a:srgbClr val="BF0000"/>
                  </a:solidFill>
                </a:rPr>
                <a:t>Audio Media</a:t>
              </a:r>
              <a:endParaRPr lang="en-US" sz="2400" b="1" baseline="0"/>
            </a:p>
          </p:txBody>
        </p:sp>
      </p:grpSp>
      <p:sp>
        <p:nvSpPr>
          <p:cNvPr id="910348" name="AutoShape 12"/>
          <p:cNvSpPr>
            <a:spLocks noChangeArrowheads="1"/>
          </p:cNvSpPr>
          <p:nvPr/>
        </p:nvSpPr>
        <p:spPr bwMode="auto">
          <a:xfrm flipH="1" flipV="1">
            <a:off x="8458200" y="2559050"/>
            <a:ext cx="228600" cy="152400"/>
          </a:xfrm>
          <a:prstGeom prst="triangle">
            <a:avLst>
              <a:gd name="adj" fmla="val 50000"/>
            </a:avLst>
          </a:prstGeom>
          <a:solidFill>
            <a:srgbClr val="2E6CF6"/>
          </a:solidFill>
          <a:ln w="9525" algn="ctr">
            <a:noFill/>
            <a:miter lim="800000"/>
            <a:headEnd/>
            <a:tailEnd/>
          </a:ln>
        </p:spPr>
        <p:txBody>
          <a:bodyPr wrap="none" anchor="ctr"/>
          <a:lstStyle/>
          <a:p>
            <a:endParaRPr lang="en-US"/>
          </a:p>
        </p:txBody>
      </p:sp>
      <p:sp>
        <p:nvSpPr>
          <p:cNvPr id="910349" name="AutoShape 13"/>
          <p:cNvSpPr>
            <a:spLocks noChangeArrowheads="1"/>
          </p:cNvSpPr>
          <p:nvPr/>
        </p:nvSpPr>
        <p:spPr bwMode="auto">
          <a:xfrm flipH="1" flipV="1">
            <a:off x="4191000" y="5943600"/>
            <a:ext cx="228600" cy="152400"/>
          </a:xfrm>
          <a:prstGeom prst="triangle">
            <a:avLst>
              <a:gd name="adj" fmla="val 50000"/>
            </a:avLst>
          </a:prstGeom>
          <a:solidFill>
            <a:srgbClr val="2E6CF6"/>
          </a:solidFill>
          <a:ln w="9525" algn="ctr">
            <a:noFill/>
            <a:miter lim="800000"/>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10348"/>
                                        </p:tgtEl>
                                        <p:attrNameLst>
                                          <p:attrName>style.visibility</p:attrName>
                                        </p:attrNameLst>
                                      </p:cBhvr>
                                      <p:to>
                                        <p:strVal val="hidden"/>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91034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910349"/>
                                        </p:tgtEl>
                                        <p:attrNameLst>
                                          <p:attrName>style.visibility</p:attrName>
                                        </p:attrNameLst>
                                      </p:cBhvr>
                                      <p:to>
                                        <p:strVal val="hidden"/>
                                      </p:to>
                                    </p:set>
                                  </p:childTnLst>
                                </p:cTn>
                              </p:par>
                            </p:childTnLst>
                          </p:cTn>
                        </p:par>
                        <p:par>
                          <p:cTn id="18" fill="hold">
                            <p:stCondLst>
                              <p:cond delay="0"/>
                            </p:stCondLst>
                            <p:childTnLst>
                              <p:par>
                                <p:cTn id="19" presetID="22" presetClass="entr" presetSubtype="2"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right)">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0348" grpId="0" animBg="1"/>
      <p:bldP spid="910349" grpId="0" animBg="1"/>
      <p:bldP spid="910349" grpId="1"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457200" y="1143000"/>
            <a:ext cx="8229600" cy="1371600"/>
          </a:xfrm>
          <a:prstGeom prst="rect">
            <a:avLst/>
          </a:prstGeom>
          <a:solidFill>
            <a:srgbClr val="F9F5B4"/>
          </a:solidFill>
          <a:ln w="9525">
            <a:noFill/>
            <a:miter lim="800000"/>
            <a:headEnd/>
            <a:tailEnd/>
          </a:ln>
        </p:spPr>
        <p:txBody>
          <a:bodyPr/>
          <a:lstStyle/>
          <a:p>
            <a:pPr>
              <a:lnSpc>
                <a:spcPct val="120000"/>
              </a:lnSpc>
            </a:pPr>
            <a:r>
              <a:rPr lang="en-US" sz="2400" baseline="0"/>
              <a:t>Americans obtain information from a wide variety of media. These media can be grouped into four categories, but some scholars claim this division is artificial.</a:t>
            </a:r>
            <a:endParaRPr lang="en-US" sz="2200" baseline="0"/>
          </a:p>
        </p:txBody>
      </p:sp>
      <p:grpSp>
        <p:nvGrpSpPr>
          <p:cNvPr id="2" name="Group 3"/>
          <p:cNvGrpSpPr>
            <a:grpSpLocks/>
          </p:cNvGrpSpPr>
          <p:nvPr/>
        </p:nvGrpSpPr>
        <p:grpSpPr bwMode="auto">
          <a:xfrm>
            <a:off x="457200" y="2590800"/>
            <a:ext cx="4038600" cy="3048000"/>
            <a:chOff x="288" y="1632"/>
            <a:chExt cx="2544" cy="2016"/>
          </a:xfrm>
        </p:grpSpPr>
        <p:sp>
          <p:nvSpPr>
            <p:cNvPr id="28682" name="Text Box 4"/>
            <p:cNvSpPr txBox="1">
              <a:spLocks noChangeArrowheads="1"/>
            </p:cNvSpPr>
            <p:nvPr/>
          </p:nvSpPr>
          <p:spPr bwMode="auto">
            <a:xfrm>
              <a:off x="288" y="1872"/>
              <a:ext cx="2544" cy="1776"/>
            </a:xfrm>
            <a:prstGeom prst="rect">
              <a:avLst/>
            </a:prstGeom>
            <a:solidFill>
              <a:srgbClr val="E0E9ED"/>
            </a:solidFill>
            <a:ln w="9525">
              <a:noFill/>
              <a:miter lim="800000"/>
              <a:headEnd/>
              <a:tailEnd/>
            </a:ln>
          </p:spPr>
          <p:txBody>
            <a:bodyPr/>
            <a:lstStyle/>
            <a:p>
              <a:pPr marL="228600" indent="-228600">
                <a:buFontTx/>
                <a:buChar char="•"/>
              </a:pPr>
              <a:r>
                <a:rPr lang="en-US" sz="2200" baseline="0"/>
                <a:t>Movies, television, videocassettes, DVDs</a:t>
              </a:r>
            </a:p>
            <a:p>
              <a:pPr marL="228600" indent="-228600">
                <a:buFontTx/>
                <a:buChar char="•"/>
              </a:pPr>
              <a:r>
                <a:rPr lang="en-US" sz="2200" baseline="0"/>
                <a:t>Television reaches one of the largest audiences, with 98 percent having television at home</a:t>
              </a:r>
            </a:p>
          </p:txBody>
        </p:sp>
        <p:sp>
          <p:nvSpPr>
            <p:cNvPr id="28683" name="Text Box 5"/>
            <p:cNvSpPr txBox="1">
              <a:spLocks noChangeArrowheads="1"/>
            </p:cNvSpPr>
            <p:nvPr/>
          </p:nvSpPr>
          <p:spPr bwMode="auto">
            <a:xfrm>
              <a:off x="288" y="1632"/>
              <a:ext cx="2544" cy="240"/>
            </a:xfrm>
            <a:prstGeom prst="rect">
              <a:avLst/>
            </a:prstGeom>
            <a:solidFill>
              <a:srgbClr val="E0E9ED"/>
            </a:solidFill>
            <a:ln w="9525">
              <a:noFill/>
              <a:miter lim="800000"/>
              <a:headEnd/>
              <a:tailEnd/>
            </a:ln>
          </p:spPr>
          <p:txBody>
            <a:bodyPr/>
            <a:lstStyle/>
            <a:p>
              <a:pPr>
                <a:lnSpc>
                  <a:spcPct val="100000"/>
                </a:lnSpc>
                <a:spcBef>
                  <a:spcPct val="0"/>
                </a:spcBef>
              </a:pPr>
              <a:r>
                <a:rPr lang="en-US" sz="2400" b="1" baseline="0">
                  <a:solidFill>
                    <a:srgbClr val="BF0000"/>
                  </a:solidFill>
                </a:rPr>
                <a:t>Visual Media</a:t>
              </a:r>
              <a:endParaRPr lang="en-US" sz="2400" b="1" baseline="0"/>
            </a:p>
          </p:txBody>
        </p:sp>
      </p:grpSp>
      <p:sp>
        <p:nvSpPr>
          <p:cNvPr id="28676" name="Rectangle 6"/>
          <p:cNvSpPr>
            <a:spLocks noChangeArrowheads="1"/>
          </p:cNvSpPr>
          <p:nvPr/>
        </p:nvSpPr>
        <p:spPr bwMode="auto">
          <a:xfrm>
            <a:off x="381000" y="609600"/>
            <a:ext cx="8153400" cy="533400"/>
          </a:xfrm>
          <a:prstGeom prst="rect">
            <a:avLst/>
          </a:prstGeom>
          <a:noFill/>
          <a:ln w="9525">
            <a:noFill/>
            <a:miter lim="800000"/>
            <a:headEnd/>
            <a:tailEnd/>
          </a:ln>
        </p:spPr>
        <p:txBody>
          <a:bodyPr/>
          <a:lstStyle/>
          <a:p>
            <a:pPr>
              <a:lnSpc>
                <a:spcPct val="100000"/>
              </a:lnSpc>
              <a:spcBef>
                <a:spcPct val="0"/>
              </a:spcBef>
            </a:pPr>
            <a:r>
              <a:rPr lang="en-US" sz="2800" b="1" baseline="0">
                <a:solidFill>
                  <a:srgbClr val="073499"/>
                </a:solidFill>
              </a:rPr>
              <a:t>Mass Media in the United States</a:t>
            </a:r>
            <a:endParaRPr lang="en-US" sz="2800" b="1" baseline="0">
              <a:solidFill>
                <a:srgbClr val="FFCC00"/>
              </a:solidFill>
            </a:endParaRPr>
          </a:p>
        </p:txBody>
      </p:sp>
      <p:grpSp>
        <p:nvGrpSpPr>
          <p:cNvPr id="3" name="Group 7"/>
          <p:cNvGrpSpPr>
            <a:grpSpLocks/>
          </p:cNvGrpSpPr>
          <p:nvPr/>
        </p:nvGrpSpPr>
        <p:grpSpPr bwMode="auto">
          <a:xfrm>
            <a:off x="4648200" y="2590800"/>
            <a:ext cx="4038600" cy="3048000"/>
            <a:chOff x="2928" y="1608"/>
            <a:chExt cx="2544" cy="2040"/>
          </a:xfrm>
        </p:grpSpPr>
        <p:sp>
          <p:nvSpPr>
            <p:cNvPr id="28680" name="Text Box 8"/>
            <p:cNvSpPr txBox="1">
              <a:spLocks noChangeArrowheads="1"/>
            </p:cNvSpPr>
            <p:nvPr/>
          </p:nvSpPr>
          <p:spPr bwMode="auto">
            <a:xfrm>
              <a:off x="2928" y="1872"/>
              <a:ext cx="2544" cy="1776"/>
            </a:xfrm>
            <a:prstGeom prst="rect">
              <a:avLst/>
            </a:prstGeom>
            <a:solidFill>
              <a:schemeClr val="bg1"/>
            </a:solidFill>
            <a:ln w="9525">
              <a:noFill/>
              <a:miter lim="800000"/>
              <a:headEnd/>
              <a:tailEnd/>
            </a:ln>
          </p:spPr>
          <p:txBody>
            <a:bodyPr/>
            <a:lstStyle/>
            <a:p>
              <a:pPr marL="228600" indent="-228600">
                <a:buFontTx/>
                <a:buChar char="•"/>
              </a:pPr>
              <a:r>
                <a:rPr lang="en-US" sz="2200" baseline="0"/>
                <a:t>Internet services such as e-mail, online chat groups, social-networking sites, and online shopping</a:t>
              </a:r>
            </a:p>
            <a:p>
              <a:pPr marL="228600" indent="-228600">
                <a:buFontTx/>
                <a:buChar char="•"/>
              </a:pPr>
              <a:r>
                <a:rPr lang="en-US" sz="2200" baseline="0"/>
                <a:t>65 percent have Internet access at home</a:t>
              </a:r>
            </a:p>
          </p:txBody>
        </p:sp>
        <p:sp>
          <p:nvSpPr>
            <p:cNvPr id="28681" name="Text Box 9"/>
            <p:cNvSpPr txBox="1">
              <a:spLocks noChangeArrowheads="1"/>
            </p:cNvSpPr>
            <p:nvPr/>
          </p:nvSpPr>
          <p:spPr bwMode="auto">
            <a:xfrm>
              <a:off x="2928" y="1608"/>
              <a:ext cx="2544" cy="264"/>
            </a:xfrm>
            <a:prstGeom prst="rect">
              <a:avLst/>
            </a:prstGeom>
            <a:solidFill>
              <a:schemeClr val="bg1"/>
            </a:solidFill>
            <a:ln w="9525">
              <a:noFill/>
              <a:miter lim="800000"/>
              <a:headEnd/>
              <a:tailEnd/>
            </a:ln>
          </p:spPr>
          <p:txBody>
            <a:bodyPr/>
            <a:lstStyle/>
            <a:p>
              <a:pPr>
                <a:lnSpc>
                  <a:spcPct val="100000"/>
                </a:lnSpc>
                <a:spcBef>
                  <a:spcPct val="0"/>
                </a:spcBef>
              </a:pPr>
              <a:r>
                <a:rPr lang="en-US" sz="2400" b="1" baseline="0">
                  <a:solidFill>
                    <a:srgbClr val="BF0000"/>
                  </a:solidFill>
                </a:rPr>
                <a:t>Online Media</a:t>
              </a:r>
              <a:endParaRPr lang="en-US" sz="2400" b="1" baseline="0"/>
            </a:p>
          </p:txBody>
        </p:sp>
      </p:grpSp>
      <p:sp>
        <p:nvSpPr>
          <p:cNvPr id="941066" name="AutoShape 10"/>
          <p:cNvSpPr>
            <a:spLocks noChangeArrowheads="1"/>
          </p:cNvSpPr>
          <p:nvPr/>
        </p:nvSpPr>
        <p:spPr bwMode="auto">
          <a:xfrm flipH="1" flipV="1">
            <a:off x="8458200" y="2568575"/>
            <a:ext cx="228600" cy="152400"/>
          </a:xfrm>
          <a:prstGeom prst="triangle">
            <a:avLst>
              <a:gd name="adj" fmla="val 50000"/>
            </a:avLst>
          </a:prstGeom>
          <a:solidFill>
            <a:srgbClr val="2E6CF6"/>
          </a:solidFill>
          <a:ln w="9525" algn="ctr">
            <a:noFill/>
            <a:miter lim="800000"/>
            <a:headEnd/>
            <a:tailEnd/>
          </a:ln>
        </p:spPr>
        <p:txBody>
          <a:bodyPr wrap="none" anchor="ctr"/>
          <a:lstStyle/>
          <a:p>
            <a:endParaRPr lang="en-US"/>
          </a:p>
        </p:txBody>
      </p:sp>
      <p:sp>
        <p:nvSpPr>
          <p:cNvPr id="941067" name="AutoShape 11"/>
          <p:cNvSpPr>
            <a:spLocks noChangeArrowheads="1"/>
          </p:cNvSpPr>
          <p:nvPr/>
        </p:nvSpPr>
        <p:spPr bwMode="auto">
          <a:xfrm flipH="1" flipV="1">
            <a:off x="4191000" y="5410200"/>
            <a:ext cx="228600" cy="152400"/>
          </a:xfrm>
          <a:prstGeom prst="triangle">
            <a:avLst>
              <a:gd name="adj" fmla="val 50000"/>
            </a:avLst>
          </a:prstGeom>
          <a:solidFill>
            <a:srgbClr val="2E6CF6"/>
          </a:solidFill>
          <a:ln w="9525" algn="ctr">
            <a:noFill/>
            <a:miter lim="800000"/>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41066"/>
                                        </p:tgtEl>
                                        <p:attrNameLst>
                                          <p:attrName>style.visibility</p:attrName>
                                        </p:attrNameLst>
                                      </p:cBhvr>
                                      <p:to>
                                        <p:strVal val="hidden"/>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94106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941067"/>
                                        </p:tgtEl>
                                        <p:attrNameLst>
                                          <p:attrName>style.visibility</p:attrName>
                                        </p:attrNameLst>
                                      </p:cBhvr>
                                      <p:to>
                                        <p:strVal val="hidden"/>
                                      </p:to>
                                    </p:set>
                                  </p:childTnLst>
                                </p:cTn>
                              </p:par>
                            </p:childTnLst>
                          </p:cTn>
                        </p:par>
                        <p:par>
                          <p:cTn id="18" fill="hold">
                            <p:stCondLst>
                              <p:cond delay="0"/>
                            </p:stCondLst>
                            <p:childTnLst>
                              <p:par>
                                <p:cTn id="19" presetID="22" presetClass="entr" presetSubtype="2"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right)">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1066" grpId="0" animBg="1"/>
      <p:bldP spid="941067" grpId="0" animBg="1"/>
      <p:bldP spid="941067"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2387" name="Text Box 3"/>
          <p:cNvSpPr txBox="1">
            <a:spLocks noChangeArrowheads="1"/>
          </p:cNvSpPr>
          <p:nvPr/>
        </p:nvSpPr>
        <p:spPr bwMode="auto">
          <a:xfrm>
            <a:off x="457200" y="1676400"/>
            <a:ext cx="4038600" cy="3733800"/>
          </a:xfrm>
          <a:prstGeom prst="rect">
            <a:avLst/>
          </a:prstGeom>
          <a:solidFill>
            <a:srgbClr val="E0E9ED"/>
          </a:solidFill>
          <a:ln w="9525">
            <a:noFill/>
            <a:miter lim="800000"/>
            <a:headEnd/>
            <a:tailEnd/>
          </a:ln>
        </p:spPr>
        <p:txBody>
          <a:bodyPr/>
          <a:lstStyle/>
          <a:p>
            <a:pPr marL="231775" indent="-231775">
              <a:lnSpc>
                <a:spcPct val="100000"/>
              </a:lnSpc>
              <a:spcAft>
                <a:spcPct val="25000"/>
              </a:spcAft>
            </a:pPr>
            <a:r>
              <a:rPr lang="en-US" sz="2800" b="1" baseline="0">
                <a:solidFill>
                  <a:srgbClr val="BF0000"/>
                </a:solidFill>
              </a:rPr>
              <a:t>Convergence</a:t>
            </a:r>
            <a:endParaRPr lang="en-US" sz="2800" b="1" baseline="0"/>
          </a:p>
          <a:p>
            <a:pPr marL="231775" indent="-231775">
              <a:lnSpc>
                <a:spcPct val="100000"/>
              </a:lnSpc>
              <a:spcAft>
                <a:spcPct val="25000"/>
              </a:spcAft>
              <a:buFontTx/>
              <a:buChar char="•"/>
            </a:pPr>
            <a:r>
              <a:rPr lang="en-US" sz="2400" b="1" baseline="0"/>
              <a:t>Media convergence:</a:t>
            </a:r>
            <a:r>
              <a:rPr lang="en-US" sz="2400" baseline="0"/>
              <a:t> The idea that the media are merging and are no longer separate entities</a:t>
            </a:r>
          </a:p>
          <a:p>
            <a:pPr marL="231775" indent="-231775">
              <a:lnSpc>
                <a:spcPct val="100000"/>
              </a:lnSpc>
              <a:spcAft>
                <a:spcPct val="25000"/>
              </a:spcAft>
              <a:buFontTx/>
              <a:buChar char="•"/>
            </a:pPr>
            <a:r>
              <a:rPr lang="en-US" sz="2400" baseline="0"/>
              <a:t>Examples: newspapers available online, Internet radio, e-books</a:t>
            </a:r>
          </a:p>
        </p:txBody>
      </p:sp>
      <p:sp>
        <p:nvSpPr>
          <p:cNvPr id="912389" name="Text Box 5"/>
          <p:cNvSpPr txBox="1">
            <a:spLocks noChangeArrowheads="1"/>
          </p:cNvSpPr>
          <p:nvPr/>
        </p:nvSpPr>
        <p:spPr bwMode="auto">
          <a:xfrm>
            <a:off x="4724400" y="1676400"/>
            <a:ext cx="4038600" cy="3733800"/>
          </a:xfrm>
          <a:prstGeom prst="rect">
            <a:avLst/>
          </a:prstGeom>
          <a:solidFill>
            <a:srgbClr val="F9F5B4"/>
          </a:solidFill>
          <a:ln w="9525">
            <a:noFill/>
            <a:miter lim="800000"/>
            <a:headEnd/>
            <a:tailEnd/>
          </a:ln>
        </p:spPr>
        <p:txBody>
          <a:bodyPr/>
          <a:lstStyle/>
          <a:p>
            <a:pPr marL="228600" indent="-228600">
              <a:lnSpc>
                <a:spcPct val="100000"/>
              </a:lnSpc>
              <a:spcAft>
                <a:spcPct val="25000"/>
              </a:spcAft>
            </a:pPr>
            <a:r>
              <a:rPr lang="en-US" sz="2800" b="1" baseline="0">
                <a:solidFill>
                  <a:srgbClr val="BF0000"/>
                </a:solidFill>
              </a:rPr>
              <a:t>Media Consumption</a:t>
            </a:r>
            <a:endParaRPr lang="en-US" sz="2800" b="1" baseline="0"/>
          </a:p>
          <a:p>
            <a:pPr marL="228600" indent="-228600">
              <a:lnSpc>
                <a:spcPct val="100000"/>
              </a:lnSpc>
              <a:spcAft>
                <a:spcPct val="25000"/>
              </a:spcAft>
              <a:buFontTx/>
              <a:buChar char="•"/>
            </a:pPr>
            <a:r>
              <a:rPr lang="en-US" sz="2400" baseline="0"/>
              <a:t>On average, each American spends nearly 3,600 hours a year using media</a:t>
            </a:r>
          </a:p>
          <a:p>
            <a:pPr marL="228600" indent="-228600">
              <a:lnSpc>
                <a:spcPct val="100000"/>
              </a:lnSpc>
              <a:spcAft>
                <a:spcPct val="25000"/>
              </a:spcAft>
              <a:buFontTx/>
              <a:buChar char="•"/>
            </a:pPr>
            <a:r>
              <a:rPr lang="en-US" sz="2400" baseline="0"/>
              <a:t>Individual usage rates are affected by age, education, and income</a:t>
            </a:r>
          </a:p>
        </p:txBody>
      </p:sp>
      <p:sp>
        <p:nvSpPr>
          <p:cNvPr id="29700" name="Rectangle 6"/>
          <p:cNvSpPr>
            <a:spLocks noChangeArrowheads="1"/>
          </p:cNvSpPr>
          <p:nvPr/>
        </p:nvSpPr>
        <p:spPr bwMode="auto">
          <a:xfrm>
            <a:off x="381000" y="609600"/>
            <a:ext cx="8153400" cy="533400"/>
          </a:xfrm>
          <a:prstGeom prst="rect">
            <a:avLst/>
          </a:prstGeom>
          <a:noFill/>
          <a:ln w="9525">
            <a:noFill/>
            <a:miter lim="800000"/>
            <a:headEnd/>
            <a:tailEnd/>
          </a:ln>
        </p:spPr>
        <p:txBody>
          <a:bodyPr/>
          <a:lstStyle/>
          <a:p>
            <a:pPr>
              <a:lnSpc>
                <a:spcPct val="100000"/>
              </a:lnSpc>
              <a:spcBef>
                <a:spcPct val="0"/>
              </a:spcBef>
            </a:pPr>
            <a:endParaRPr lang="en-US" sz="2800" b="1" baseline="0">
              <a:solidFill>
                <a:srgbClr val="FFCC00"/>
              </a:solidFill>
            </a:endParaRPr>
          </a:p>
        </p:txBody>
      </p:sp>
      <p:sp>
        <p:nvSpPr>
          <p:cNvPr id="29701" name="Rectangle 7"/>
          <p:cNvSpPr>
            <a:spLocks noChangeArrowheads="1"/>
          </p:cNvSpPr>
          <p:nvPr/>
        </p:nvSpPr>
        <p:spPr bwMode="auto">
          <a:xfrm>
            <a:off x="533400" y="762000"/>
            <a:ext cx="8153400" cy="533400"/>
          </a:xfrm>
          <a:prstGeom prst="rect">
            <a:avLst/>
          </a:prstGeom>
          <a:noFill/>
          <a:ln w="9525">
            <a:noFill/>
            <a:miter lim="800000"/>
            <a:headEnd/>
            <a:tailEnd/>
          </a:ln>
        </p:spPr>
        <p:txBody>
          <a:bodyPr/>
          <a:lstStyle/>
          <a:p>
            <a:pPr>
              <a:lnSpc>
                <a:spcPct val="100000"/>
              </a:lnSpc>
              <a:spcBef>
                <a:spcPct val="0"/>
              </a:spcBef>
            </a:pPr>
            <a:r>
              <a:rPr lang="en-US" sz="2800" b="1" baseline="0">
                <a:solidFill>
                  <a:srgbClr val="073499"/>
                </a:solidFill>
              </a:rPr>
              <a:t>Mass Media in the United States</a:t>
            </a:r>
            <a:endParaRPr lang="en-US" sz="2800" b="1" baseline="0">
              <a:solidFill>
                <a:srgbClr val="FFCC00"/>
              </a:solidFill>
            </a:endParaRPr>
          </a:p>
        </p:txBody>
      </p:sp>
      <p:sp>
        <p:nvSpPr>
          <p:cNvPr id="912392" name="AutoShape 8"/>
          <p:cNvSpPr>
            <a:spLocks noChangeArrowheads="1"/>
          </p:cNvSpPr>
          <p:nvPr/>
        </p:nvSpPr>
        <p:spPr bwMode="auto">
          <a:xfrm flipH="1" flipV="1">
            <a:off x="4191000" y="5181600"/>
            <a:ext cx="228600" cy="152400"/>
          </a:xfrm>
          <a:prstGeom prst="triangle">
            <a:avLst>
              <a:gd name="adj" fmla="val 50000"/>
            </a:avLst>
          </a:prstGeom>
          <a:solidFill>
            <a:srgbClr val="2E6CF6"/>
          </a:solidFill>
          <a:ln w="9525" algn="ctr">
            <a:noFill/>
            <a:miter lim="800000"/>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2387">
                                            <p:bg/>
                                          </p:spTgt>
                                        </p:tgtEl>
                                        <p:attrNameLst>
                                          <p:attrName>style.visibility</p:attrName>
                                        </p:attrNameLst>
                                      </p:cBhvr>
                                      <p:to>
                                        <p:strVal val="visible"/>
                                      </p:to>
                                    </p:set>
                                    <p:animEffect transition="in" filter="wipe(left)">
                                      <p:cBhvr>
                                        <p:cTn id="7" dur="500"/>
                                        <p:tgtEl>
                                          <p:spTgt spid="912387">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12387">
                                            <p:txEl>
                                              <p:pRg st="0" end="0"/>
                                            </p:txEl>
                                          </p:spTgt>
                                        </p:tgtEl>
                                        <p:attrNameLst>
                                          <p:attrName>style.visibility</p:attrName>
                                        </p:attrNameLst>
                                      </p:cBhvr>
                                      <p:to>
                                        <p:strVal val="visible"/>
                                      </p:to>
                                    </p:set>
                                    <p:animEffect transition="in" filter="wipe(left)">
                                      <p:cBhvr>
                                        <p:cTn id="12" dur="500"/>
                                        <p:tgtEl>
                                          <p:spTgt spid="91238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12387">
                                            <p:txEl>
                                              <p:pRg st="1" end="1"/>
                                            </p:txEl>
                                          </p:spTgt>
                                        </p:tgtEl>
                                        <p:attrNameLst>
                                          <p:attrName>style.visibility</p:attrName>
                                        </p:attrNameLst>
                                      </p:cBhvr>
                                      <p:to>
                                        <p:strVal val="visible"/>
                                      </p:to>
                                    </p:set>
                                    <p:animEffect transition="in" filter="wipe(left)">
                                      <p:cBhvr>
                                        <p:cTn id="17" dur="500"/>
                                        <p:tgtEl>
                                          <p:spTgt spid="91238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12387">
                                            <p:txEl>
                                              <p:pRg st="2" end="2"/>
                                            </p:txEl>
                                          </p:spTgt>
                                        </p:tgtEl>
                                        <p:attrNameLst>
                                          <p:attrName>style.visibility</p:attrName>
                                        </p:attrNameLst>
                                      </p:cBhvr>
                                      <p:to>
                                        <p:strVal val="visible"/>
                                      </p:to>
                                    </p:set>
                                    <p:animEffect transition="in" filter="wipe(left)">
                                      <p:cBhvr>
                                        <p:cTn id="22" dur="500"/>
                                        <p:tgtEl>
                                          <p:spTgt spid="912387">
                                            <p:txEl>
                                              <p:pRg st="2" end="2"/>
                                            </p:txEl>
                                          </p:spTgt>
                                        </p:tgtEl>
                                      </p:cBhvr>
                                    </p:animEffect>
                                  </p:childTnLst>
                                </p:cTn>
                              </p:par>
                            </p:childTnLst>
                          </p:cTn>
                        </p:par>
                        <p:par>
                          <p:cTn id="23" fill="hold">
                            <p:stCondLst>
                              <p:cond delay="500"/>
                            </p:stCondLst>
                            <p:childTnLst>
                              <p:par>
                                <p:cTn id="24" presetID="1" presetClass="entr" presetSubtype="0" fill="hold" grpId="0" nodeType="afterEffect">
                                  <p:stCondLst>
                                    <p:cond delay="0"/>
                                  </p:stCondLst>
                                  <p:childTnLst>
                                    <p:set>
                                      <p:cBhvr>
                                        <p:cTn id="25" dur="1" fill="hold">
                                          <p:stCondLst>
                                            <p:cond delay="0"/>
                                          </p:stCondLst>
                                        </p:cTn>
                                        <p:tgtEl>
                                          <p:spTgt spid="91239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grpId="1" nodeType="clickEffect">
                                  <p:stCondLst>
                                    <p:cond delay="0"/>
                                  </p:stCondLst>
                                  <p:childTnLst>
                                    <p:set>
                                      <p:cBhvr>
                                        <p:cTn id="29" dur="1" fill="hold">
                                          <p:stCondLst>
                                            <p:cond delay="0"/>
                                          </p:stCondLst>
                                        </p:cTn>
                                        <p:tgtEl>
                                          <p:spTgt spid="912392"/>
                                        </p:tgtEl>
                                        <p:attrNameLst>
                                          <p:attrName>style.visibility</p:attrName>
                                        </p:attrNameLst>
                                      </p:cBhvr>
                                      <p:to>
                                        <p:strVal val="hidden"/>
                                      </p:to>
                                    </p:set>
                                  </p:childTnLst>
                                </p:cTn>
                              </p:par>
                            </p:childTnLst>
                          </p:cTn>
                        </p:par>
                        <p:par>
                          <p:cTn id="30" fill="hold">
                            <p:stCondLst>
                              <p:cond delay="0"/>
                            </p:stCondLst>
                            <p:childTnLst>
                              <p:par>
                                <p:cTn id="31" presetID="22" presetClass="entr" presetSubtype="2" fill="hold" grpId="0" nodeType="afterEffect">
                                  <p:stCondLst>
                                    <p:cond delay="0"/>
                                  </p:stCondLst>
                                  <p:childTnLst>
                                    <p:set>
                                      <p:cBhvr>
                                        <p:cTn id="32" dur="1" fill="hold">
                                          <p:stCondLst>
                                            <p:cond delay="0"/>
                                          </p:stCondLst>
                                        </p:cTn>
                                        <p:tgtEl>
                                          <p:spTgt spid="912389">
                                            <p:bg/>
                                          </p:spTgt>
                                        </p:tgtEl>
                                        <p:attrNameLst>
                                          <p:attrName>style.visibility</p:attrName>
                                        </p:attrNameLst>
                                      </p:cBhvr>
                                      <p:to>
                                        <p:strVal val="visible"/>
                                      </p:to>
                                    </p:set>
                                    <p:animEffect transition="in" filter="wipe(right)">
                                      <p:cBhvr>
                                        <p:cTn id="33" dur="500"/>
                                        <p:tgtEl>
                                          <p:spTgt spid="912389">
                                            <p:bg/>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grpId="0" nodeType="clickEffect">
                                  <p:stCondLst>
                                    <p:cond delay="0"/>
                                  </p:stCondLst>
                                  <p:childTnLst>
                                    <p:set>
                                      <p:cBhvr>
                                        <p:cTn id="37" dur="1" fill="hold">
                                          <p:stCondLst>
                                            <p:cond delay="0"/>
                                          </p:stCondLst>
                                        </p:cTn>
                                        <p:tgtEl>
                                          <p:spTgt spid="912389">
                                            <p:txEl>
                                              <p:pRg st="0" end="0"/>
                                            </p:txEl>
                                          </p:spTgt>
                                        </p:tgtEl>
                                        <p:attrNameLst>
                                          <p:attrName>style.visibility</p:attrName>
                                        </p:attrNameLst>
                                      </p:cBhvr>
                                      <p:to>
                                        <p:strVal val="visible"/>
                                      </p:to>
                                    </p:set>
                                    <p:animEffect transition="in" filter="wipe(right)">
                                      <p:cBhvr>
                                        <p:cTn id="38" dur="500"/>
                                        <p:tgtEl>
                                          <p:spTgt spid="912389">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grpId="0" nodeType="clickEffect">
                                  <p:stCondLst>
                                    <p:cond delay="0"/>
                                  </p:stCondLst>
                                  <p:childTnLst>
                                    <p:set>
                                      <p:cBhvr>
                                        <p:cTn id="42" dur="1" fill="hold">
                                          <p:stCondLst>
                                            <p:cond delay="0"/>
                                          </p:stCondLst>
                                        </p:cTn>
                                        <p:tgtEl>
                                          <p:spTgt spid="912389">
                                            <p:txEl>
                                              <p:pRg st="1" end="1"/>
                                            </p:txEl>
                                          </p:spTgt>
                                        </p:tgtEl>
                                        <p:attrNameLst>
                                          <p:attrName>style.visibility</p:attrName>
                                        </p:attrNameLst>
                                      </p:cBhvr>
                                      <p:to>
                                        <p:strVal val="visible"/>
                                      </p:to>
                                    </p:set>
                                    <p:animEffect transition="in" filter="wipe(right)">
                                      <p:cBhvr>
                                        <p:cTn id="43" dur="500"/>
                                        <p:tgtEl>
                                          <p:spTgt spid="912389">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grpId="0" nodeType="clickEffect">
                                  <p:stCondLst>
                                    <p:cond delay="0"/>
                                  </p:stCondLst>
                                  <p:childTnLst>
                                    <p:set>
                                      <p:cBhvr>
                                        <p:cTn id="47" dur="1" fill="hold">
                                          <p:stCondLst>
                                            <p:cond delay="0"/>
                                          </p:stCondLst>
                                        </p:cTn>
                                        <p:tgtEl>
                                          <p:spTgt spid="912389">
                                            <p:txEl>
                                              <p:pRg st="2" end="2"/>
                                            </p:txEl>
                                          </p:spTgt>
                                        </p:tgtEl>
                                        <p:attrNameLst>
                                          <p:attrName>style.visibility</p:attrName>
                                        </p:attrNameLst>
                                      </p:cBhvr>
                                      <p:to>
                                        <p:strVal val="visible"/>
                                      </p:to>
                                    </p:set>
                                    <p:animEffect transition="in" filter="wipe(right)">
                                      <p:cBhvr>
                                        <p:cTn id="48" dur="500"/>
                                        <p:tgtEl>
                                          <p:spTgt spid="91238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2387" grpId="0" build="p" bldLvl="2" animBg="1"/>
      <p:bldP spid="912389" grpId="0" build="p" bldLvl="2" animBg="1"/>
      <p:bldP spid="912392" grpId="0" animBg="1"/>
      <p:bldP spid="912392"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4438" name="Picture 6" descr="soc_351"/>
          <p:cNvPicPr>
            <a:picLocks noChangeAspect="1" noChangeArrowheads="1"/>
          </p:cNvPicPr>
          <p:nvPr/>
        </p:nvPicPr>
        <p:blipFill>
          <a:blip r:embed="rId2" cstate="print"/>
          <a:srcRect b="49358"/>
          <a:stretch>
            <a:fillRect/>
          </a:stretch>
        </p:blipFill>
        <p:spPr bwMode="auto">
          <a:xfrm>
            <a:off x="152400" y="838200"/>
            <a:ext cx="4362450" cy="4876800"/>
          </a:xfrm>
          <a:prstGeom prst="rect">
            <a:avLst/>
          </a:prstGeom>
          <a:noFill/>
          <a:ln w="9525">
            <a:noFill/>
            <a:miter lim="800000"/>
            <a:headEnd/>
            <a:tailEnd/>
          </a:ln>
        </p:spPr>
      </p:pic>
      <p:pic>
        <p:nvPicPr>
          <p:cNvPr id="914439" name="Picture 7" descr="soc_351"/>
          <p:cNvPicPr>
            <a:picLocks noChangeAspect="1" noChangeArrowheads="1"/>
          </p:cNvPicPr>
          <p:nvPr/>
        </p:nvPicPr>
        <p:blipFill>
          <a:blip r:embed="rId2" cstate="print"/>
          <a:srcRect t="51434"/>
          <a:stretch>
            <a:fillRect/>
          </a:stretch>
        </p:blipFill>
        <p:spPr bwMode="auto">
          <a:xfrm>
            <a:off x="4572000" y="1143000"/>
            <a:ext cx="4362450" cy="46767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14438"/>
                                        </p:tgtEl>
                                        <p:attrNameLst>
                                          <p:attrName>style.visibility</p:attrName>
                                        </p:attrNameLst>
                                      </p:cBhvr>
                                      <p:to>
                                        <p:strVal val="visible"/>
                                      </p:to>
                                    </p:set>
                                    <p:anim calcmode="lin" valueType="num">
                                      <p:cBhvr additive="base">
                                        <p:cTn id="7" dur="1000" fill="hold"/>
                                        <p:tgtEl>
                                          <p:spTgt spid="914438"/>
                                        </p:tgtEl>
                                        <p:attrNameLst>
                                          <p:attrName>ppt_x</p:attrName>
                                        </p:attrNameLst>
                                      </p:cBhvr>
                                      <p:tavLst>
                                        <p:tav tm="0">
                                          <p:val>
                                            <p:strVal val="0-#ppt_w/2"/>
                                          </p:val>
                                        </p:tav>
                                        <p:tav tm="100000">
                                          <p:val>
                                            <p:strVal val="#ppt_x"/>
                                          </p:val>
                                        </p:tav>
                                      </p:tavLst>
                                    </p:anim>
                                    <p:anim calcmode="lin" valueType="num">
                                      <p:cBhvr additive="base">
                                        <p:cTn id="8" dur="1000" fill="hold"/>
                                        <p:tgtEl>
                                          <p:spTgt spid="91443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14439"/>
                                        </p:tgtEl>
                                        <p:attrNameLst>
                                          <p:attrName>style.visibility</p:attrName>
                                        </p:attrNameLst>
                                      </p:cBhvr>
                                      <p:to>
                                        <p:strVal val="visible"/>
                                      </p:to>
                                    </p:set>
                                    <p:anim calcmode="lin" valueType="num">
                                      <p:cBhvr additive="base">
                                        <p:cTn id="11" dur="1000" fill="hold"/>
                                        <p:tgtEl>
                                          <p:spTgt spid="914439"/>
                                        </p:tgtEl>
                                        <p:attrNameLst>
                                          <p:attrName>ppt_x</p:attrName>
                                        </p:attrNameLst>
                                      </p:cBhvr>
                                      <p:tavLst>
                                        <p:tav tm="0">
                                          <p:val>
                                            <p:strVal val="1+#ppt_w/2"/>
                                          </p:val>
                                        </p:tav>
                                        <p:tav tm="100000">
                                          <p:val>
                                            <p:strVal val="#ppt_x"/>
                                          </p:val>
                                        </p:tav>
                                      </p:tavLst>
                                    </p:anim>
                                    <p:anim calcmode="lin" valueType="num">
                                      <p:cBhvr additive="base">
                                        <p:cTn id="12" dur="1000" fill="hold"/>
                                        <p:tgtEl>
                                          <p:spTgt spid="9144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7942" name="Picture 6" descr="soc_336"/>
          <p:cNvPicPr>
            <a:picLocks noChangeAspect="1" noChangeArrowheads="1"/>
          </p:cNvPicPr>
          <p:nvPr/>
        </p:nvPicPr>
        <p:blipFill>
          <a:blip r:embed="rId2" cstate="print"/>
          <a:srcRect/>
          <a:stretch>
            <a:fillRect/>
          </a:stretch>
        </p:blipFill>
        <p:spPr bwMode="auto">
          <a:xfrm>
            <a:off x="228600" y="733425"/>
            <a:ext cx="8686800" cy="48291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807942"/>
                                        </p:tgtEl>
                                        <p:attrNameLst>
                                          <p:attrName>style.visibility</p:attrName>
                                        </p:attrNameLst>
                                      </p:cBhvr>
                                      <p:to>
                                        <p:strVal val="visible"/>
                                      </p:to>
                                    </p:set>
                                    <p:animEffect transition="in" filter="circle(out)">
                                      <p:cBhvr>
                                        <p:cTn id="7" dur="1000"/>
                                        <p:tgtEl>
                                          <p:spTgt spid="8079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5462" name="Picture 6" descr="soc_352"/>
          <p:cNvPicPr>
            <a:picLocks noChangeAspect="1" noChangeArrowheads="1"/>
          </p:cNvPicPr>
          <p:nvPr/>
        </p:nvPicPr>
        <p:blipFill>
          <a:blip r:embed="rId2" cstate="print"/>
          <a:srcRect/>
          <a:stretch>
            <a:fillRect/>
          </a:stretch>
        </p:blipFill>
        <p:spPr bwMode="auto">
          <a:xfrm>
            <a:off x="2179638" y="685800"/>
            <a:ext cx="4754562" cy="5334000"/>
          </a:xfrm>
          <a:prstGeom prst="rect">
            <a:avLst/>
          </a:prstGeom>
          <a:noFill/>
          <a:ln w="28575">
            <a:solidFill>
              <a:schemeClr val="tx1"/>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915462"/>
                                        </p:tgtEl>
                                        <p:attrNameLst>
                                          <p:attrName>style.visibility</p:attrName>
                                        </p:attrNameLst>
                                      </p:cBhvr>
                                      <p:to>
                                        <p:strVal val="visible"/>
                                      </p:to>
                                    </p:set>
                                    <p:animEffect transition="in" filter="fade">
                                      <p:cBhvr>
                                        <p:cTn id="7" dur="1000"/>
                                        <p:tgtEl>
                                          <p:spTgt spid="915462"/>
                                        </p:tgtEl>
                                      </p:cBhvr>
                                    </p:animEffect>
                                    <p:anim calcmode="lin" valueType="num">
                                      <p:cBhvr>
                                        <p:cTn id="8" dur="1000" fill="hold"/>
                                        <p:tgtEl>
                                          <p:spTgt spid="915462"/>
                                        </p:tgtEl>
                                        <p:attrNameLst>
                                          <p:attrName>ppt_x</p:attrName>
                                        </p:attrNameLst>
                                      </p:cBhvr>
                                      <p:tavLst>
                                        <p:tav tm="0">
                                          <p:val>
                                            <p:strVal val="#ppt_x"/>
                                          </p:val>
                                        </p:tav>
                                        <p:tav tm="100000">
                                          <p:val>
                                            <p:strVal val="#ppt_x"/>
                                          </p:val>
                                        </p:tav>
                                      </p:tavLst>
                                    </p:anim>
                                    <p:anim calcmode="lin" valueType="num">
                                      <p:cBhvr>
                                        <p:cTn id="9" dur="1000" fill="hold"/>
                                        <p:tgtEl>
                                          <p:spTgt spid="9154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685800" y="533400"/>
            <a:ext cx="7772400" cy="825500"/>
          </a:xfrm>
          <a:prstGeom prst="rect">
            <a:avLst/>
          </a:prstGeom>
          <a:noFill/>
          <a:ln w="9525">
            <a:noFill/>
            <a:miter lim="800000"/>
            <a:headEnd/>
            <a:tailEnd/>
          </a:ln>
        </p:spPr>
        <p:txBody>
          <a:bodyPr anchor="ctr"/>
          <a:lstStyle/>
          <a:p>
            <a:pPr algn="ctr">
              <a:lnSpc>
                <a:spcPct val="100000"/>
              </a:lnSpc>
              <a:spcBef>
                <a:spcPct val="0"/>
              </a:spcBef>
            </a:pPr>
            <a:endParaRPr lang="en-US" sz="3500" b="1" i="1" baseline="0"/>
          </a:p>
        </p:txBody>
      </p:sp>
      <p:sp>
        <p:nvSpPr>
          <p:cNvPr id="779267" name="Rectangle 3"/>
          <p:cNvSpPr>
            <a:spLocks noChangeArrowheads="1"/>
          </p:cNvSpPr>
          <p:nvPr/>
        </p:nvSpPr>
        <p:spPr bwMode="auto">
          <a:xfrm>
            <a:off x="457200" y="1371600"/>
            <a:ext cx="8229600" cy="3657600"/>
          </a:xfrm>
          <a:prstGeom prst="rect">
            <a:avLst/>
          </a:prstGeom>
          <a:solidFill>
            <a:srgbClr val="F9F5B4"/>
          </a:solidFill>
          <a:ln w="9525">
            <a:noFill/>
            <a:miter lim="800000"/>
            <a:headEnd/>
            <a:tailEnd/>
          </a:ln>
        </p:spPr>
        <p:txBody>
          <a:bodyPr/>
          <a:lstStyle/>
          <a:p>
            <a:pPr marL="233363" indent="-233363">
              <a:lnSpc>
                <a:spcPct val="100000"/>
              </a:lnSpc>
              <a:spcBef>
                <a:spcPct val="0"/>
              </a:spcBef>
              <a:spcAft>
                <a:spcPct val="30000"/>
              </a:spcAft>
            </a:pPr>
            <a:r>
              <a:rPr lang="en-US" sz="2400" b="1" baseline="0">
                <a:solidFill>
                  <a:srgbClr val="BF0000"/>
                </a:solidFill>
              </a:rPr>
              <a:t>Perspectives and Issues in Mass Media</a:t>
            </a:r>
            <a:endParaRPr lang="en-US" sz="2400" baseline="0"/>
          </a:p>
          <a:p>
            <a:pPr marL="233363" indent="-233363">
              <a:lnSpc>
                <a:spcPct val="100000"/>
              </a:lnSpc>
              <a:spcBef>
                <a:spcPct val="0"/>
              </a:spcBef>
              <a:spcAft>
                <a:spcPct val="30000"/>
              </a:spcAft>
              <a:buFontTx/>
              <a:buChar char="•"/>
            </a:pPr>
            <a:r>
              <a:rPr lang="en-US" sz="2400" baseline="0"/>
              <a:t>The three sociological perspectives differ in the way they view mass media. Functionalists focus on the ways mass media help to preserve social stability. Conflict theorists focus on how mass media reinforce the existing social order. Interactionists look at the impact of mass media on social interaction.</a:t>
            </a:r>
          </a:p>
          <a:p>
            <a:pPr marL="233363" indent="-233363">
              <a:lnSpc>
                <a:spcPct val="100000"/>
              </a:lnSpc>
              <a:spcBef>
                <a:spcPct val="0"/>
              </a:spcBef>
              <a:spcAft>
                <a:spcPct val="30000"/>
              </a:spcAft>
              <a:buFontTx/>
              <a:buChar char="•"/>
            </a:pPr>
            <a:r>
              <a:rPr lang="en-US" sz="2400" baseline="0"/>
              <a:t>Sociologists are interested in the power of the media and how mass media affects children and civic and social life.</a:t>
            </a:r>
          </a:p>
        </p:txBody>
      </p:sp>
      <p:sp>
        <p:nvSpPr>
          <p:cNvPr id="32772" name="Rectangle 4"/>
          <p:cNvSpPr>
            <a:spLocks noChangeArrowheads="1"/>
          </p:cNvSpPr>
          <p:nvPr/>
        </p:nvSpPr>
        <p:spPr bwMode="auto">
          <a:xfrm>
            <a:off x="381000" y="609600"/>
            <a:ext cx="8153400" cy="533400"/>
          </a:xfrm>
          <a:prstGeom prst="rect">
            <a:avLst/>
          </a:prstGeom>
          <a:noFill/>
          <a:ln w="9525">
            <a:noFill/>
            <a:miter lim="800000"/>
            <a:headEnd/>
            <a:tailEnd/>
          </a:ln>
        </p:spPr>
        <p:txBody>
          <a:bodyPr/>
          <a:lstStyle/>
          <a:p>
            <a:pPr algn="ctr">
              <a:lnSpc>
                <a:spcPct val="100000"/>
              </a:lnSpc>
              <a:spcBef>
                <a:spcPct val="0"/>
              </a:spcBef>
            </a:pPr>
            <a:r>
              <a:rPr lang="en-US" sz="2800" b="1" baseline="0">
                <a:solidFill>
                  <a:srgbClr val="073499"/>
                </a:solidFill>
              </a:rPr>
              <a:t>Section 4 at a Glance</a:t>
            </a:r>
            <a:endParaRPr lang="en-US" sz="2800" b="1" baseline="0">
              <a:solidFill>
                <a:srgbClr val="FFCC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79267"/>
                                        </p:tgtEl>
                                        <p:attrNameLst>
                                          <p:attrName>style.visibility</p:attrName>
                                        </p:attrNameLst>
                                      </p:cBhvr>
                                      <p:to>
                                        <p:strVal val="visible"/>
                                      </p:to>
                                    </p:set>
                                    <p:animEffect transition="in" filter="wipe(up)">
                                      <p:cBhvr>
                                        <p:cTn id="7" dur="1000"/>
                                        <p:tgtEl>
                                          <p:spTgt spid="779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926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685800" y="533400"/>
            <a:ext cx="7772400" cy="825500"/>
          </a:xfrm>
          <a:prstGeom prst="rect">
            <a:avLst/>
          </a:prstGeom>
          <a:noFill/>
          <a:ln w="9525">
            <a:noFill/>
            <a:miter lim="800000"/>
            <a:headEnd/>
            <a:tailEnd/>
          </a:ln>
        </p:spPr>
        <p:txBody>
          <a:bodyPr anchor="ctr"/>
          <a:lstStyle/>
          <a:p>
            <a:pPr algn="ctr">
              <a:lnSpc>
                <a:spcPct val="100000"/>
              </a:lnSpc>
              <a:spcBef>
                <a:spcPct val="0"/>
              </a:spcBef>
            </a:pPr>
            <a:endParaRPr lang="en-US" sz="3500" b="1" i="1" baseline="0"/>
          </a:p>
        </p:txBody>
      </p:sp>
      <p:pic>
        <p:nvPicPr>
          <p:cNvPr id="832517" name="Picture 5" descr="soc_353"/>
          <p:cNvPicPr>
            <a:picLocks noChangeAspect="1" noChangeArrowheads="1"/>
          </p:cNvPicPr>
          <p:nvPr/>
        </p:nvPicPr>
        <p:blipFill>
          <a:blip r:embed="rId4" cstate="print"/>
          <a:srcRect/>
          <a:stretch>
            <a:fillRect/>
          </a:stretch>
        </p:blipFill>
        <p:spPr bwMode="auto">
          <a:xfrm>
            <a:off x="457200" y="1828800"/>
            <a:ext cx="7772400" cy="3970338"/>
          </a:xfrm>
          <a:prstGeom prst="rect">
            <a:avLst/>
          </a:prstGeom>
          <a:noFill/>
          <a:ln w="9525">
            <a:noFill/>
            <a:miter lim="800000"/>
            <a:headEnd/>
            <a:tailEnd/>
          </a:ln>
        </p:spPr>
      </p:pic>
      <p:sp>
        <p:nvSpPr>
          <p:cNvPr id="832519" name="Text Box 7"/>
          <p:cNvSpPr txBox="1">
            <a:spLocks noChangeArrowheads="1"/>
          </p:cNvSpPr>
          <p:nvPr/>
        </p:nvSpPr>
        <p:spPr bwMode="auto">
          <a:xfrm>
            <a:off x="4953000" y="857250"/>
            <a:ext cx="3276600" cy="895350"/>
          </a:xfrm>
          <a:prstGeom prst="rect">
            <a:avLst/>
          </a:prstGeom>
          <a:gradFill rotWithShape="1">
            <a:gsLst>
              <a:gs pos="0">
                <a:srgbClr val="5E8EF8"/>
              </a:gs>
              <a:gs pos="100000">
                <a:srgbClr val="E0E9FE"/>
              </a:gs>
            </a:gsLst>
            <a:lin ang="0" scaled="1"/>
          </a:gradFill>
          <a:ln w="9525" algn="ctr">
            <a:noFill/>
            <a:miter lim="800000"/>
            <a:headEnd/>
            <a:tailEnd/>
          </a:ln>
        </p:spPr>
        <p:txBody>
          <a:bodyPr>
            <a:spAutoFit/>
          </a:bodyPr>
          <a:lstStyle/>
          <a:p>
            <a:pPr>
              <a:spcBef>
                <a:spcPct val="50000"/>
              </a:spcBef>
            </a:pPr>
            <a:r>
              <a:rPr lang="en-US" sz="2400" b="1" baseline="0"/>
              <a:t>Can anyone report the news?</a:t>
            </a:r>
          </a:p>
        </p:txBody>
      </p:sp>
      <p:pic>
        <p:nvPicPr>
          <p:cNvPr id="33797" name="Picture 8" descr="close_up"/>
          <p:cNvPicPr>
            <a:picLocks noChangeAspect="1" noChangeArrowheads="1"/>
          </p:cNvPicPr>
          <p:nvPr/>
        </p:nvPicPr>
        <p:blipFill>
          <a:blip r:embed="rId5" cstate="print"/>
          <a:srcRect/>
          <a:stretch>
            <a:fillRect/>
          </a:stretch>
        </p:blipFill>
        <p:spPr bwMode="auto">
          <a:xfrm>
            <a:off x="152400" y="531813"/>
            <a:ext cx="1219200" cy="684212"/>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2517"/>
                                        </p:tgtEl>
                                        <p:attrNameLst>
                                          <p:attrName>style.visibility</p:attrName>
                                        </p:attrNameLst>
                                      </p:cBhvr>
                                      <p:to>
                                        <p:strVal val="visible"/>
                                      </p:to>
                                    </p:set>
                                    <p:animEffect transition="in" filter="wipe(left)">
                                      <p:cBhvr>
                                        <p:cTn id="7" dur="1000"/>
                                        <p:tgtEl>
                                          <p:spTgt spid="83251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32519"/>
                                        </p:tgtEl>
                                        <p:attrNameLst>
                                          <p:attrName>style.visibility</p:attrName>
                                        </p:attrNameLst>
                                      </p:cBhvr>
                                      <p:to>
                                        <p:strVal val="visible"/>
                                      </p:to>
                                    </p:set>
                                    <p:animEffect transition="in" filter="wipe(left)">
                                      <p:cBhvr>
                                        <p:cTn id="11" dur="500"/>
                                        <p:tgtEl>
                                          <p:spTgt spid="8325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2519"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6482" name="Text Box 2"/>
          <p:cNvSpPr txBox="1">
            <a:spLocks noChangeArrowheads="1"/>
          </p:cNvSpPr>
          <p:nvPr/>
        </p:nvSpPr>
        <p:spPr bwMode="auto">
          <a:xfrm>
            <a:off x="457200" y="1371600"/>
            <a:ext cx="8229600" cy="4191000"/>
          </a:xfrm>
          <a:prstGeom prst="rect">
            <a:avLst/>
          </a:prstGeom>
          <a:solidFill>
            <a:srgbClr val="F9F5B4"/>
          </a:solidFill>
          <a:ln w="9525">
            <a:noFill/>
            <a:miter lim="800000"/>
            <a:headEnd/>
            <a:tailEnd/>
          </a:ln>
        </p:spPr>
        <p:txBody>
          <a:bodyPr/>
          <a:lstStyle/>
          <a:p>
            <a:pPr marL="171450" indent="-171450" eaLnBrk="0" hangingPunct="0">
              <a:lnSpc>
                <a:spcPct val="100000"/>
              </a:lnSpc>
              <a:spcAft>
                <a:spcPct val="25000"/>
              </a:spcAft>
            </a:pPr>
            <a:r>
              <a:rPr lang="en-US" sz="2800" b="1" baseline="0">
                <a:solidFill>
                  <a:srgbClr val="BF0000"/>
                </a:solidFill>
                <a:cs typeface="Arial" charset="0"/>
              </a:rPr>
              <a:t>Functionalist Perspective</a:t>
            </a:r>
          </a:p>
          <a:p>
            <a:pPr marL="514350" lvl="1" indent="-228600" eaLnBrk="0" hangingPunct="0">
              <a:lnSpc>
                <a:spcPct val="100000"/>
              </a:lnSpc>
              <a:spcAft>
                <a:spcPct val="25000"/>
              </a:spcAft>
              <a:buFontTx/>
              <a:buChar char="•"/>
            </a:pPr>
            <a:r>
              <a:rPr lang="en-US" sz="2400" baseline="0">
                <a:cs typeface="Arial" charset="0"/>
              </a:rPr>
              <a:t>Media keep track of what is happening, interpret information, transmit cultural values, and entertain people. These functions support the stability and smooth operation of society.</a:t>
            </a:r>
          </a:p>
          <a:p>
            <a:pPr marL="514350" lvl="1" indent="-228600" eaLnBrk="0" hangingPunct="0">
              <a:lnSpc>
                <a:spcPct val="100000"/>
              </a:lnSpc>
              <a:spcAft>
                <a:spcPct val="25000"/>
              </a:spcAft>
              <a:buFontTx/>
              <a:buChar char="•"/>
            </a:pPr>
            <a:r>
              <a:rPr lang="en-US" sz="2400" baseline="0">
                <a:cs typeface="Arial" charset="0"/>
              </a:rPr>
              <a:t>People need to know what is going on around them to be productive in society.</a:t>
            </a:r>
          </a:p>
          <a:p>
            <a:pPr marL="514350" lvl="1" indent="-228600" eaLnBrk="0" hangingPunct="0">
              <a:lnSpc>
                <a:spcPct val="100000"/>
              </a:lnSpc>
              <a:spcAft>
                <a:spcPct val="25000"/>
              </a:spcAft>
              <a:buFontTx/>
              <a:buChar char="•"/>
            </a:pPr>
            <a:r>
              <a:rPr lang="en-US" sz="2400" baseline="0">
                <a:cs typeface="Arial" charset="0"/>
              </a:rPr>
              <a:t>Media can consciously or inadvertently help pass on society’s basic values and beliefs.</a:t>
            </a:r>
          </a:p>
        </p:txBody>
      </p:sp>
      <p:sp>
        <p:nvSpPr>
          <p:cNvPr id="34819" name="Rectangle 5"/>
          <p:cNvSpPr>
            <a:spLocks noChangeArrowheads="1"/>
          </p:cNvSpPr>
          <p:nvPr/>
        </p:nvSpPr>
        <p:spPr bwMode="auto">
          <a:xfrm>
            <a:off x="381000" y="609600"/>
            <a:ext cx="8153400" cy="533400"/>
          </a:xfrm>
          <a:prstGeom prst="rect">
            <a:avLst/>
          </a:prstGeom>
          <a:noFill/>
          <a:ln w="9525">
            <a:noFill/>
            <a:miter lim="800000"/>
            <a:headEnd/>
            <a:tailEnd/>
          </a:ln>
        </p:spPr>
        <p:txBody>
          <a:bodyPr/>
          <a:lstStyle/>
          <a:p>
            <a:pPr>
              <a:lnSpc>
                <a:spcPct val="100000"/>
              </a:lnSpc>
              <a:spcBef>
                <a:spcPct val="0"/>
              </a:spcBef>
            </a:pPr>
            <a:r>
              <a:rPr lang="en-US" sz="2800" b="1" baseline="0">
                <a:solidFill>
                  <a:srgbClr val="073499"/>
                </a:solidFill>
              </a:rPr>
              <a:t>Sociological Perspectives on Mass Media</a:t>
            </a:r>
            <a:endParaRPr lang="en-US" sz="2800" b="1" baseline="0">
              <a:solidFill>
                <a:srgbClr val="FFCC00"/>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16482">
                                            <p:bg/>
                                          </p:spTgt>
                                        </p:tgtEl>
                                        <p:attrNameLst>
                                          <p:attrName>style.visibility</p:attrName>
                                        </p:attrNameLst>
                                      </p:cBhvr>
                                      <p:to>
                                        <p:strVal val="visible"/>
                                      </p:to>
                                    </p:set>
                                    <p:animEffect transition="in" filter="wipe(up)">
                                      <p:cBhvr>
                                        <p:cTn id="7" dur="500"/>
                                        <p:tgtEl>
                                          <p:spTgt spid="916482">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16482">
                                            <p:txEl>
                                              <p:pRg st="0" end="0"/>
                                            </p:txEl>
                                          </p:spTgt>
                                        </p:tgtEl>
                                        <p:attrNameLst>
                                          <p:attrName>style.visibility</p:attrName>
                                        </p:attrNameLst>
                                      </p:cBhvr>
                                      <p:to>
                                        <p:strVal val="visible"/>
                                      </p:to>
                                    </p:set>
                                    <p:animEffect transition="in" filter="wipe(up)">
                                      <p:cBhvr>
                                        <p:cTn id="12" dur="500"/>
                                        <p:tgtEl>
                                          <p:spTgt spid="91648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16482">
                                            <p:txEl>
                                              <p:pRg st="1" end="1"/>
                                            </p:txEl>
                                          </p:spTgt>
                                        </p:tgtEl>
                                        <p:attrNameLst>
                                          <p:attrName>style.visibility</p:attrName>
                                        </p:attrNameLst>
                                      </p:cBhvr>
                                      <p:to>
                                        <p:strVal val="visible"/>
                                      </p:to>
                                    </p:set>
                                    <p:animEffect transition="in" filter="wipe(up)">
                                      <p:cBhvr>
                                        <p:cTn id="17" dur="500"/>
                                        <p:tgtEl>
                                          <p:spTgt spid="91648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916482">
                                            <p:txEl>
                                              <p:pRg st="2" end="2"/>
                                            </p:txEl>
                                          </p:spTgt>
                                        </p:tgtEl>
                                        <p:attrNameLst>
                                          <p:attrName>style.visibility</p:attrName>
                                        </p:attrNameLst>
                                      </p:cBhvr>
                                      <p:to>
                                        <p:strVal val="visible"/>
                                      </p:to>
                                    </p:set>
                                    <p:animEffect transition="in" filter="wipe(up)">
                                      <p:cBhvr>
                                        <p:cTn id="22" dur="500"/>
                                        <p:tgtEl>
                                          <p:spTgt spid="91648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916482">
                                            <p:txEl>
                                              <p:pRg st="3" end="3"/>
                                            </p:txEl>
                                          </p:spTgt>
                                        </p:tgtEl>
                                        <p:attrNameLst>
                                          <p:attrName>style.visibility</p:attrName>
                                        </p:attrNameLst>
                                      </p:cBhvr>
                                      <p:to>
                                        <p:strVal val="visible"/>
                                      </p:to>
                                    </p:set>
                                    <p:animEffect transition="in" filter="wipe(up)">
                                      <p:cBhvr>
                                        <p:cTn id="27" dur="500"/>
                                        <p:tgtEl>
                                          <p:spTgt spid="91648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6482" grpId="0" build="p" bldLvl="2"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3107" name="Text Box 3"/>
          <p:cNvSpPr txBox="1">
            <a:spLocks noChangeArrowheads="1"/>
          </p:cNvSpPr>
          <p:nvPr/>
        </p:nvSpPr>
        <p:spPr bwMode="auto">
          <a:xfrm>
            <a:off x="457200" y="1371600"/>
            <a:ext cx="8229600" cy="4495800"/>
          </a:xfrm>
          <a:prstGeom prst="rect">
            <a:avLst/>
          </a:prstGeom>
          <a:solidFill>
            <a:srgbClr val="E0E9ED"/>
          </a:solidFill>
          <a:ln w="9525">
            <a:noFill/>
            <a:miter lim="800000"/>
            <a:headEnd/>
            <a:tailEnd/>
          </a:ln>
        </p:spPr>
        <p:txBody>
          <a:bodyPr/>
          <a:lstStyle/>
          <a:p>
            <a:pPr marL="171450" indent="-171450" eaLnBrk="0" hangingPunct="0">
              <a:lnSpc>
                <a:spcPct val="100000"/>
              </a:lnSpc>
              <a:spcAft>
                <a:spcPct val="25000"/>
              </a:spcAft>
            </a:pPr>
            <a:r>
              <a:rPr lang="en-US" sz="2800" b="1" baseline="0">
                <a:solidFill>
                  <a:srgbClr val="BF0000"/>
                </a:solidFill>
                <a:cs typeface="Arial" charset="0"/>
              </a:rPr>
              <a:t>Conflict Perspective</a:t>
            </a:r>
          </a:p>
          <a:p>
            <a:pPr marL="514350" lvl="1" indent="-228600" eaLnBrk="0" hangingPunct="0">
              <a:lnSpc>
                <a:spcPct val="100000"/>
              </a:lnSpc>
              <a:spcAft>
                <a:spcPct val="25000"/>
              </a:spcAft>
              <a:buFontTx/>
              <a:buChar char="•"/>
            </a:pPr>
            <a:r>
              <a:rPr lang="en-US" sz="2400" baseline="0">
                <a:cs typeface="Arial" charset="0"/>
              </a:rPr>
              <a:t>Media convinces people to accept the existing power structure.</a:t>
            </a:r>
          </a:p>
          <a:p>
            <a:pPr marL="514350" lvl="1" indent="-228600" eaLnBrk="0" hangingPunct="0">
              <a:lnSpc>
                <a:spcPct val="100000"/>
              </a:lnSpc>
              <a:spcAft>
                <a:spcPct val="25000"/>
              </a:spcAft>
              <a:buFontTx/>
              <a:buChar char="•"/>
            </a:pPr>
            <a:r>
              <a:rPr lang="en-US" sz="2400" b="1" baseline="0">
                <a:cs typeface="Arial" charset="0"/>
              </a:rPr>
              <a:t>Knowledge-gap hypothesis:</a:t>
            </a:r>
            <a:r>
              <a:rPr lang="en-US" sz="2400" baseline="0">
                <a:cs typeface="Arial" charset="0"/>
              </a:rPr>
              <a:t> the wealthy and better-educated acquire new information more quickly, creating a divide</a:t>
            </a:r>
          </a:p>
          <a:p>
            <a:pPr marL="514350" lvl="1" indent="-228600" eaLnBrk="0" hangingPunct="0">
              <a:lnSpc>
                <a:spcPct val="100000"/>
              </a:lnSpc>
              <a:spcAft>
                <a:spcPct val="25000"/>
              </a:spcAft>
              <a:buFontTx/>
              <a:buChar char="•"/>
            </a:pPr>
            <a:r>
              <a:rPr lang="en-US" sz="2400" b="1" baseline="0">
                <a:cs typeface="Arial" charset="0"/>
              </a:rPr>
              <a:t>Digital divide:</a:t>
            </a:r>
            <a:r>
              <a:rPr lang="en-US" sz="2400" baseline="0">
                <a:cs typeface="Arial" charset="0"/>
              </a:rPr>
              <a:t> gap between those with access to new technology and others</a:t>
            </a:r>
          </a:p>
          <a:p>
            <a:pPr marL="514350" lvl="1" indent="-228600" eaLnBrk="0" hangingPunct="0">
              <a:lnSpc>
                <a:spcPct val="100000"/>
              </a:lnSpc>
              <a:spcAft>
                <a:spcPct val="25000"/>
              </a:spcAft>
              <a:buFontTx/>
              <a:buChar char="•"/>
            </a:pPr>
            <a:r>
              <a:rPr lang="en-US" sz="2400" baseline="0">
                <a:cs typeface="Arial" charset="0"/>
              </a:rPr>
              <a:t>Representation of certain groups in the media might reinforce social inequality.</a:t>
            </a:r>
          </a:p>
        </p:txBody>
      </p:sp>
      <p:sp>
        <p:nvSpPr>
          <p:cNvPr id="35843" name="Rectangle 5"/>
          <p:cNvSpPr>
            <a:spLocks noChangeArrowheads="1"/>
          </p:cNvSpPr>
          <p:nvPr/>
        </p:nvSpPr>
        <p:spPr bwMode="auto">
          <a:xfrm>
            <a:off x="381000" y="609600"/>
            <a:ext cx="8153400" cy="533400"/>
          </a:xfrm>
          <a:prstGeom prst="rect">
            <a:avLst/>
          </a:prstGeom>
          <a:noFill/>
          <a:ln w="9525">
            <a:noFill/>
            <a:miter lim="800000"/>
            <a:headEnd/>
            <a:tailEnd/>
          </a:ln>
        </p:spPr>
        <p:txBody>
          <a:bodyPr/>
          <a:lstStyle/>
          <a:p>
            <a:pPr>
              <a:lnSpc>
                <a:spcPct val="100000"/>
              </a:lnSpc>
              <a:spcBef>
                <a:spcPct val="0"/>
              </a:spcBef>
            </a:pPr>
            <a:r>
              <a:rPr lang="en-US" sz="2800" b="1" baseline="0">
                <a:solidFill>
                  <a:srgbClr val="073499"/>
                </a:solidFill>
              </a:rPr>
              <a:t>Sociological Perspectives on Mass Media</a:t>
            </a:r>
            <a:endParaRPr lang="en-US" sz="2800" b="1" baseline="0">
              <a:solidFill>
                <a:srgbClr val="FFCC00"/>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43107">
                                            <p:bg/>
                                          </p:spTgt>
                                        </p:tgtEl>
                                        <p:attrNameLst>
                                          <p:attrName>style.visibility</p:attrName>
                                        </p:attrNameLst>
                                      </p:cBhvr>
                                      <p:to>
                                        <p:strVal val="visible"/>
                                      </p:to>
                                    </p:set>
                                    <p:animEffect transition="in" filter="wipe(up)">
                                      <p:cBhvr>
                                        <p:cTn id="7" dur="500"/>
                                        <p:tgtEl>
                                          <p:spTgt spid="943107">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43107">
                                            <p:txEl>
                                              <p:pRg st="0" end="0"/>
                                            </p:txEl>
                                          </p:spTgt>
                                        </p:tgtEl>
                                        <p:attrNameLst>
                                          <p:attrName>style.visibility</p:attrName>
                                        </p:attrNameLst>
                                      </p:cBhvr>
                                      <p:to>
                                        <p:strVal val="visible"/>
                                      </p:to>
                                    </p:set>
                                    <p:animEffect transition="in" filter="wipe(up)">
                                      <p:cBhvr>
                                        <p:cTn id="12" dur="500"/>
                                        <p:tgtEl>
                                          <p:spTgt spid="94310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43107">
                                            <p:txEl>
                                              <p:pRg st="1" end="1"/>
                                            </p:txEl>
                                          </p:spTgt>
                                        </p:tgtEl>
                                        <p:attrNameLst>
                                          <p:attrName>style.visibility</p:attrName>
                                        </p:attrNameLst>
                                      </p:cBhvr>
                                      <p:to>
                                        <p:strVal val="visible"/>
                                      </p:to>
                                    </p:set>
                                    <p:animEffect transition="in" filter="wipe(up)">
                                      <p:cBhvr>
                                        <p:cTn id="17" dur="500"/>
                                        <p:tgtEl>
                                          <p:spTgt spid="94310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943107">
                                            <p:txEl>
                                              <p:pRg st="2" end="2"/>
                                            </p:txEl>
                                          </p:spTgt>
                                        </p:tgtEl>
                                        <p:attrNameLst>
                                          <p:attrName>style.visibility</p:attrName>
                                        </p:attrNameLst>
                                      </p:cBhvr>
                                      <p:to>
                                        <p:strVal val="visible"/>
                                      </p:to>
                                    </p:set>
                                    <p:animEffect transition="in" filter="wipe(up)">
                                      <p:cBhvr>
                                        <p:cTn id="22" dur="500"/>
                                        <p:tgtEl>
                                          <p:spTgt spid="94310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943107">
                                            <p:txEl>
                                              <p:pRg st="3" end="3"/>
                                            </p:txEl>
                                          </p:spTgt>
                                        </p:tgtEl>
                                        <p:attrNameLst>
                                          <p:attrName>style.visibility</p:attrName>
                                        </p:attrNameLst>
                                      </p:cBhvr>
                                      <p:to>
                                        <p:strVal val="visible"/>
                                      </p:to>
                                    </p:set>
                                    <p:animEffect transition="in" filter="wipe(up)">
                                      <p:cBhvr>
                                        <p:cTn id="27" dur="500"/>
                                        <p:tgtEl>
                                          <p:spTgt spid="94310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943107">
                                            <p:txEl>
                                              <p:pRg st="4" end="4"/>
                                            </p:txEl>
                                          </p:spTgt>
                                        </p:tgtEl>
                                        <p:attrNameLst>
                                          <p:attrName>style.visibility</p:attrName>
                                        </p:attrNameLst>
                                      </p:cBhvr>
                                      <p:to>
                                        <p:strVal val="visible"/>
                                      </p:to>
                                    </p:set>
                                    <p:animEffect transition="in" filter="wipe(up)">
                                      <p:cBhvr>
                                        <p:cTn id="32" dur="500"/>
                                        <p:tgtEl>
                                          <p:spTgt spid="9431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3107" grpId="0" build="p" bldLvl="2"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9558" name="Picture 6" descr="soc_354"/>
          <p:cNvPicPr>
            <a:picLocks noChangeAspect="1" noChangeArrowheads="1"/>
          </p:cNvPicPr>
          <p:nvPr/>
        </p:nvPicPr>
        <p:blipFill>
          <a:blip r:embed="rId2" cstate="print"/>
          <a:srcRect/>
          <a:stretch>
            <a:fillRect/>
          </a:stretch>
        </p:blipFill>
        <p:spPr bwMode="auto">
          <a:xfrm>
            <a:off x="2562225" y="561975"/>
            <a:ext cx="3987800" cy="54864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nodeType="afterEffect">
                                  <p:stCondLst>
                                    <p:cond delay="0"/>
                                  </p:stCondLst>
                                  <p:childTnLst>
                                    <p:set>
                                      <p:cBhvr>
                                        <p:cTn id="6" dur="1" fill="hold">
                                          <p:stCondLst>
                                            <p:cond delay="0"/>
                                          </p:stCondLst>
                                        </p:cTn>
                                        <p:tgtEl>
                                          <p:spTgt spid="919558"/>
                                        </p:tgtEl>
                                        <p:attrNameLst>
                                          <p:attrName>style.visibility</p:attrName>
                                        </p:attrNameLst>
                                      </p:cBhvr>
                                      <p:to>
                                        <p:strVal val="visible"/>
                                      </p:to>
                                    </p:set>
                                    <p:animEffect transition="in" filter="blinds(vertical)">
                                      <p:cBhvr>
                                        <p:cTn id="7" dur="1000"/>
                                        <p:tgtEl>
                                          <p:spTgt spid="919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5155" name="Text Box 3"/>
          <p:cNvSpPr txBox="1">
            <a:spLocks noChangeArrowheads="1"/>
          </p:cNvSpPr>
          <p:nvPr/>
        </p:nvSpPr>
        <p:spPr bwMode="auto">
          <a:xfrm>
            <a:off x="457200" y="1295400"/>
            <a:ext cx="8229600" cy="4114800"/>
          </a:xfrm>
          <a:prstGeom prst="rect">
            <a:avLst/>
          </a:prstGeom>
          <a:solidFill>
            <a:srgbClr val="A9D8C3"/>
          </a:solidFill>
          <a:ln w="9525">
            <a:noFill/>
            <a:miter lim="800000"/>
            <a:headEnd/>
            <a:tailEnd/>
          </a:ln>
        </p:spPr>
        <p:txBody>
          <a:bodyPr/>
          <a:lstStyle/>
          <a:p>
            <a:pPr marL="171450" indent="-171450" eaLnBrk="0" hangingPunct="0">
              <a:lnSpc>
                <a:spcPct val="100000"/>
              </a:lnSpc>
              <a:spcAft>
                <a:spcPct val="25000"/>
              </a:spcAft>
            </a:pPr>
            <a:r>
              <a:rPr lang="en-US" sz="2800" b="1" baseline="0">
                <a:solidFill>
                  <a:srgbClr val="BF0000"/>
                </a:solidFill>
                <a:cs typeface="Arial" charset="0"/>
              </a:rPr>
              <a:t>Interactionist Perspective</a:t>
            </a:r>
          </a:p>
          <a:p>
            <a:pPr marL="514350" lvl="1" indent="-228600" eaLnBrk="0" hangingPunct="0">
              <a:lnSpc>
                <a:spcPct val="100000"/>
              </a:lnSpc>
              <a:spcAft>
                <a:spcPct val="25000"/>
              </a:spcAft>
              <a:buFontTx/>
              <a:buChar char="•"/>
            </a:pPr>
            <a:r>
              <a:rPr lang="en-US" sz="2400" baseline="0">
                <a:cs typeface="Arial" charset="0"/>
              </a:rPr>
              <a:t>Mass media shape everyday social interactions. Many people plan events around media.</a:t>
            </a:r>
          </a:p>
          <a:p>
            <a:pPr marL="514350" lvl="1" indent="-228600" eaLnBrk="0" hangingPunct="0">
              <a:lnSpc>
                <a:spcPct val="100000"/>
              </a:lnSpc>
              <a:spcAft>
                <a:spcPct val="25000"/>
              </a:spcAft>
              <a:buFontTx/>
              <a:buChar char="•"/>
            </a:pPr>
            <a:r>
              <a:rPr lang="en-US" sz="2400" baseline="0">
                <a:cs typeface="Arial" charset="0"/>
              </a:rPr>
              <a:t>Some consider gatherings to watch television and the like to be social events. Others think watching television is essentially a solitary event.</a:t>
            </a:r>
          </a:p>
          <a:p>
            <a:pPr marL="514350" lvl="1" indent="-228600" eaLnBrk="0" hangingPunct="0">
              <a:lnSpc>
                <a:spcPct val="100000"/>
              </a:lnSpc>
              <a:spcAft>
                <a:spcPct val="25000"/>
              </a:spcAft>
              <a:buFontTx/>
              <a:buChar char="•"/>
            </a:pPr>
            <a:r>
              <a:rPr lang="en-US" sz="2400" baseline="0">
                <a:cs typeface="Arial" charset="0"/>
              </a:rPr>
              <a:t>Some see the Internet as a new method of social interaction, while others view the Internet as a threat to social interaction.</a:t>
            </a:r>
          </a:p>
        </p:txBody>
      </p:sp>
      <p:sp>
        <p:nvSpPr>
          <p:cNvPr id="37891" name="Rectangle 4"/>
          <p:cNvSpPr>
            <a:spLocks noChangeArrowheads="1"/>
          </p:cNvSpPr>
          <p:nvPr/>
        </p:nvSpPr>
        <p:spPr bwMode="auto">
          <a:xfrm>
            <a:off x="381000" y="609600"/>
            <a:ext cx="8153400" cy="533400"/>
          </a:xfrm>
          <a:prstGeom prst="rect">
            <a:avLst/>
          </a:prstGeom>
          <a:noFill/>
          <a:ln w="9525">
            <a:noFill/>
            <a:miter lim="800000"/>
            <a:headEnd/>
            <a:tailEnd/>
          </a:ln>
        </p:spPr>
        <p:txBody>
          <a:bodyPr/>
          <a:lstStyle/>
          <a:p>
            <a:pPr>
              <a:lnSpc>
                <a:spcPct val="100000"/>
              </a:lnSpc>
              <a:spcBef>
                <a:spcPct val="0"/>
              </a:spcBef>
            </a:pPr>
            <a:r>
              <a:rPr lang="en-US" sz="2800" b="1" baseline="0">
                <a:solidFill>
                  <a:srgbClr val="073499"/>
                </a:solidFill>
              </a:rPr>
              <a:t>Sociological Perspectives on Mass Media</a:t>
            </a:r>
            <a:endParaRPr lang="en-US" sz="2800" b="1" baseline="0">
              <a:solidFill>
                <a:srgbClr val="FFCC00"/>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45155">
                                            <p:bg/>
                                          </p:spTgt>
                                        </p:tgtEl>
                                        <p:attrNameLst>
                                          <p:attrName>style.visibility</p:attrName>
                                        </p:attrNameLst>
                                      </p:cBhvr>
                                      <p:to>
                                        <p:strVal val="visible"/>
                                      </p:to>
                                    </p:set>
                                    <p:animEffect transition="in" filter="wipe(up)">
                                      <p:cBhvr>
                                        <p:cTn id="7" dur="500"/>
                                        <p:tgtEl>
                                          <p:spTgt spid="945155">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45155">
                                            <p:txEl>
                                              <p:pRg st="0" end="0"/>
                                            </p:txEl>
                                          </p:spTgt>
                                        </p:tgtEl>
                                        <p:attrNameLst>
                                          <p:attrName>style.visibility</p:attrName>
                                        </p:attrNameLst>
                                      </p:cBhvr>
                                      <p:to>
                                        <p:strVal val="visible"/>
                                      </p:to>
                                    </p:set>
                                    <p:animEffect transition="in" filter="wipe(up)">
                                      <p:cBhvr>
                                        <p:cTn id="12" dur="500"/>
                                        <p:tgtEl>
                                          <p:spTgt spid="94515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45155">
                                            <p:txEl>
                                              <p:pRg st="1" end="1"/>
                                            </p:txEl>
                                          </p:spTgt>
                                        </p:tgtEl>
                                        <p:attrNameLst>
                                          <p:attrName>style.visibility</p:attrName>
                                        </p:attrNameLst>
                                      </p:cBhvr>
                                      <p:to>
                                        <p:strVal val="visible"/>
                                      </p:to>
                                    </p:set>
                                    <p:animEffect transition="in" filter="wipe(up)">
                                      <p:cBhvr>
                                        <p:cTn id="17" dur="500"/>
                                        <p:tgtEl>
                                          <p:spTgt spid="94515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945155">
                                            <p:txEl>
                                              <p:pRg st="2" end="2"/>
                                            </p:txEl>
                                          </p:spTgt>
                                        </p:tgtEl>
                                        <p:attrNameLst>
                                          <p:attrName>style.visibility</p:attrName>
                                        </p:attrNameLst>
                                      </p:cBhvr>
                                      <p:to>
                                        <p:strVal val="visible"/>
                                      </p:to>
                                    </p:set>
                                    <p:animEffect transition="in" filter="wipe(up)">
                                      <p:cBhvr>
                                        <p:cTn id="22" dur="500"/>
                                        <p:tgtEl>
                                          <p:spTgt spid="94515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945155">
                                            <p:txEl>
                                              <p:pRg st="3" end="3"/>
                                            </p:txEl>
                                          </p:spTgt>
                                        </p:tgtEl>
                                        <p:attrNameLst>
                                          <p:attrName>style.visibility</p:attrName>
                                        </p:attrNameLst>
                                      </p:cBhvr>
                                      <p:to>
                                        <p:strVal val="visible"/>
                                      </p:to>
                                    </p:set>
                                    <p:animEffect transition="in" filter="wipe(up)">
                                      <p:cBhvr>
                                        <p:cTn id="27" dur="500"/>
                                        <p:tgtEl>
                                          <p:spTgt spid="9451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5155" grpId="0" build="p" bldLvl="2"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8534" name="Picture 6" descr="soc_355"/>
          <p:cNvPicPr>
            <a:picLocks noChangeAspect="1" noChangeArrowheads="1"/>
          </p:cNvPicPr>
          <p:nvPr/>
        </p:nvPicPr>
        <p:blipFill>
          <a:blip r:embed="rId2" cstate="print"/>
          <a:srcRect/>
          <a:stretch>
            <a:fillRect/>
          </a:stretch>
        </p:blipFill>
        <p:spPr bwMode="auto">
          <a:xfrm>
            <a:off x="2209800" y="828675"/>
            <a:ext cx="4689475" cy="47339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18534"/>
                                        </p:tgtEl>
                                        <p:attrNameLst>
                                          <p:attrName>style.visibility</p:attrName>
                                        </p:attrNameLst>
                                      </p:cBhvr>
                                      <p:to>
                                        <p:strVal val="visible"/>
                                      </p:to>
                                    </p:set>
                                    <p:animEffect transition="in" filter="wipe(left)">
                                      <p:cBhvr>
                                        <p:cTn id="7" dur="1000"/>
                                        <p:tgtEl>
                                          <p:spTgt spid="9185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685800" y="533400"/>
            <a:ext cx="7772400" cy="825500"/>
          </a:xfrm>
          <a:prstGeom prst="rect">
            <a:avLst/>
          </a:prstGeom>
          <a:noFill/>
          <a:ln w="9525">
            <a:noFill/>
            <a:miter lim="800000"/>
            <a:headEnd/>
            <a:tailEnd/>
          </a:ln>
        </p:spPr>
        <p:txBody>
          <a:bodyPr anchor="ctr"/>
          <a:lstStyle/>
          <a:p>
            <a:pPr algn="ctr">
              <a:lnSpc>
                <a:spcPct val="100000"/>
              </a:lnSpc>
              <a:spcBef>
                <a:spcPct val="0"/>
              </a:spcBef>
            </a:pPr>
            <a:endParaRPr lang="en-US" sz="3500" b="1" i="1" baseline="0"/>
          </a:p>
        </p:txBody>
      </p:sp>
      <p:sp>
        <p:nvSpPr>
          <p:cNvPr id="920580" name="Rectangle 4"/>
          <p:cNvSpPr>
            <a:spLocks noChangeArrowheads="1"/>
          </p:cNvSpPr>
          <p:nvPr/>
        </p:nvSpPr>
        <p:spPr bwMode="auto">
          <a:xfrm>
            <a:off x="457200" y="1600200"/>
            <a:ext cx="8229600" cy="3810000"/>
          </a:xfrm>
          <a:prstGeom prst="rect">
            <a:avLst/>
          </a:prstGeom>
          <a:solidFill>
            <a:srgbClr val="F9F5B4"/>
          </a:solidFill>
          <a:ln w="9525">
            <a:noFill/>
            <a:miter lim="800000"/>
            <a:headEnd/>
            <a:tailEnd/>
          </a:ln>
        </p:spPr>
        <p:txBody>
          <a:bodyPr/>
          <a:lstStyle/>
          <a:p>
            <a:pPr marL="233363" indent="-233363">
              <a:lnSpc>
                <a:spcPct val="100000"/>
              </a:lnSpc>
              <a:spcBef>
                <a:spcPct val="0"/>
              </a:spcBef>
              <a:spcAft>
                <a:spcPct val="30000"/>
              </a:spcAft>
            </a:pPr>
            <a:r>
              <a:rPr lang="en-US" sz="2800" b="1" baseline="0">
                <a:solidFill>
                  <a:srgbClr val="BF0000"/>
                </a:solidFill>
              </a:rPr>
              <a:t>Mass Media and Children</a:t>
            </a:r>
            <a:endParaRPr lang="en-US" sz="2800" b="1" baseline="0"/>
          </a:p>
          <a:p>
            <a:pPr marL="233363" indent="-233363">
              <a:lnSpc>
                <a:spcPct val="100000"/>
              </a:lnSpc>
              <a:spcBef>
                <a:spcPct val="0"/>
              </a:spcBef>
              <a:spcAft>
                <a:spcPct val="30000"/>
              </a:spcAft>
              <a:buFontTx/>
              <a:buChar char="•"/>
            </a:pPr>
            <a:r>
              <a:rPr lang="en-US" sz="2400" baseline="0"/>
              <a:t>Watching television is the primary after-school activity for most students.</a:t>
            </a:r>
          </a:p>
          <a:p>
            <a:pPr marL="233363" indent="-233363">
              <a:lnSpc>
                <a:spcPct val="100000"/>
              </a:lnSpc>
              <a:spcBef>
                <a:spcPct val="0"/>
              </a:spcBef>
              <a:spcAft>
                <a:spcPct val="30000"/>
              </a:spcAft>
              <a:buFontTx/>
              <a:buChar char="•"/>
            </a:pPr>
            <a:r>
              <a:rPr lang="en-US" sz="2400" baseline="0"/>
              <a:t>Many worry that seeing violence on television encourages actual violence.</a:t>
            </a:r>
          </a:p>
          <a:p>
            <a:pPr marL="233363" indent="-233363">
              <a:lnSpc>
                <a:spcPct val="100000"/>
              </a:lnSpc>
              <a:spcBef>
                <a:spcPct val="0"/>
              </a:spcBef>
              <a:spcAft>
                <a:spcPct val="30000"/>
              </a:spcAft>
              <a:buFontTx/>
              <a:buChar char="•"/>
            </a:pPr>
            <a:r>
              <a:rPr lang="en-US" sz="2400" baseline="0"/>
              <a:t>Links have been found between large amounts of television viewing and low test scores.</a:t>
            </a:r>
          </a:p>
          <a:p>
            <a:pPr marL="233363" indent="-233363">
              <a:lnSpc>
                <a:spcPct val="100000"/>
              </a:lnSpc>
              <a:spcBef>
                <a:spcPct val="0"/>
              </a:spcBef>
              <a:spcAft>
                <a:spcPct val="30000"/>
              </a:spcAft>
              <a:buFontTx/>
              <a:buChar char="•"/>
            </a:pPr>
            <a:r>
              <a:rPr lang="en-US" sz="2400" baseline="0"/>
              <a:t>Children are targeted by advertisers.</a:t>
            </a:r>
          </a:p>
        </p:txBody>
      </p:sp>
      <p:sp>
        <p:nvSpPr>
          <p:cNvPr id="39940" name="Rectangle 5"/>
          <p:cNvSpPr>
            <a:spLocks noChangeArrowheads="1"/>
          </p:cNvSpPr>
          <p:nvPr/>
        </p:nvSpPr>
        <p:spPr bwMode="auto">
          <a:xfrm>
            <a:off x="381000" y="609600"/>
            <a:ext cx="8153400" cy="533400"/>
          </a:xfrm>
          <a:prstGeom prst="rect">
            <a:avLst/>
          </a:prstGeom>
          <a:noFill/>
          <a:ln w="9525">
            <a:noFill/>
            <a:miter lim="800000"/>
            <a:headEnd/>
            <a:tailEnd/>
          </a:ln>
        </p:spPr>
        <p:txBody>
          <a:bodyPr/>
          <a:lstStyle/>
          <a:p>
            <a:pPr>
              <a:lnSpc>
                <a:spcPct val="100000"/>
              </a:lnSpc>
              <a:spcBef>
                <a:spcPct val="0"/>
              </a:spcBef>
            </a:pPr>
            <a:r>
              <a:rPr lang="en-US" sz="2800" b="1" baseline="0">
                <a:solidFill>
                  <a:srgbClr val="073499"/>
                </a:solidFill>
              </a:rPr>
              <a:t>Contemporary Mass-Media Issues</a:t>
            </a:r>
            <a:endParaRPr lang="en-US" sz="2800" b="1" baseline="0">
              <a:solidFill>
                <a:srgbClr val="FFCC00"/>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20580">
                                            <p:bg/>
                                          </p:spTgt>
                                        </p:tgtEl>
                                        <p:attrNameLst>
                                          <p:attrName>style.visibility</p:attrName>
                                        </p:attrNameLst>
                                      </p:cBhvr>
                                      <p:to>
                                        <p:strVal val="visible"/>
                                      </p:to>
                                    </p:set>
                                    <p:animEffect transition="in" filter="wipe(left)">
                                      <p:cBhvr>
                                        <p:cTn id="7" dur="500"/>
                                        <p:tgtEl>
                                          <p:spTgt spid="920580">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20580">
                                            <p:txEl>
                                              <p:pRg st="0" end="0"/>
                                            </p:txEl>
                                          </p:spTgt>
                                        </p:tgtEl>
                                        <p:attrNameLst>
                                          <p:attrName>style.visibility</p:attrName>
                                        </p:attrNameLst>
                                      </p:cBhvr>
                                      <p:to>
                                        <p:strVal val="visible"/>
                                      </p:to>
                                    </p:set>
                                    <p:animEffect transition="in" filter="wipe(left)">
                                      <p:cBhvr>
                                        <p:cTn id="12" dur="500"/>
                                        <p:tgtEl>
                                          <p:spTgt spid="92058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20580">
                                            <p:txEl>
                                              <p:pRg st="1" end="1"/>
                                            </p:txEl>
                                          </p:spTgt>
                                        </p:tgtEl>
                                        <p:attrNameLst>
                                          <p:attrName>style.visibility</p:attrName>
                                        </p:attrNameLst>
                                      </p:cBhvr>
                                      <p:to>
                                        <p:strVal val="visible"/>
                                      </p:to>
                                    </p:set>
                                    <p:animEffect transition="in" filter="wipe(left)">
                                      <p:cBhvr>
                                        <p:cTn id="17" dur="500"/>
                                        <p:tgtEl>
                                          <p:spTgt spid="92058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20580">
                                            <p:txEl>
                                              <p:pRg st="2" end="2"/>
                                            </p:txEl>
                                          </p:spTgt>
                                        </p:tgtEl>
                                        <p:attrNameLst>
                                          <p:attrName>style.visibility</p:attrName>
                                        </p:attrNameLst>
                                      </p:cBhvr>
                                      <p:to>
                                        <p:strVal val="visible"/>
                                      </p:to>
                                    </p:set>
                                    <p:animEffect transition="in" filter="wipe(left)">
                                      <p:cBhvr>
                                        <p:cTn id="22" dur="500"/>
                                        <p:tgtEl>
                                          <p:spTgt spid="92058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20580">
                                            <p:txEl>
                                              <p:pRg st="3" end="3"/>
                                            </p:txEl>
                                          </p:spTgt>
                                        </p:tgtEl>
                                        <p:attrNameLst>
                                          <p:attrName>style.visibility</p:attrName>
                                        </p:attrNameLst>
                                      </p:cBhvr>
                                      <p:to>
                                        <p:strVal val="visible"/>
                                      </p:to>
                                    </p:set>
                                    <p:animEffect transition="in" filter="wipe(left)">
                                      <p:cBhvr>
                                        <p:cTn id="27" dur="500"/>
                                        <p:tgtEl>
                                          <p:spTgt spid="92058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20580">
                                            <p:txEl>
                                              <p:pRg st="4" end="4"/>
                                            </p:txEl>
                                          </p:spTgt>
                                        </p:tgtEl>
                                        <p:attrNameLst>
                                          <p:attrName>style.visibility</p:attrName>
                                        </p:attrNameLst>
                                      </p:cBhvr>
                                      <p:to>
                                        <p:strVal val="visible"/>
                                      </p:to>
                                    </p:set>
                                    <p:animEffect transition="in" filter="wipe(left)">
                                      <p:cBhvr>
                                        <p:cTn id="32" dur="500"/>
                                        <p:tgtEl>
                                          <p:spTgt spid="92058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0580" grpId="0" build="p" bldLvl="2"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0278" name="Picture 6" descr="soc_356"/>
          <p:cNvPicPr>
            <a:picLocks noChangeAspect="1" noChangeArrowheads="1"/>
          </p:cNvPicPr>
          <p:nvPr/>
        </p:nvPicPr>
        <p:blipFill>
          <a:blip r:embed="rId2" cstate="print"/>
          <a:srcRect/>
          <a:stretch>
            <a:fillRect/>
          </a:stretch>
        </p:blipFill>
        <p:spPr bwMode="auto">
          <a:xfrm>
            <a:off x="1752600" y="750888"/>
            <a:ext cx="5562600" cy="491013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950278"/>
                                        </p:tgtEl>
                                        <p:attrNameLst>
                                          <p:attrName>style.visibility</p:attrName>
                                        </p:attrNameLst>
                                      </p:cBhvr>
                                      <p:to>
                                        <p:strVal val="visible"/>
                                      </p:to>
                                    </p:set>
                                    <p:animEffect transition="in" filter="box(out)">
                                      <p:cBhvr>
                                        <p:cTn id="7" dur="1000"/>
                                        <p:tgtEl>
                                          <p:spTgt spid="950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
          <p:cNvSpPr>
            <a:spLocks noChangeArrowheads="1"/>
          </p:cNvSpPr>
          <p:nvPr/>
        </p:nvSpPr>
        <p:spPr bwMode="auto">
          <a:xfrm>
            <a:off x="685800" y="533400"/>
            <a:ext cx="7772400" cy="825500"/>
          </a:xfrm>
          <a:prstGeom prst="rect">
            <a:avLst/>
          </a:prstGeom>
          <a:noFill/>
          <a:ln w="9525">
            <a:noFill/>
            <a:miter lim="800000"/>
            <a:headEnd/>
            <a:tailEnd/>
          </a:ln>
        </p:spPr>
        <p:txBody>
          <a:bodyPr anchor="ctr"/>
          <a:lstStyle/>
          <a:p>
            <a:pPr algn="ctr">
              <a:lnSpc>
                <a:spcPct val="100000"/>
              </a:lnSpc>
              <a:spcBef>
                <a:spcPct val="0"/>
              </a:spcBef>
            </a:pPr>
            <a:endParaRPr lang="en-US" sz="3500" b="1" i="1" baseline="0"/>
          </a:p>
        </p:txBody>
      </p:sp>
      <p:sp>
        <p:nvSpPr>
          <p:cNvPr id="457739" name="Rectangle 11"/>
          <p:cNvSpPr>
            <a:spLocks noChangeArrowheads="1"/>
          </p:cNvSpPr>
          <p:nvPr/>
        </p:nvSpPr>
        <p:spPr bwMode="auto">
          <a:xfrm>
            <a:off x="457200" y="1600200"/>
            <a:ext cx="8229600" cy="3352800"/>
          </a:xfrm>
          <a:prstGeom prst="rect">
            <a:avLst/>
          </a:prstGeom>
          <a:solidFill>
            <a:srgbClr val="F9F5B4"/>
          </a:solidFill>
          <a:ln w="9525">
            <a:noFill/>
            <a:miter lim="800000"/>
            <a:headEnd/>
            <a:tailEnd/>
          </a:ln>
        </p:spPr>
        <p:txBody>
          <a:bodyPr/>
          <a:lstStyle/>
          <a:p>
            <a:pPr marL="233363" indent="-233363">
              <a:lnSpc>
                <a:spcPct val="100000"/>
              </a:lnSpc>
              <a:spcBef>
                <a:spcPct val="0"/>
              </a:spcBef>
              <a:spcAft>
                <a:spcPct val="30000"/>
              </a:spcAft>
            </a:pPr>
            <a:r>
              <a:rPr lang="en-US" sz="2400" b="1" baseline="0">
                <a:solidFill>
                  <a:srgbClr val="BF0000"/>
                </a:solidFill>
              </a:rPr>
              <a:t>Sport as a Social Institution</a:t>
            </a:r>
          </a:p>
          <a:p>
            <a:pPr marL="233363" indent="-233363">
              <a:lnSpc>
                <a:spcPct val="100000"/>
              </a:lnSpc>
              <a:spcBef>
                <a:spcPct val="0"/>
              </a:spcBef>
              <a:spcAft>
                <a:spcPct val="30000"/>
              </a:spcAft>
              <a:buFontTx/>
              <a:buChar char="•"/>
            </a:pPr>
            <a:r>
              <a:rPr lang="en-US" sz="2400" baseline="0"/>
              <a:t>In sociological terms sport involves games that are won or lost on the basis of physical skills and are played according to specific rules.</a:t>
            </a:r>
          </a:p>
          <a:p>
            <a:pPr marL="233363" indent="-233363">
              <a:lnSpc>
                <a:spcPct val="100000"/>
              </a:lnSpc>
              <a:spcBef>
                <a:spcPct val="0"/>
              </a:spcBef>
              <a:spcAft>
                <a:spcPct val="30000"/>
              </a:spcAft>
              <a:buFontTx/>
              <a:buChar char="•"/>
            </a:pPr>
            <a:r>
              <a:rPr lang="en-US" sz="2400" baseline="0"/>
              <a:t>Sport as a social institution is distinguished by characteristics such as secularization, equality, specialization, rationalization, bureaucratization, and quantification.</a:t>
            </a:r>
          </a:p>
          <a:p>
            <a:pPr marL="233363" indent="-233363">
              <a:lnSpc>
                <a:spcPct val="100000"/>
              </a:lnSpc>
              <a:spcBef>
                <a:spcPct val="0"/>
              </a:spcBef>
              <a:spcAft>
                <a:spcPct val="30000"/>
              </a:spcAft>
            </a:pPr>
            <a:endParaRPr lang="en-US" sz="2400" baseline="0"/>
          </a:p>
        </p:txBody>
      </p:sp>
      <p:sp>
        <p:nvSpPr>
          <p:cNvPr id="5124" name="Rectangle 12"/>
          <p:cNvSpPr>
            <a:spLocks noChangeArrowheads="1"/>
          </p:cNvSpPr>
          <p:nvPr/>
        </p:nvSpPr>
        <p:spPr bwMode="auto">
          <a:xfrm>
            <a:off x="381000" y="609600"/>
            <a:ext cx="8153400" cy="533400"/>
          </a:xfrm>
          <a:prstGeom prst="rect">
            <a:avLst/>
          </a:prstGeom>
          <a:noFill/>
          <a:ln w="9525">
            <a:noFill/>
            <a:miter lim="800000"/>
            <a:headEnd/>
            <a:tailEnd/>
          </a:ln>
        </p:spPr>
        <p:txBody>
          <a:bodyPr/>
          <a:lstStyle/>
          <a:p>
            <a:pPr algn="ctr">
              <a:lnSpc>
                <a:spcPct val="100000"/>
              </a:lnSpc>
              <a:spcBef>
                <a:spcPct val="0"/>
              </a:spcBef>
            </a:pPr>
            <a:r>
              <a:rPr lang="en-US" sz="2800" b="1" baseline="0">
                <a:solidFill>
                  <a:srgbClr val="073499"/>
                </a:solidFill>
              </a:rPr>
              <a:t>Section 1 at a Glance</a:t>
            </a:r>
            <a:endParaRPr lang="en-US" sz="2800" b="1" baseline="0">
              <a:solidFill>
                <a:srgbClr val="FFCC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57739"/>
                                        </p:tgtEl>
                                        <p:attrNameLst>
                                          <p:attrName>style.visibility</p:attrName>
                                        </p:attrNameLst>
                                      </p:cBhvr>
                                      <p:to>
                                        <p:strVal val="visible"/>
                                      </p:to>
                                    </p:set>
                                    <p:animEffect transition="in" filter="wipe(up)">
                                      <p:cBhvr>
                                        <p:cTn id="7" dur="1000"/>
                                        <p:tgtEl>
                                          <p:spTgt spid="4577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773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685800" y="533400"/>
            <a:ext cx="7772400" cy="825500"/>
          </a:xfrm>
          <a:prstGeom prst="rect">
            <a:avLst/>
          </a:prstGeom>
          <a:noFill/>
          <a:ln w="9525">
            <a:noFill/>
            <a:miter lim="800000"/>
            <a:headEnd/>
            <a:tailEnd/>
          </a:ln>
        </p:spPr>
        <p:txBody>
          <a:bodyPr anchor="ctr"/>
          <a:lstStyle/>
          <a:p>
            <a:pPr algn="ctr">
              <a:lnSpc>
                <a:spcPct val="100000"/>
              </a:lnSpc>
              <a:spcBef>
                <a:spcPct val="0"/>
              </a:spcBef>
            </a:pPr>
            <a:endParaRPr lang="en-US" sz="3500" b="1" i="1" baseline="0"/>
          </a:p>
        </p:txBody>
      </p:sp>
      <p:sp>
        <p:nvSpPr>
          <p:cNvPr id="948227" name="Rectangle 3"/>
          <p:cNvSpPr>
            <a:spLocks noChangeArrowheads="1"/>
          </p:cNvSpPr>
          <p:nvPr/>
        </p:nvSpPr>
        <p:spPr bwMode="auto">
          <a:xfrm>
            <a:off x="457200" y="1600200"/>
            <a:ext cx="8229600" cy="3276600"/>
          </a:xfrm>
          <a:prstGeom prst="rect">
            <a:avLst/>
          </a:prstGeom>
          <a:solidFill>
            <a:srgbClr val="E0E9ED"/>
          </a:solidFill>
          <a:ln w="9525">
            <a:noFill/>
            <a:miter lim="800000"/>
            <a:headEnd/>
            <a:tailEnd/>
          </a:ln>
        </p:spPr>
        <p:txBody>
          <a:bodyPr/>
          <a:lstStyle/>
          <a:p>
            <a:pPr marL="233363" indent="-233363">
              <a:lnSpc>
                <a:spcPct val="100000"/>
              </a:lnSpc>
              <a:spcBef>
                <a:spcPct val="0"/>
              </a:spcBef>
              <a:spcAft>
                <a:spcPct val="30000"/>
              </a:spcAft>
            </a:pPr>
            <a:r>
              <a:rPr lang="en-US" sz="2800" b="1" baseline="0">
                <a:solidFill>
                  <a:srgbClr val="BF0000"/>
                </a:solidFill>
              </a:rPr>
              <a:t>Mass Media and Civic and Social Life</a:t>
            </a:r>
            <a:endParaRPr lang="en-US" sz="2800" b="1" baseline="0"/>
          </a:p>
          <a:p>
            <a:pPr marL="233363" indent="-233363">
              <a:lnSpc>
                <a:spcPct val="100000"/>
              </a:lnSpc>
              <a:spcBef>
                <a:spcPct val="0"/>
              </a:spcBef>
              <a:spcAft>
                <a:spcPct val="30000"/>
              </a:spcAft>
              <a:buFontTx/>
              <a:buChar char="•"/>
            </a:pPr>
            <a:r>
              <a:rPr lang="en-US" sz="2400" baseline="0"/>
              <a:t>Some argue that people have become less socially active as television has become more common.</a:t>
            </a:r>
          </a:p>
          <a:p>
            <a:pPr marL="233363" indent="-233363">
              <a:lnSpc>
                <a:spcPct val="100000"/>
              </a:lnSpc>
              <a:spcBef>
                <a:spcPct val="0"/>
              </a:spcBef>
              <a:spcAft>
                <a:spcPct val="30000"/>
              </a:spcAft>
              <a:buFontTx/>
              <a:buChar char="•"/>
            </a:pPr>
            <a:r>
              <a:rPr lang="en-US" sz="2400" b="1" baseline="0"/>
              <a:t>Social capital:</a:t>
            </a:r>
            <a:r>
              <a:rPr lang="en-US" sz="2400" baseline="0"/>
              <a:t> Everything that makes up a community</a:t>
            </a:r>
          </a:p>
          <a:p>
            <a:pPr marL="233363" indent="-233363">
              <a:lnSpc>
                <a:spcPct val="100000"/>
              </a:lnSpc>
              <a:spcBef>
                <a:spcPct val="0"/>
              </a:spcBef>
              <a:spcAft>
                <a:spcPct val="30000"/>
              </a:spcAft>
              <a:buFontTx/>
              <a:buChar char="•"/>
            </a:pPr>
            <a:r>
              <a:rPr lang="en-US" sz="2400" baseline="0"/>
              <a:t>The Internet may also lead to withdrawal from community life, although some argue that online communities are taking the place of face-to-face interaction.</a:t>
            </a:r>
          </a:p>
        </p:txBody>
      </p:sp>
      <p:sp>
        <p:nvSpPr>
          <p:cNvPr id="41988" name="Rectangle 5"/>
          <p:cNvSpPr>
            <a:spLocks noChangeArrowheads="1"/>
          </p:cNvSpPr>
          <p:nvPr/>
        </p:nvSpPr>
        <p:spPr bwMode="auto">
          <a:xfrm>
            <a:off x="381000" y="609600"/>
            <a:ext cx="8153400" cy="533400"/>
          </a:xfrm>
          <a:prstGeom prst="rect">
            <a:avLst/>
          </a:prstGeom>
          <a:noFill/>
          <a:ln w="9525">
            <a:noFill/>
            <a:miter lim="800000"/>
            <a:headEnd/>
            <a:tailEnd/>
          </a:ln>
        </p:spPr>
        <p:txBody>
          <a:bodyPr/>
          <a:lstStyle/>
          <a:p>
            <a:pPr>
              <a:lnSpc>
                <a:spcPct val="100000"/>
              </a:lnSpc>
              <a:spcBef>
                <a:spcPct val="0"/>
              </a:spcBef>
            </a:pPr>
            <a:r>
              <a:rPr lang="en-US" sz="2800" b="1" baseline="0">
                <a:solidFill>
                  <a:srgbClr val="073499"/>
                </a:solidFill>
              </a:rPr>
              <a:t>Contemporary Mass-Media Issues</a:t>
            </a:r>
            <a:endParaRPr lang="en-US" sz="2800" b="1" baseline="0">
              <a:solidFill>
                <a:srgbClr val="FFCC00"/>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48227">
                                            <p:bg/>
                                          </p:spTgt>
                                        </p:tgtEl>
                                        <p:attrNameLst>
                                          <p:attrName>style.visibility</p:attrName>
                                        </p:attrNameLst>
                                      </p:cBhvr>
                                      <p:to>
                                        <p:strVal val="visible"/>
                                      </p:to>
                                    </p:set>
                                    <p:animEffect transition="in" filter="wipe(up)">
                                      <p:cBhvr>
                                        <p:cTn id="7" dur="500"/>
                                        <p:tgtEl>
                                          <p:spTgt spid="948227">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48227">
                                            <p:txEl>
                                              <p:pRg st="0" end="0"/>
                                            </p:txEl>
                                          </p:spTgt>
                                        </p:tgtEl>
                                        <p:attrNameLst>
                                          <p:attrName>style.visibility</p:attrName>
                                        </p:attrNameLst>
                                      </p:cBhvr>
                                      <p:to>
                                        <p:strVal val="visible"/>
                                      </p:to>
                                    </p:set>
                                    <p:animEffect transition="in" filter="wipe(up)">
                                      <p:cBhvr>
                                        <p:cTn id="12" dur="500"/>
                                        <p:tgtEl>
                                          <p:spTgt spid="94822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48227">
                                            <p:txEl>
                                              <p:pRg st="1" end="1"/>
                                            </p:txEl>
                                          </p:spTgt>
                                        </p:tgtEl>
                                        <p:attrNameLst>
                                          <p:attrName>style.visibility</p:attrName>
                                        </p:attrNameLst>
                                      </p:cBhvr>
                                      <p:to>
                                        <p:strVal val="visible"/>
                                      </p:to>
                                    </p:set>
                                    <p:animEffect transition="in" filter="wipe(up)">
                                      <p:cBhvr>
                                        <p:cTn id="17" dur="500"/>
                                        <p:tgtEl>
                                          <p:spTgt spid="94822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948227">
                                            <p:txEl>
                                              <p:pRg st="2" end="2"/>
                                            </p:txEl>
                                          </p:spTgt>
                                        </p:tgtEl>
                                        <p:attrNameLst>
                                          <p:attrName>style.visibility</p:attrName>
                                        </p:attrNameLst>
                                      </p:cBhvr>
                                      <p:to>
                                        <p:strVal val="visible"/>
                                      </p:to>
                                    </p:set>
                                    <p:animEffect transition="in" filter="wipe(up)">
                                      <p:cBhvr>
                                        <p:cTn id="22" dur="500"/>
                                        <p:tgtEl>
                                          <p:spTgt spid="94822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948227">
                                            <p:txEl>
                                              <p:pRg st="3" end="3"/>
                                            </p:txEl>
                                          </p:spTgt>
                                        </p:tgtEl>
                                        <p:attrNameLst>
                                          <p:attrName>style.visibility</p:attrName>
                                        </p:attrNameLst>
                                      </p:cBhvr>
                                      <p:to>
                                        <p:strVal val="visible"/>
                                      </p:to>
                                    </p:set>
                                    <p:animEffect transition="in" filter="wipe(up)">
                                      <p:cBhvr>
                                        <p:cTn id="27" dur="500"/>
                                        <p:tgtEl>
                                          <p:spTgt spid="9482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8227" grpId="0" build="p" bldLvl="2"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685800" y="533400"/>
            <a:ext cx="7772400" cy="825500"/>
          </a:xfrm>
          <a:prstGeom prst="rect">
            <a:avLst/>
          </a:prstGeom>
          <a:noFill/>
          <a:ln w="9525">
            <a:noFill/>
            <a:miter lim="800000"/>
            <a:headEnd/>
            <a:tailEnd/>
          </a:ln>
        </p:spPr>
        <p:txBody>
          <a:bodyPr anchor="ctr"/>
          <a:lstStyle/>
          <a:p>
            <a:pPr algn="ctr">
              <a:lnSpc>
                <a:spcPct val="100000"/>
              </a:lnSpc>
              <a:spcBef>
                <a:spcPct val="0"/>
              </a:spcBef>
            </a:pPr>
            <a:endParaRPr lang="en-US" sz="3500" b="1" i="1" baseline="0"/>
          </a:p>
        </p:txBody>
      </p:sp>
      <p:sp>
        <p:nvSpPr>
          <p:cNvPr id="922627" name="Rectangle 3"/>
          <p:cNvSpPr>
            <a:spLocks noChangeArrowheads="1"/>
          </p:cNvSpPr>
          <p:nvPr/>
        </p:nvSpPr>
        <p:spPr bwMode="auto">
          <a:xfrm>
            <a:off x="457200" y="1143000"/>
            <a:ext cx="8229600" cy="4724400"/>
          </a:xfrm>
          <a:prstGeom prst="rect">
            <a:avLst/>
          </a:prstGeom>
          <a:solidFill>
            <a:srgbClr val="F9F5B4"/>
          </a:solidFill>
          <a:ln w="9525">
            <a:noFill/>
            <a:miter lim="800000"/>
            <a:headEnd/>
            <a:tailEnd/>
          </a:ln>
        </p:spPr>
        <p:txBody>
          <a:bodyPr/>
          <a:lstStyle/>
          <a:p>
            <a:pPr marL="233363" indent="-233363">
              <a:lnSpc>
                <a:spcPct val="100000"/>
              </a:lnSpc>
              <a:spcBef>
                <a:spcPct val="0"/>
              </a:spcBef>
              <a:spcAft>
                <a:spcPct val="30000"/>
              </a:spcAft>
            </a:pPr>
            <a:r>
              <a:rPr lang="en-US" sz="2800" b="1" baseline="0">
                <a:solidFill>
                  <a:srgbClr val="BF0000"/>
                </a:solidFill>
              </a:rPr>
              <a:t>The Power of the Media</a:t>
            </a:r>
            <a:endParaRPr lang="en-US" sz="2800" b="1" baseline="0"/>
          </a:p>
          <a:p>
            <a:pPr marL="233363" indent="-233363">
              <a:lnSpc>
                <a:spcPct val="100000"/>
              </a:lnSpc>
              <a:spcBef>
                <a:spcPct val="0"/>
              </a:spcBef>
              <a:spcAft>
                <a:spcPct val="30000"/>
              </a:spcAft>
              <a:buFontTx/>
              <a:buChar char="•"/>
            </a:pPr>
            <a:r>
              <a:rPr lang="en-US" sz="2400" baseline="0"/>
              <a:t>Many feel that the new media wield too much power.</a:t>
            </a:r>
          </a:p>
          <a:p>
            <a:pPr marL="233363" indent="-233363">
              <a:lnSpc>
                <a:spcPct val="100000"/>
              </a:lnSpc>
              <a:spcBef>
                <a:spcPct val="0"/>
              </a:spcBef>
              <a:spcAft>
                <a:spcPct val="30000"/>
              </a:spcAft>
              <a:buFontTx/>
              <a:buChar char="•"/>
            </a:pPr>
            <a:r>
              <a:rPr lang="en-US" sz="2400" b="1" baseline="0"/>
              <a:t>Spiral of silence: </a:t>
            </a:r>
            <a:r>
              <a:rPr lang="en-US" sz="2400" baseline="0"/>
              <a:t>As news media offer repeated opinions, more people accept these opinions, and people who disagree are less likely to voice their views.</a:t>
            </a:r>
          </a:p>
          <a:p>
            <a:pPr marL="233363" indent="-233363">
              <a:lnSpc>
                <a:spcPct val="100000"/>
              </a:lnSpc>
              <a:spcBef>
                <a:spcPct val="0"/>
              </a:spcBef>
              <a:spcAft>
                <a:spcPct val="30000"/>
              </a:spcAft>
              <a:buFontTx/>
              <a:buChar char="•"/>
            </a:pPr>
            <a:r>
              <a:rPr lang="en-US" sz="2400" b="1" baseline="0"/>
              <a:t>Agenda setting: </a:t>
            </a:r>
            <a:r>
              <a:rPr lang="en-US" sz="2400" baseline="0"/>
              <a:t>The media do not tell people what to think, but what to think about.</a:t>
            </a:r>
          </a:p>
          <a:p>
            <a:pPr marL="233363" indent="-233363">
              <a:lnSpc>
                <a:spcPct val="100000"/>
              </a:lnSpc>
              <a:spcBef>
                <a:spcPct val="0"/>
              </a:spcBef>
              <a:spcAft>
                <a:spcPct val="30000"/>
              </a:spcAft>
              <a:buFontTx/>
              <a:buChar char="•"/>
            </a:pPr>
            <a:r>
              <a:rPr lang="en-US" sz="2400" b="1" baseline="0"/>
              <a:t>Gatekeepers: </a:t>
            </a:r>
            <a:r>
              <a:rPr lang="en-US" sz="2400" baseline="0"/>
              <a:t>Media figures decide what the agenda is in a particular story.</a:t>
            </a:r>
          </a:p>
          <a:p>
            <a:pPr marL="233363" indent="-233363">
              <a:lnSpc>
                <a:spcPct val="100000"/>
              </a:lnSpc>
              <a:spcBef>
                <a:spcPct val="0"/>
              </a:spcBef>
              <a:spcAft>
                <a:spcPct val="30000"/>
              </a:spcAft>
              <a:buFontTx/>
              <a:buChar char="•"/>
            </a:pPr>
            <a:r>
              <a:rPr lang="en-US" sz="2400" b="1" baseline="0"/>
              <a:t>Opinion leaders: </a:t>
            </a:r>
            <a:r>
              <a:rPr lang="en-US" sz="2400" baseline="0"/>
              <a:t>Respected individuals are the first to evaluate messages and their importance.</a:t>
            </a:r>
          </a:p>
        </p:txBody>
      </p:sp>
      <p:sp>
        <p:nvSpPr>
          <p:cNvPr id="43012" name="Rectangle 4"/>
          <p:cNvSpPr>
            <a:spLocks noChangeArrowheads="1"/>
          </p:cNvSpPr>
          <p:nvPr/>
        </p:nvSpPr>
        <p:spPr bwMode="auto">
          <a:xfrm>
            <a:off x="381000" y="609600"/>
            <a:ext cx="8153400" cy="533400"/>
          </a:xfrm>
          <a:prstGeom prst="rect">
            <a:avLst/>
          </a:prstGeom>
          <a:noFill/>
          <a:ln w="9525">
            <a:noFill/>
            <a:miter lim="800000"/>
            <a:headEnd/>
            <a:tailEnd/>
          </a:ln>
        </p:spPr>
        <p:txBody>
          <a:bodyPr/>
          <a:lstStyle/>
          <a:p>
            <a:pPr>
              <a:lnSpc>
                <a:spcPct val="100000"/>
              </a:lnSpc>
              <a:spcBef>
                <a:spcPct val="0"/>
              </a:spcBef>
            </a:pPr>
            <a:endParaRPr lang="en-US" sz="2800" b="1" baseline="0">
              <a:solidFill>
                <a:srgbClr val="FFCC00"/>
              </a:solidFill>
            </a:endParaRPr>
          </a:p>
        </p:txBody>
      </p:sp>
      <p:sp>
        <p:nvSpPr>
          <p:cNvPr id="43013" name="Rectangle 5"/>
          <p:cNvSpPr>
            <a:spLocks noChangeArrowheads="1"/>
          </p:cNvSpPr>
          <p:nvPr/>
        </p:nvSpPr>
        <p:spPr bwMode="auto">
          <a:xfrm>
            <a:off x="533400" y="609600"/>
            <a:ext cx="8153400" cy="533400"/>
          </a:xfrm>
          <a:prstGeom prst="rect">
            <a:avLst/>
          </a:prstGeom>
          <a:noFill/>
          <a:ln w="9525">
            <a:noFill/>
            <a:miter lim="800000"/>
            <a:headEnd/>
            <a:tailEnd/>
          </a:ln>
        </p:spPr>
        <p:txBody>
          <a:bodyPr/>
          <a:lstStyle/>
          <a:p>
            <a:pPr>
              <a:lnSpc>
                <a:spcPct val="100000"/>
              </a:lnSpc>
              <a:spcBef>
                <a:spcPct val="0"/>
              </a:spcBef>
            </a:pPr>
            <a:r>
              <a:rPr lang="en-US" sz="2800" b="1" baseline="0">
                <a:solidFill>
                  <a:srgbClr val="073499"/>
                </a:solidFill>
              </a:rPr>
              <a:t>Contemporary Mass-Media Issues</a:t>
            </a:r>
            <a:endParaRPr lang="en-US" sz="2800" b="1" baseline="0">
              <a:solidFill>
                <a:srgbClr val="FFCC00"/>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22627">
                                            <p:bg/>
                                          </p:spTgt>
                                        </p:tgtEl>
                                        <p:attrNameLst>
                                          <p:attrName>style.visibility</p:attrName>
                                        </p:attrNameLst>
                                      </p:cBhvr>
                                      <p:to>
                                        <p:strVal val="visible"/>
                                      </p:to>
                                    </p:set>
                                    <p:animEffect transition="in" filter="wipe(up)">
                                      <p:cBhvr>
                                        <p:cTn id="7" dur="1000"/>
                                        <p:tgtEl>
                                          <p:spTgt spid="922627">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22627">
                                            <p:txEl>
                                              <p:pRg st="0" end="0"/>
                                            </p:txEl>
                                          </p:spTgt>
                                        </p:tgtEl>
                                        <p:attrNameLst>
                                          <p:attrName>style.visibility</p:attrName>
                                        </p:attrNameLst>
                                      </p:cBhvr>
                                      <p:to>
                                        <p:strVal val="visible"/>
                                      </p:to>
                                    </p:set>
                                    <p:animEffect transition="in" filter="wipe(up)">
                                      <p:cBhvr>
                                        <p:cTn id="12" dur="1000"/>
                                        <p:tgtEl>
                                          <p:spTgt spid="92262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22627">
                                            <p:txEl>
                                              <p:pRg st="1" end="1"/>
                                            </p:txEl>
                                          </p:spTgt>
                                        </p:tgtEl>
                                        <p:attrNameLst>
                                          <p:attrName>style.visibility</p:attrName>
                                        </p:attrNameLst>
                                      </p:cBhvr>
                                      <p:to>
                                        <p:strVal val="visible"/>
                                      </p:to>
                                    </p:set>
                                    <p:animEffect transition="in" filter="wipe(up)">
                                      <p:cBhvr>
                                        <p:cTn id="17" dur="1000"/>
                                        <p:tgtEl>
                                          <p:spTgt spid="92262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922627">
                                            <p:txEl>
                                              <p:pRg st="2" end="2"/>
                                            </p:txEl>
                                          </p:spTgt>
                                        </p:tgtEl>
                                        <p:attrNameLst>
                                          <p:attrName>style.visibility</p:attrName>
                                        </p:attrNameLst>
                                      </p:cBhvr>
                                      <p:to>
                                        <p:strVal val="visible"/>
                                      </p:to>
                                    </p:set>
                                    <p:animEffect transition="in" filter="wipe(up)">
                                      <p:cBhvr>
                                        <p:cTn id="22" dur="1000"/>
                                        <p:tgtEl>
                                          <p:spTgt spid="92262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922627">
                                            <p:txEl>
                                              <p:pRg st="3" end="3"/>
                                            </p:txEl>
                                          </p:spTgt>
                                        </p:tgtEl>
                                        <p:attrNameLst>
                                          <p:attrName>style.visibility</p:attrName>
                                        </p:attrNameLst>
                                      </p:cBhvr>
                                      <p:to>
                                        <p:strVal val="visible"/>
                                      </p:to>
                                    </p:set>
                                    <p:animEffect transition="in" filter="wipe(up)">
                                      <p:cBhvr>
                                        <p:cTn id="27" dur="1000"/>
                                        <p:tgtEl>
                                          <p:spTgt spid="92262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922627">
                                            <p:txEl>
                                              <p:pRg st="4" end="4"/>
                                            </p:txEl>
                                          </p:spTgt>
                                        </p:tgtEl>
                                        <p:attrNameLst>
                                          <p:attrName>style.visibility</p:attrName>
                                        </p:attrNameLst>
                                      </p:cBhvr>
                                      <p:to>
                                        <p:strVal val="visible"/>
                                      </p:to>
                                    </p:set>
                                    <p:animEffect transition="in" filter="wipe(up)">
                                      <p:cBhvr>
                                        <p:cTn id="32" dur="1000"/>
                                        <p:tgtEl>
                                          <p:spTgt spid="92262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922627">
                                            <p:txEl>
                                              <p:pRg st="5" end="5"/>
                                            </p:txEl>
                                          </p:spTgt>
                                        </p:tgtEl>
                                        <p:attrNameLst>
                                          <p:attrName>style.visibility</p:attrName>
                                        </p:attrNameLst>
                                      </p:cBhvr>
                                      <p:to>
                                        <p:strVal val="visible"/>
                                      </p:to>
                                    </p:set>
                                    <p:animEffect transition="in" filter="wipe(up)">
                                      <p:cBhvr>
                                        <p:cTn id="37" dur="1000"/>
                                        <p:tgtEl>
                                          <p:spTgt spid="9226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627" grpId="0" build="p" bldLvl="2"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4678" name="Picture 6" descr="soc_357"/>
          <p:cNvPicPr>
            <a:picLocks noChangeAspect="1" noChangeArrowheads="1"/>
          </p:cNvPicPr>
          <p:nvPr/>
        </p:nvPicPr>
        <p:blipFill>
          <a:blip r:embed="rId2" cstate="print"/>
          <a:srcRect/>
          <a:stretch>
            <a:fillRect/>
          </a:stretch>
        </p:blipFill>
        <p:spPr bwMode="auto">
          <a:xfrm>
            <a:off x="2343150" y="685800"/>
            <a:ext cx="4408488" cy="50292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924678"/>
                                        </p:tgtEl>
                                        <p:attrNameLst>
                                          <p:attrName>style.visibility</p:attrName>
                                        </p:attrNameLst>
                                      </p:cBhvr>
                                      <p:to>
                                        <p:strVal val="visible"/>
                                      </p:to>
                                    </p:set>
                                    <p:animEffect transition="in" filter="slide(fromBottom)">
                                      <p:cBhvr>
                                        <p:cTn id="7" dur="1000"/>
                                        <p:tgtEl>
                                          <p:spTgt spid="9246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457200" y="1143000"/>
            <a:ext cx="8229600" cy="1600200"/>
          </a:xfrm>
          <a:prstGeom prst="rect">
            <a:avLst/>
          </a:prstGeom>
          <a:solidFill>
            <a:srgbClr val="F9F5B4"/>
          </a:solidFill>
          <a:ln w="9525">
            <a:noFill/>
            <a:miter lim="800000"/>
            <a:headEnd/>
            <a:tailEnd/>
          </a:ln>
        </p:spPr>
        <p:txBody>
          <a:bodyPr/>
          <a:lstStyle/>
          <a:p>
            <a:pPr>
              <a:lnSpc>
                <a:spcPct val="120000"/>
              </a:lnSpc>
            </a:pPr>
            <a:r>
              <a:rPr lang="en-US" sz="2400" b="1" baseline="0">
                <a:solidFill>
                  <a:srgbClr val="BF0000"/>
                </a:solidFill>
              </a:rPr>
              <a:t>Video Games and Violence</a:t>
            </a:r>
          </a:p>
          <a:p>
            <a:pPr>
              <a:lnSpc>
                <a:spcPct val="120000"/>
              </a:lnSpc>
              <a:spcBef>
                <a:spcPct val="0"/>
              </a:spcBef>
            </a:pPr>
            <a:r>
              <a:rPr lang="en-US" sz="2000" baseline="0"/>
              <a:t>A series of school shootings in the 1990s led many to believe real-life violence was encouraged by violence encountered in video games and on television. </a:t>
            </a:r>
          </a:p>
        </p:txBody>
      </p:sp>
      <p:sp>
        <p:nvSpPr>
          <p:cNvPr id="45059" name="Rectangle 3"/>
          <p:cNvSpPr>
            <a:spLocks noChangeArrowheads="1"/>
          </p:cNvSpPr>
          <p:nvPr/>
        </p:nvSpPr>
        <p:spPr bwMode="auto">
          <a:xfrm>
            <a:off x="381000" y="609600"/>
            <a:ext cx="8153400" cy="533400"/>
          </a:xfrm>
          <a:prstGeom prst="rect">
            <a:avLst/>
          </a:prstGeom>
          <a:noFill/>
          <a:ln w="9525">
            <a:noFill/>
            <a:miter lim="800000"/>
            <a:headEnd/>
            <a:tailEnd/>
          </a:ln>
        </p:spPr>
        <p:txBody>
          <a:bodyPr/>
          <a:lstStyle/>
          <a:p>
            <a:pPr>
              <a:lnSpc>
                <a:spcPct val="100000"/>
              </a:lnSpc>
              <a:spcBef>
                <a:spcPct val="0"/>
              </a:spcBef>
            </a:pPr>
            <a:r>
              <a:rPr lang="en-US" sz="2800" b="1" baseline="0">
                <a:solidFill>
                  <a:srgbClr val="073499"/>
                </a:solidFill>
              </a:rPr>
              <a:t>Sociology in Today’s World</a:t>
            </a:r>
            <a:endParaRPr lang="en-US" sz="2800" b="1" baseline="0">
              <a:solidFill>
                <a:srgbClr val="FFCC00"/>
              </a:solidFill>
            </a:endParaRPr>
          </a:p>
        </p:txBody>
      </p:sp>
      <p:sp>
        <p:nvSpPr>
          <p:cNvPr id="925700" name="Text Box 4"/>
          <p:cNvSpPr txBox="1">
            <a:spLocks noChangeArrowheads="1"/>
          </p:cNvSpPr>
          <p:nvPr/>
        </p:nvSpPr>
        <p:spPr bwMode="auto">
          <a:xfrm>
            <a:off x="457200" y="2819400"/>
            <a:ext cx="4038600" cy="3352800"/>
          </a:xfrm>
          <a:prstGeom prst="rect">
            <a:avLst/>
          </a:prstGeom>
          <a:solidFill>
            <a:srgbClr val="E0E9ED"/>
          </a:solidFill>
          <a:ln w="9525">
            <a:noFill/>
            <a:miter lim="800000"/>
            <a:headEnd/>
            <a:tailEnd/>
          </a:ln>
        </p:spPr>
        <p:txBody>
          <a:bodyPr/>
          <a:lstStyle/>
          <a:p>
            <a:pPr marL="231775" indent="-231775">
              <a:lnSpc>
                <a:spcPct val="100000"/>
              </a:lnSpc>
              <a:spcAft>
                <a:spcPct val="25000"/>
              </a:spcAft>
              <a:buFontTx/>
              <a:buChar char="•"/>
            </a:pPr>
            <a:r>
              <a:rPr lang="en-US" sz="2000" baseline="0"/>
              <a:t>First-person shooter game players use an assortment of weapons to fight off enemies.</a:t>
            </a:r>
          </a:p>
          <a:p>
            <a:pPr marL="231775" indent="-231775">
              <a:lnSpc>
                <a:spcPct val="100000"/>
              </a:lnSpc>
              <a:spcAft>
                <a:spcPct val="25000"/>
              </a:spcAft>
              <a:buFontTx/>
              <a:buChar char="•"/>
            </a:pPr>
            <a:r>
              <a:rPr lang="en-US" sz="2000" baseline="0"/>
              <a:t>Newspapers put blame of school shootings on these games.</a:t>
            </a:r>
          </a:p>
          <a:p>
            <a:pPr marL="231775" indent="-231775">
              <a:lnSpc>
                <a:spcPct val="100000"/>
              </a:lnSpc>
              <a:spcAft>
                <a:spcPct val="25000"/>
              </a:spcAft>
              <a:buFontTx/>
              <a:buChar char="•"/>
            </a:pPr>
            <a:r>
              <a:rPr lang="en-US" sz="2000" baseline="0"/>
              <a:t>Sociologist Karen Sternheimer began a study to test the link between games and violence.</a:t>
            </a:r>
          </a:p>
        </p:txBody>
      </p:sp>
      <p:sp>
        <p:nvSpPr>
          <p:cNvPr id="925701" name="Text Box 5"/>
          <p:cNvSpPr txBox="1">
            <a:spLocks noChangeArrowheads="1"/>
          </p:cNvSpPr>
          <p:nvPr/>
        </p:nvSpPr>
        <p:spPr bwMode="auto">
          <a:xfrm>
            <a:off x="4648200" y="2819400"/>
            <a:ext cx="4038600" cy="3352800"/>
          </a:xfrm>
          <a:prstGeom prst="rect">
            <a:avLst/>
          </a:prstGeom>
          <a:noFill/>
          <a:ln w="9525">
            <a:noFill/>
            <a:miter lim="800000"/>
            <a:headEnd/>
            <a:tailEnd/>
          </a:ln>
        </p:spPr>
        <p:txBody>
          <a:bodyPr/>
          <a:lstStyle/>
          <a:p>
            <a:pPr marL="231775" indent="-231775">
              <a:lnSpc>
                <a:spcPct val="100000"/>
              </a:lnSpc>
              <a:spcAft>
                <a:spcPct val="25000"/>
              </a:spcAft>
              <a:buFontTx/>
              <a:buChar char="•"/>
            </a:pPr>
            <a:r>
              <a:rPr lang="en-US" sz="2000" baseline="0"/>
              <a:t>Sternheimer’s study found no correlation between video games and the rate of violence among teens.</a:t>
            </a:r>
          </a:p>
          <a:p>
            <a:pPr marL="231775" indent="-231775">
              <a:lnSpc>
                <a:spcPct val="100000"/>
              </a:lnSpc>
              <a:spcAft>
                <a:spcPct val="25000"/>
              </a:spcAft>
              <a:buFontTx/>
              <a:buChar char="•"/>
            </a:pPr>
            <a:r>
              <a:rPr lang="en-US" sz="2000" baseline="0"/>
              <a:t>Studies that seem to support the correlation do not take into account important factors such as poverty, neighborhood stability, or family relationships, according to Sternheimer.</a:t>
            </a:r>
          </a:p>
        </p:txBody>
      </p:sp>
      <p:sp>
        <p:nvSpPr>
          <p:cNvPr id="925702" name="AutoShape 6"/>
          <p:cNvSpPr>
            <a:spLocks noChangeArrowheads="1"/>
          </p:cNvSpPr>
          <p:nvPr/>
        </p:nvSpPr>
        <p:spPr bwMode="auto">
          <a:xfrm flipH="1" flipV="1">
            <a:off x="8458200" y="2787650"/>
            <a:ext cx="228600" cy="152400"/>
          </a:xfrm>
          <a:prstGeom prst="triangle">
            <a:avLst>
              <a:gd name="adj" fmla="val 50000"/>
            </a:avLst>
          </a:prstGeom>
          <a:solidFill>
            <a:srgbClr val="2E6CF6"/>
          </a:solidFill>
          <a:ln w="9525" algn="ctr">
            <a:noFill/>
            <a:miter lim="800000"/>
            <a:headEnd/>
            <a:tailEnd/>
          </a:ln>
        </p:spPr>
        <p:txBody>
          <a:bodyPr wrap="none" anchor="ctr"/>
          <a:lstStyle/>
          <a:p>
            <a:endParaRPr lang="en-US"/>
          </a:p>
        </p:txBody>
      </p:sp>
      <p:sp>
        <p:nvSpPr>
          <p:cNvPr id="925703" name="AutoShape 7"/>
          <p:cNvSpPr>
            <a:spLocks noChangeArrowheads="1"/>
          </p:cNvSpPr>
          <p:nvPr/>
        </p:nvSpPr>
        <p:spPr bwMode="auto">
          <a:xfrm flipH="1" flipV="1">
            <a:off x="4191000" y="5943600"/>
            <a:ext cx="228600" cy="152400"/>
          </a:xfrm>
          <a:prstGeom prst="triangle">
            <a:avLst>
              <a:gd name="adj" fmla="val 50000"/>
            </a:avLst>
          </a:prstGeom>
          <a:solidFill>
            <a:srgbClr val="2E6CF6"/>
          </a:solidFill>
          <a:ln w="9525" algn="ctr">
            <a:noFill/>
            <a:miter lim="800000"/>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25702"/>
                                        </p:tgtEl>
                                        <p:attrNameLst>
                                          <p:attrName>style.visibility</p:attrName>
                                        </p:attrNameLst>
                                      </p:cBhvr>
                                      <p:to>
                                        <p:strVal val="hidden"/>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925700"/>
                                        </p:tgtEl>
                                        <p:attrNameLst>
                                          <p:attrName>style.visibility</p:attrName>
                                        </p:attrNameLst>
                                      </p:cBhvr>
                                      <p:to>
                                        <p:strVal val="visible"/>
                                      </p:to>
                                    </p:set>
                                    <p:animEffect transition="in" filter="wipe(left)">
                                      <p:cBhvr>
                                        <p:cTn id="10" dur="500"/>
                                        <p:tgtEl>
                                          <p:spTgt spid="925700"/>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92570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925703"/>
                                        </p:tgtEl>
                                        <p:attrNameLst>
                                          <p:attrName>style.visibility</p:attrName>
                                        </p:attrNameLst>
                                      </p:cBhvr>
                                      <p:to>
                                        <p:strVal val="hidden"/>
                                      </p:to>
                                    </p:set>
                                  </p:childTnLst>
                                </p:cTn>
                              </p:par>
                            </p:childTnLst>
                          </p:cTn>
                        </p:par>
                        <p:par>
                          <p:cTn id="18" fill="hold">
                            <p:stCondLst>
                              <p:cond delay="0"/>
                            </p:stCondLst>
                            <p:childTnLst>
                              <p:par>
                                <p:cTn id="19" presetID="22" presetClass="entr" presetSubtype="8" fill="hold" grpId="0" nodeType="afterEffect">
                                  <p:stCondLst>
                                    <p:cond delay="0"/>
                                  </p:stCondLst>
                                  <p:childTnLst>
                                    <p:set>
                                      <p:cBhvr>
                                        <p:cTn id="20" dur="1" fill="hold">
                                          <p:stCondLst>
                                            <p:cond delay="0"/>
                                          </p:stCondLst>
                                        </p:cTn>
                                        <p:tgtEl>
                                          <p:spTgt spid="925701"/>
                                        </p:tgtEl>
                                        <p:attrNameLst>
                                          <p:attrName>style.visibility</p:attrName>
                                        </p:attrNameLst>
                                      </p:cBhvr>
                                      <p:to>
                                        <p:strVal val="visible"/>
                                      </p:to>
                                    </p:set>
                                    <p:animEffect transition="in" filter="wipe(left)">
                                      <p:cBhvr>
                                        <p:cTn id="21" dur="500"/>
                                        <p:tgtEl>
                                          <p:spTgt spid="925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5700" grpId="0" animBg="1"/>
      <p:bldP spid="925701" grpId="0"/>
      <p:bldP spid="925702" grpId="0" animBg="1"/>
      <p:bldP spid="925703" grpId="0" animBg="1"/>
      <p:bldP spid="925703" grpId="1"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9798" name="Picture 6" descr="soc_359a"/>
          <p:cNvPicPr>
            <a:picLocks noChangeAspect="1" noChangeArrowheads="1"/>
          </p:cNvPicPr>
          <p:nvPr/>
        </p:nvPicPr>
        <p:blipFill>
          <a:blip r:embed="rId2" cstate="print"/>
          <a:srcRect/>
          <a:stretch>
            <a:fillRect/>
          </a:stretch>
        </p:blipFill>
        <p:spPr bwMode="auto">
          <a:xfrm>
            <a:off x="304800" y="609600"/>
            <a:ext cx="4098925" cy="2989263"/>
          </a:xfrm>
          <a:prstGeom prst="rect">
            <a:avLst/>
          </a:prstGeom>
          <a:noFill/>
          <a:ln w="9525">
            <a:noFill/>
            <a:miter lim="800000"/>
            <a:headEnd/>
            <a:tailEnd/>
          </a:ln>
        </p:spPr>
      </p:pic>
      <p:pic>
        <p:nvPicPr>
          <p:cNvPr id="929799" name="Picture 7" descr="soc_359b"/>
          <p:cNvPicPr>
            <a:picLocks noChangeAspect="1" noChangeArrowheads="1"/>
          </p:cNvPicPr>
          <p:nvPr/>
        </p:nvPicPr>
        <p:blipFill>
          <a:blip r:embed="rId3" cstate="print"/>
          <a:srcRect/>
          <a:stretch>
            <a:fillRect/>
          </a:stretch>
        </p:blipFill>
        <p:spPr bwMode="auto">
          <a:xfrm>
            <a:off x="3886200" y="3295650"/>
            <a:ext cx="4724400" cy="25050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929798"/>
                                        </p:tgtEl>
                                        <p:attrNameLst>
                                          <p:attrName>style.visibility</p:attrName>
                                        </p:attrNameLst>
                                      </p:cBhvr>
                                      <p:to>
                                        <p:strVal val="visible"/>
                                      </p:to>
                                    </p:set>
                                    <p:anim calcmode="lin" valueType="num">
                                      <p:cBhvr>
                                        <p:cTn id="7" dur="500" fill="hold"/>
                                        <p:tgtEl>
                                          <p:spTgt spid="929798"/>
                                        </p:tgtEl>
                                        <p:attrNameLst>
                                          <p:attrName>ppt_w</p:attrName>
                                        </p:attrNameLst>
                                      </p:cBhvr>
                                      <p:tavLst>
                                        <p:tav tm="0">
                                          <p:val>
                                            <p:fltVal val="0"/>
                                          </p:val>
                                        </p:tav>
                                        <p:tav tm="100000">
                                          <p:val>
                                            <p:strVal val="#ppt_w"/>
                                          </p:val>
                                        </p:tav>
                                      </p:tavLst>
                                    </p:anim>
                                    <p:anim calcmode="lin" valueType="num">
                                      <p:cBhvr>
                                        <p:cTn id="8" dur="500" fill="hold"/>
                                        <p:tgtEl>
                                          <p:spTgt spid="92979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929799"/>
                                        </p:tgtEl>
                                        <p:attrNameLst>
                                          <p:attrName>style.visibility</p:attrName>
                                        </p:attrNameLst>
                                      </p:cBhvr>
                                      <p:to>
                                        <p:strVal val="visible"/>
                                      </p:to>
                                    </p:set>
                                    <p:anim calcmode="lin" valueType="num">
                                      <p:cBhvr>
                                        <p:cTn id="12" dur="500" fill="hold"/>
                                        <p:tgtEl>
                                          <p:spTgt spid="929799"/>
                                        </p:tgtEl>
                                        <p:attrNameLst>
                                          <p:attrName>ppt_w</p:attrName>
                                        </p:attrNameLst>
                                      </p:cBhvr>
                                      <p:tavLst>
                                        <p:tav tm="0">
                                          <p:val>
                                            <p:fltVal val="0"/>
                                          </p:val>
                                        </p:tav>
                                        <p:tav tm="100000">
                                          <p:val>
                                            <p:strVal val="#ppt_w"/>
                                          </p:val>
                                        </p:tav>
                                      </p:tavLst>
                                    </p:anim>
                                    <p:anim calcmode="lin" valueType="num">
                                      <p:cBhvr>
                                        <p:cTn id="13" dur="500" fill="hold"/>
                                        <p:tgtEl>
                                          <p:spTgt spid="92979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457200" y="1905000"/>
            <a:ext cx="8229600" cy="2514600"/>
          </a:xfrm>
          <a:prstGeom prst="rect">
            <a:avLst/>
          </a:prstGeom>
          <a:solidFill>
            <a:srgbClr val="E0E9ED"/>
          </a:solidFill>
          <a:ln w="9525">
            <a:noFill/>
            <a:miter lim="800000"/>
            <a:headEnd/>
            <a:tailEnd/>
          </a:ln>
        </p:spPr>
        <p:txBody>
          <a:bodyPr/>
          <a:lstStyle/>
          <a:p>
            <a:pPr marL="233363" indent="-233363">
              <a:lnSpc>
                <a:spcPct val="100000"/>
              </a:lnSpc>
              <a:spcBef>
                <a:spcPct val="0"/>
              </a:spcBef>
              <a:spcAft>
                <a:spcPct val="30000"/>
              </a:spcAft>
            </a:pPr>
            <a:r>
              <a:rPr lang="en-US" sz="2800" b="1" baseline="0">
                <a:solidFill>
                  <a:srgbClr val="BF0000"/>
                </a:solidFill>
              </a:rPr>
              <a:t>Thinking Critically</a:t>
            </a:r>
            <a:endParaRPr lang="en-US" sz="2800" b="1" baseline="0"/>
          </a:p>
          <a:p>
            <a:pPr marL="233363" indent="-233363">
              <a:lnSpc>
                <a:spcPct val="100000"/>
              </a:lnSpc>
              <a:spcBef>
                <a:spcPct val="0"/>
              </a:spcBef>
              <a:spcAft>
                <a:spcPct val="30000"/>
              </a:spcAft>
              <a:buFontTx/>
              <a:buChar char="•"/>
            </a:pPr>
            <a:r>
              <a:rPr lang="en-US" sz="2400" baseline="0"/>
              <a:t>What weaknesses did Karen Sternheimer find in the studies of the impact of video games?</a:t>
            </a:r>
          </a:p>
          <a:p>
            <a:pPr marL="233363" indent="-233363">
              <a:lnSpc>
                <a:spcPct val="100000"/>
              </a:lnSpc>
              <a:spcBef>
                <a:spcPct val="0"/>
              </a:spcBef>
              <a:spcAft>
                <a:spcPct val="30000"/>
              </a:spcAft>
              <a:buFontTx/>
              <a:buChar char="•"/>
            </a:pPr>
            <a:r>
              <a:rPr lang="en-US" sz="2400" baseline="0"/>
              <a:t>Do you think there is any connection between violent video games and aggressive behavior? Why or why not?</a:t>
            </a:r>
          </a:p>
        </p:txBody>
      </p:sp>
      <p:sp>
        <p:nvSpPr>
          <p:cNvPr id="47107" name="Rectangle 3"/>
          <p:cNvSpPr>
            <a:spLocks noChangeArrowheads="1"/>
          </p:cNvSpPr>
          <p:nvPr/>
        </p:nvSpPr>
        <p:spPr bwMode="auto">
          <a:xfrm>
            <a:off x="381000" y="609600"/>
            <a:ext cx="8153400" cy="533400"/>
          </a:xfrm>
          <a:prstGeom prst="rect">
            <a:avLst/>
          </a:prstGeom>
          <a:noFill/>
          <a:ln w="9525">
            <a:noFill/>
            <a:miter lim="800000"/>
            <a:headEnd/>
            <a:tailEnd/>
          </a:ln>
        </p:spPr>
        <p:txBody>
          <a:bodyPr/>
          <a:lstStyle/>
          <a:p>
            <a:pPr>
              <a:lnSpc>
                <a:spcPct val="100000"/>
              </a:lnSpc>
              <a:spcBef>
                <a:spcPct val="0"/>
              </a:spcBef>
            </a:pPr>
            <a:r>
              <a:rPr lang="en-US" sz="2800" b="1" baseline="0">
                <a:solidFill>
                  <a:srgbClr val="073499"/>
                </a:solidFill>
              </a:rPr>
              <a:t>Sociology in Today’s World</a:t>
            </a:r>
            <a:endParaRPr lang="en-US" sz="2800" b="1" baseline="0">
              <a:solidFill>
                <a:srgbClr val="FFCC00"/>
              </a:solidFill>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457200" y="1143000"/>
            <a:ext cx="8229600" cy="1524000"/>
          </a:xfrm>
          <a:prstGeom prst="rect">
            <a:avLst/>
          </a:prstGeom>
          <a:solidFill>
            <a:srgbClr val="F9F5B4"/>
          </a:solidFill>
          <a:ln w="9525">
            <a:noFill/>
            <a:miter lim="800000"/>
            <a:headEnd/>
            <a:tailEnd/>
          </a:ln>
        </p:spPr>
        <p:txBody>
          <a:bodyPr/>
          <a:lstStyle/>
          <a:p>
            <a:pPr>
              <a:lnSpc>
                <a:spcPct val="120000"/>
              </a:lnSpc>
            </a:pPr>
            <a:r>
              <a:rPr lang="en-US" sz="2400" b="1" baseline="0">
                <a:solidFill>
                  <a:srgbClr val="BF0000"/>
                </a:solidFill>
              </a:rPr>
              <a:t>Promoting a Class on Sport and Mass Media</a:t>
            </a:r>
            <a:endParaRPr lang="en-US" sz="2400" baseline="0"/>
          </a:p>
          <a:p>
            <a:pPr>
              <a:lnSpc>
                <a:spcPct val="120000"/>
              </a:lnSpc>
            </a:pPr>
            <a:r>
              <a:rPr lang="en-US" sz="2400" baseline="0"/>
              <a:t>What is the best way to encourage students to learn more about social institutions such as sport and mass media?</a:t>
            </a:r>
          </a:p>
        </p:txBody>
      </p:sp>
      <p:grpSp>
        <p:nvGrpSpPr>
          <p:cNvPr id="2" name="Group 3"/>
          <p:cNvGrpSpPr>
            <a:grpSpLocks/>
          </p:cNvGrpSpPr>
          <p:nvPr/>
        </p:nvGrpSpPr>
        <p:grpSpPr bwMode="auto">
          <a:xfrm>
            <a:off x="457200" y="2819400"/>
            <a:ext cx="4038600" cy="3124200"/>
            <a:chOff x="288" y="2166"/>
            <a:chExt cx="2448" cy="1338"/>
          </a:xfrm>
        </p:grpSpPr>
        <p:sp>
          <p:nvSpPr>
            <p:cNvPr id="48138" name="Text Box 4"/>
            <p:cNvSpPr txBox="1">
              <a:spLocks noChangeArrowheads="1"/>
            </p:cNvSpPr>
            <p:nvPr/>
          </p:nvSpPr>
          <p:spPr bwMode="auto">
            <a:xfrm>
              <a:off x="288" y="2400"/>
              <a:ext cx="2448" cy="1104"/>
            </a:xfrm>
            <a:prstGeom prst="rect">
              <a:avLst/>
            </a:prstGeom>
            <a:solidFill>
              <a:srgbClr val="E0E9ED"/>
            </a:solidFill>
            <a:ln w="9525">
              <a:noFill/>
              <a:miter lim="800000"/>
              <a:headEnd/>
              <a:tailEnd/>
            </a:ln>
          </p:spPr>
          <p:txBody>
            <a:bodyPr/>
            <a:lstStyle/>
            <a:p>
              <a:pPr marL="228600" indent="-228600">
                <a:buFontTx/>
                <a:buChar char="•"/>
              </a:pPr>
              <a:r>
                <a:rPr lang="en-US" sz="2000" baseline="0"/>
                <a:t>In this lab, you will create a poster to promote a class on sport and mass media.</a:t>
              </a:r>
            </a:p>
            <a:p>
              <a:pPr marL="228600" indent="-228600">
                <a:buFontTx/>
                <a:buChar char="•"/>
              </a:pPr>
              <a:r>
                <a:rPr lang="en-US" sz="2000" baseline="0"/>
                <a:t>Working in groups, you will become an expert in one area and contribute your expertise to the design of your poster.</a:t>
              </a:r>
            </a:p>
          </p:txBody>
        </p:sp>
        <p:sp>
          <p:nvSpPr>
            <p:cNvPr id="48139" name="Text Box 5"/>
            <p:cNvSpPr txBox="1">
              <a:spLocks noChangeArrowheads="1"/>
            </p:cNvSpPr>
            <p:nvPr/>
          </p:nvSpPr>
          <p:spPr bwMode="auto">
            <a:xfrm>
              <a:off x="288" y="2166"/>
              <a:ext cx="2448" cy="234"/>
            </a:xfrm>
            <a:prstGeom prst="rect">
              <a:avLst/>
            </a:prstGeom>
            <a:solidFill>
              <a:srgbClr val="E0E9ED"/>
            </a:solidFill>
            <a:ln w="9525">
              <a:noFill/>
              <a:miter lim="800000"/>
              <a:headEnd/>
              <a:tailEnd/>
            </a:ln>
          </p:spPr>
          <p:txBody>
            <a:bodyPr/>
            <a:lstStyle/>
            <a:p>
              <a:pPr>
                <a:lnSpc>
                  <a:spcPct val="100000"/>
                </a:lnSpc>
                <a:spcBef>
                  <a:spcPct val="0"/>
                </a:spcBef>
              </a:pPr>
              <a:r>
                <a:rPr lang="en-US" sz="2400" b="1" baseline="0">
                  <a:solidFill>
                    <a:srgbClr val="BF0000"/>
                  </a:solidFill>
                </a:rPr>
                <a:t>1. Introduction</a:t>
              </a:r>
              <a:endParaRPr lang="en-US" sz="2400" b="1" baseline="0"/>
            </a:p>
          </p:txBody>
        </p:sp>
      </p:grpSp>
      <p:sp>
        <p:nvSpPr>
          <p:cNvPr id="48132" name="Rectangle 6"/>
          <p:cNvSpPr>
            <a:spLocks noChangeArrowheads="1"/>
          </p:cNvSpPr>
          <p:nvPr/>
        </p:nvSpPr>
        <p:spPr bwMode="auto">
          <a:xfrm>
            <a:off x="381000" y="609600"/>
            <a:ext cx="8153400" cy="533400"/>
          </a:xfrm>
          <a:prstGeom prst="rect">
            <a:avLst/>
          </a:prstGeom>
          <a:noFill/>
          <a:ln w="9525">
            <a:noFill/>
            <a:miter lim="800000"/>
            <a:headEnd/>
            <a:tailEnd/>
          </a:ln>
        </p:spPr>
        <p:txBody>
          <a:bodyPr/>
          <a:lstStyle/>
          <a:p>
            <a:pPr>
              <a:lnSpc>
                <a:spcPct val="100000"/>
              </a:lnSpc>
              <a:spcBef>
                <a:spcPct val="0"/>
              </a:spcBef>
            </a:pPr>
            <a:r>
              <a:rPr lang="en-US" sz="2800" b="1" baseline="0">
                <a:solidFill>
                  <a:srgbClr val="073499"/>
                </a:solidFill>
              </a:rPr>
              <a:t>Lab: Applying What You’ve Learned</a:t>
            </a:r>
            <a:endParaRPr lang="en-US" sz="2800" b="1" baseline="0">
              <a:solidFill>
                <a:srgbClr val="FFCC00"/>
              </a:solidFill>
            </a:endParaRPr>
          </a:p>
        </p:txBody>
      </p:sp>
      <p:grpSp>
        <p:nvGrpSpPr>
          <p:cNvPr id="3" name="Group 7"/>
          <p:cNvGrpSpPr>
            <a:grpSpLocks/>
          </p:cNvGrpSpPr>
          <p:nvPr/>
        </p:nvGrpSpPr>
        <p:grpSpPr bwMode="auto">
          <a:xfrm>
            <a:off x="4495800" y="2819400"/>
            <a:ext cx="4191000" cy="3124200"/>
            <a:chOff x="288" y="2166"/>
            <a:chExt cx="2448" cy="1338"/>
          </a:xfrm>
        </p:grpSpPr>
        <p:sp>
          <p:nvSpPr>
            <p:cNvPr id="48136" name="Text Box 8"/>
            <p:cNvSpPr txBox="1">
              <a:spLocks noChangeArrowheads="1"/>
            </p:cNvSpPr>
            <p:nvPr/>
          </p:nvSpPr>
          <p:spPr bwMode="auto">
            <a:xfrm>
              <a:off x="288" y="2400"/>
              <a:ext cx="2448" cy="1104"/>
            </a:xfrm>
            <a:prstGeom prst="rect">
              <a:avLst/>
            </a:prstGeom>
            <a:solidFill>
              <a:schemeClr val="bg1"/>
            </a:solidFill>
            <a:ln w="9525">
              <a:noFill/>
              <a:miter lim="800000"/>
              <a:headEnd/>
              <a:tailEnd/>
            </a:ln>
          </p:spPr>
          <p:txBody>
            <a:bodyPr/>
            <a:lstStyle/>
            <a:p>
              <a:pPr marL="228600" indent="-228600">
                <a:buFontTx/>
                <a:buChar char="•"/>
              </a:pPr>
              <a:r>
                <a:rPr lang="en-US" sz="2000" baseline="0"/>
                <a:t>In your second group, provide the following information: your topic, important terms and concepts, how your topic is important, and specific examples.</a:t>
              </a:r>
            </a:p>
          </p:txBody>
        </p:sp>
        <p:sp>
          <p:nvSpPr>
            <p:cNvPr id="48137" name="Text Box 9"/>
            <p:cNvSpPr txBox="1">
              <a:spLocks noChangeArrowheads="1"/>
            </p:cNvSpPr>
            <p:nvPr/>
          </p:nvSpPr>
          <p:spPr bwMode="auto">
            <a:xfrm>
              <a:off x="288" y="2166"/>
              <a:ext cx="2448" cy="234"/>
            </a:xfrm>
            <a:prstGeom prst="rect">
              <a:avLst/>
            </a:prstGeom>
            <a:solidFill>
              <a:schemeClr val="bg1"/>
            </a:solidFill>
            <a:ln w="9525">
              <a:noFill/>
              <a:miter lim="800000"/>
              <a:headEnd/>
              <a:tailEnd/>
            </a:ln>
          </p:spPr>
          <p:txBody>
            <a:bodyPr/>
            <a:lstStyle/>
            <a:p>
              <a:pPr>
                <a:lnSpc>
                  <a:spcPct val="100000"/>
                </a:lnSpc>
                <a:spcBef>
                  <a:spcPct val="0"/>
                </a:spcBef>
              </a:pPr>
              <a:r>
                <a:rPr lang="en-US" sz="2400" b="1" baseline="0">
                  <a:solidFill>
                    <a:srgbClr val="BF0000"/>
                  </a:solidFill>
                </a:rPr>
                <a:t>2. Sharing Your Expertise</a:t>
              </a:r>
              <a:endParaRPr lang="en-US" sz="2400" b="1" baseline="0"/>
            </a:p>
          </p:txBody>
        </p:sp>
      </p:grpSp>
      <p:sp>
        <p:nvSpPr>
          <p:cNvPr id="803850" name="AutoShape 10"/>
          <p:cNvSpPr>
            <a:spLocks noChangeArrowheads="1"/>
          </p:cNvSpPr>
          <p:nvPr/>
        </p:nvSpPr>
        <p:spPr bwMode="auto">
          <a:xfrm flipH="1" flipV="1">
            <a:off x="8458200" y="2720975"/>
            <a:ext cx="228600" cy="152400"/>
          </a:xfrm>
          <a:prstGeom prst="triangle">
            <a:avLst>
              <a:gd name="adj" fmla="val 50000"/>
            </a:avLst>
          </a:prstGeom>
          <a:solidFill>
            <a:srgbClr val="2E6CF6"/>
          </a:solidFill>
          <a:ln w="9525" algn="ctr">
            <a:noFill/>
            <a:miter lim="800000"/>
            <a:headEnd/>
            <a:tailEnd/>
          </a:ln>
        </p:spPr>
        <p:txBody>
          <a:bodyPr wrap="none" anchor="ctr"/>
          <a:lstStyle/>
          <a:p>
            <a:endParaRPr lang="en-US"/>
          </a:p>
        </p:txBody>
      </p:sp>
      <p:sp>
        <p:nvSpPr>
          <p:cNvPr id="803851" name="AutoShape 11"/>
          <p:cNvSpPr>
            <a:spLocks noChangeArrowheads="1"/>
          </p:cNvSpPr>
          <p:nvPr/>
        </p:nvSpPr>
        <p:spPr bwMode="auto">
          <a:xfrm flipH="1" flipV="1">
            <a:off x="4191000" y="5715000"/>
            <a:ext cx="228600" cy="152400"/>
          </a:xfrm>
          <a:prstGeom prst="triangle">
            <a:avLst>
              <a:gd name="adj" fmla="val 50000"/>
            </a:avLst>
          </a:prstGeom>
          <a:solidFill>
            <a:srgbClr val="2E6CF6"/>
          </a:solidFill>
          <a:ln w="9525" algn="ctr">
            <a:noFill/>
            <a:miter lim="800000"/>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03850"/>
                                        </p:tgtEl>
                                        <p:attrNameLst>
                                          <p:attrName>style.visibility</p:attrName>
                                        </p:attrNameLst>
                                      </p:cBhvr>
                                      <p:to>
                                        <p:strVal val="hidden"/>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80385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803851"/>
                                        </p:tgtEl>
                                        <p:attrNameLst>
                                          <p:attrName>style.visibility</p:attrName>
                                        </p:attrNameLst>
                                      </p:cBhvr>
                                      <p:to>
                                        <p:strVal val="hidden"/>
                                      </p:to>
                                    </p:set>
                                  </p:childTnLst>
                                </p:cTn>
                              </p:par>
                            </p:childTnLst>
                          </p:cTn>
                        </p:par>
                        <p:par>
                          <p:cTn id="18" fill="hold">
                            <p:stCondLst>
                              <p:cond delay="0"/>
                            </p:stCondLst>
                            <p:childTnLst>
                              <p:par>
                                <p:cTn id="19" presetID="22" presetClass="entr" presetSubtype="8"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3850" grpId="0" animBg="1"/>
      <p:bldP spid="803851" grpId="0" animBg="1"/>
      <p:bldP spid="803851"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0818" name="Text Box 2"/>
          <p:cNvSpPr txBox="1">
            <a:spLocks noChangeArrowheads="1"/>
          </p:cNvSpPr>
          <p:nvPr/>
        </p:nvSpPr>
        <p:spPr bwMode="auto">
          <a:xfrm>
            <a:off x="457200" y="1371600"/>
            <a:ext cx="4038600" cy="4343400"/>
          </a:xfrm>
          <a:prstGeom prst="rect">
            <a:avLst/>
          </a:prstGeom>
          <a:solidFill>
            <a:srgbClr val="F9F5B4"/>
          </a:solidFill>
          <a:ln w="9525">
            <a:noFill/>
            <a:miter lim="800000"/>
            <a:headEnd/>
            <a:tailEnd/>
          </a:ln>
        </p:spPr>
        <p:txBody>
          <a:bodyPr/>
          <a:lstStyle/>
          <a:p>
            <a:pPr marL="231775" indent="-231775">
              <a:lnSpc>
                <a:spcPct val="100000"/>
              </a:lnSpc>
              <a:spcAft>
                <a:spcPct val="25000"/>
              </a:spcAft>
            </a:pPr>
            <a:r>
              <a:rPr lang="en-US" sz="2400" b="1" baseline="0">
                <a:solidFill>
                  <a:srgbClr val="BF0000"/>
                </a:solidFill>
              </a:rPr>
              <a:t>3. Making the Poster</a:t>
            </a:r>
          </a:p>
          <a:p>
            <a:pPr marL="231775" indent="-231775">
              <a:lnSpc>
                <a:spcPct val="100000"/>
              </a:lnSpc>
              <a:spcAft>
                <a:spcPct val="25000"/>
              </a:spcAft>
              <a:buFontTx/>
              <a:buChar char="•"/>
            </a:pPr>
            <a:r>
              <a:rPr lang="en-US" sz="2000" baseline="0"/>
              <a:t>After each member has shared his or her expertise, design a poster that includes:</a:t>
            </a:r>
          </a:p>
          <a:p>
            <a:pPr marL="635000" lvl="1" indent="-288925">
              <a:lnSpc>
                <a:spcPct val="100000"/>
              </a:lnSpc>
              <a:spcAft>
                <a:spcPct val="25000"/>
              </a:spcAft>
              <a:buFontTx/>
              <a:buChar char="•"/>
            </a:pPr>
            <a:r>
              <a:rPr lang="en-US" sz="1800" baseline="0"/>
              <a:t>three to five sentences with key ideas.</a:t>
            </a:r>
          </a:p>
          <a:p>
            <a:pPr marL="635000" lvl="1" indent="-288925">
              <a:lnSpc>
                <a:spcPct val="100000"/>
              </a:lnSpc>
              <a:spcAft>
                <a:spcPct val="25000"/>
              </a:spcAft>
              <a:buFontTx/>
              <a:buChar char="•"/>
            </a:pPr>
            <a:r>
              <a:rPr lang="en-US" sz="1800" baseline="0"/>
              <a:t>two terms related to the topic.</a:t>
            </a:r>
          </a:p>
          <a:p>
            <a:pPr marL="635000" lvl="1" indent="-288925">
              <a:lnSpc>
                <a:spcPct val="100000"/>
              </a:lnSpc>
              <a:spcAft>
                <a:spcPct val="25000"/>
              </a:spcAft>
              <a:buFontTx/>
              <a:buChar char="•"/>
            </a:pPr>
            <a:r>
              <a:rPr lang="en-US" sz="1800" baseline="0"/>
              <a:t>an example.</a:t>
            </a:r>
          </a:p>
          <a:p>
            <a:pPr marL="635000" lvl="1" indent="-288925">
              <a:lnSpc>
                <a:spcPct val="100000"/>
              </a:lnSpc>
              <a:spcAft>
                <a:spcPct val="25000"/>
              </a:spcAft>
              <a:buFontTx/>
              <a:buChar char="•"/>
            </a:pPr>
            <a:r>
              <a:rPr lang="en-US" sz="1800" baseline="0"/>
              <a:t>a reason students would find the class useful or interesting.</a:t>
            </a:r>
          </a:p>
          <a:p>
            <a:pPr marL="635000" lvl="1" indent="-288925">
              <a:lnSpc>
                <a:spcPct val="100000"/>
              </a:lnSpc>
              <a:spcAft>
                <a:spcPct val="25000"/>
              </a:spcAft>
              <a:buFontTx/>
              <a:buChar char="•"/>
            </a:pPr>
            <a:r>
              <a:rPr lang="en-US" sz="1800" baseline="0"/>
              <a:t>an illustration that enhances understanding.</a:t>
            </a:r>
          </a:p>
        </p:txBody>
      </p:sp>
      <p:sp>
        <p:nvSpPr>
          <p:cNvPr id="930819" name="Text Box 3"/>
          <p:cNvSpPr txBox="1">
            <a:spLocks noChangeArrowheads="1"/>
          </p:cNvSpPr>
          <p:nvPr/>
        </p:nvSpPr>
        <p:spPr bwMode="auto">
          <a:xfrm>
            <a:off x="4648200" y="1371600"/>
            <a:ext cx="4038600" cy="4343400"/>
          </a:xfrm>
          <a:prstGeom prst="rect">
            <a:avLst/>
          </a:prstGeom>
          <a:solidFill>
            <a:srgbClr val="E0E9ED"/>
          </a:solidFill>
          <a:ln w="9525">
            <a:noFill/>
            <a:miter lim="800000"/>
            <a:headEnd/>
            <a:tailEnd/>
          </a:ln>
        </p:spPr>
        <p:txBody>
          <a:bodyPr/>
          <a:lstStyle/>
          <a:p>
            <a:pPr marL="231775" indent="-231775">
              <a:lnSpc>
                <a:spcPct val="100000"/>
              </a:lnSpc>
              <a:spcAft>
                <a:spcPct val="25000"/>
              </a:spcAft>
            </a:pPr>
            <a:r>
              <a:rPr lang="en-US" sz="2400" b="1" baseline="0">
                <a:solidFill>
                  <a:srgbClr val="BF0000"/>
                </a:solidFill>
              </a:rPr>
              <a:t>4. Exchanging Posters</a:t>
            </a:r>
          </a:p>
          <a:p>
            <a:pPr marL="231775" indent="-231775">
              <a:lnSpc>
                <a:spcPct val="100000"/>
              </a:lnSpc>
              <a:spcAft>
                <a:spcPct val="25000"/>
              </a:spcAft>
              <a:buFontTx/>
              <a:buChar char="•"/>
            </a:pPr>
            <a:r>
              <a:rPr lang="en-US" sz="2000" baseline="0"/>
              <a:t>Exchange posters with another group.</a:t>
            </a:r>
          </a:p>
          <a:p>
            <a:pPr marL="231775" indent="-231775">
              <a:lnSpc>
                <a:spcPct val="100000"/>
              </a:lnSpc>
              <a:spcAft>
                <a:spcPct val="25000"/>
              </a:spcAft>
              <a:buFontTx/>
              <a:buChar char="•"/>
            </a:pPr>
            <a:r>
              <a:rPr lang="en-US" sz="2000" baseline="0"/>
              <a:t>Review the poster your group has received and make note of information that you did not include in your own poster.</a:t>
            </a:r>
          </a:p>
          <a:p>
            <a:pPr marL="231775" indent="-231775">
              <a:lnSpc>
                <a:spcPct val="100000"/>
              </a:lnSpc>
              <a:spcAft>
                <a:spcPct val="25000"/>
              </a:spcAft>
              <a:buFontTx/>
              <a:buChar char="•"/>
            </a:pPr>
            <a:r>
              <a:rPr lang="en-US" sz="2000" baseline="0"/>
              <a:t>Notice the examples and illustrations that the other group used on their poster.</a:t>
            </a:r>
            <a:endParaRPr lang="en-US" sz="2000" baseline="0">
              <a:cs typeface="Arial" charset="0"/>
            </a:endParaRPr>
          </a:p>
        </p:txBody>
      </p:sp>
      <p:sp>
        <p:nvSpPr>
          <p:cNvPr id="49156" name="Rectangle 4"/>
          <p:cNvSpPr>
            <a:spLocks noChangeArrowheads="1"/>
          </p:cNvSpPr>
          <p:nvPr/>
        </p:nvSpPr>
        <p:spPr bwMode="auto">
          <a:xfrm>
            <a:off x="381000" y="609600"/>
            <a:ext cx="8153400" cy="533400"/>
          </a:xfrm>
          <a:prstGeom prst="rect">
            <a:avLst/>
          </a:prstGeom>
          <a:noFill/>
          <a:ln w="9525">
            <a:noFill/>
            <a:miter lim="800000"/>
            <a:headEnd/>
            <a:tailEnd/>
          </a:ln>
        </p:spPr>
        <p:txBody>
          <a:bodyPr/>
          <a:lstStyle/>
          <a:p>
            <a:pPr>
              <a:lnSpc>
                <a:spcPct val="100000"/>
              </a:lnSpc>
              <a:spcBef>
                <a:spcPct val="0"/>
              </a:spcBef>
            </a:pPr>
            <a:r>
              <a:rPr lang="en-US" sz="2800" b="1" baseline="0">
                <a:solidFill>
                  <a:srgbClr val="073499"/>
                </a:solidFill>
              </a:rPr>
              <a:t>Lab </a:t>
            </a:r>
            <a:r>
              <a:rPr lang="en-US" sz="2800" b="1" i="1" baseline="0">
                <a:solidFill>
                  <a:srgbClr val="073499"/>
                </a:solidFill>
              </a:rPr>
              <a:t>(cont.)</a:t>
            </a:r>
            <a:endParaRPr lang="en-US" sz="2800" b="1" i="1" baseline="0">
              <a:solidFill>
                <a:srgbClr val="FFCC00"/>
              </a:solidFill>
            </a:endParaRPr>
          </a:p>
        </p:txBody>
      </p:sp>
      <p:sp>
        <p:nvSpPr>
          <p:cNvPr id="930821" name="AutoShape 5"/>
          <p:cNvSpPr>
            <a:spLocks noChangeArrowheads="1"/>
          </p:cNvSpPr>
          <p:nvPr/>
        </p:nvSpPr>
        <p:spPr bwMode="auto">
          <a:xfrm flipH="1" flipV="1">
            <a:off x="4224338" y="5486400"/>
            <a:ext cx="228600" cy="152400"/>
          </a:xfrm>
          <a:prstGeom prst="triangle">
            <a:avLst>
              <a:gd name="adj" fmla="val 50000"/>
            </a:avLst>
          </a:prstGeom>
          <a:solidFill>
            <a:srgbClr val="2E6CF6"/>
          </a:solidFill>
          <a:ln w="9525" algn="ctr">
            <a:noFill/>
            <a:miter lim="800000"/>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0818"/>
                                        </p:tgtEl>
                                        <p:attrNameLst>
                                          <p:attrName>style.visibility</p:attrName>
                                        </p:attrNameLst>
                                      </p:cBhvr>
                                      <p:to>
                                        <p:strVal val="visible"/>
                                      </p:to>
                                    </p:set>
                                    <p:animEffect transition="in" filter="wipe(left)">
                                      <p:cBhvr>
                                        <p:cTn id="7" dur="500"/>
                                        <p:tgtEl>
                                          <p:spTgt spid="930818"/>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9308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930821"/>
                                        </p:tgtEl>
                                        <p:attrNameLst>
                                          <p:attrName>style.visibility</p:attrName>
                                        </p:attrNameLst>
                                      </p:cBhvr>
                                      <p:to>
                                        <p:strVal val="hidden"/>
                                      </p:to>
                                    </p:set>
                                  </p:childTnLst>
                                </p:cTn>
                              </p:par>
                            </p:childTnLst>
                          </p:cTn>
                        </p:par>
                        <p:par>
                          <p:cTn id="15" fill="hold">
                            <p:stCondLst>
                              <p:cond delay="0"/>
                            </p:stCondLst>
                            <p:childTnLst>
                              <p:par>
                                <p:cTn id="16" presetID="22" presetClass="entr" presetSubtype="2" fill="hold" grpId="0" nodeType="afterEffect">
                                  <p:stCondLst>
                                    <p:cond delay="0"/>
                                  </p:stCondLst>
                                  <p:childTnLst>
                                    <p:set>
                                      <p:cBhvr>
                                        <p:cTn id="17" dur="1" fill="hold">
                                          <p:stCondLst>
                                            <p:cond delay="0"/>
                                          </p:stCondLst>
                                        </p:cTn>
                                        <p:tgtEl>
                                          <p:spTgt spid="930819"/>
                                        </p:tgtEl>
                                        <p:attrNameLst>
                                          <p:attrName>style.visibility</p:attrName>
                                        </p:attrNameLst>
                                      </p:cBhvr>
                                      <p:to>
                                        <p:strVal val="visible"/>
                                      </p:to>
                                    </p:set>
                                    <p:animEffect transition="in" filter="wipe(right)">
                                      <p:cBhvr>
                                        <p:cTn id="18" dur="500"/>
                                        <p:tgtEl>
                                          <p:spTgt spid="930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0818" grpId="0" animBg="1"/>
      <p:bldP spid="930819" grpId="0" animBg="1"/>
      <p:bldP spid="930821" grpId="0" animBg="1"/>
      <p:bldP spid="930821" grpId="1"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22" name="Text Box 2"/>
          <p:cNvSpPr txBox="1">
            <a:spLocks noChangeArrowheads="1"/>
          </p:cNvSpPr>
          <p:nvPr/>
        </p:nvSpPr>
        <p:spPr bwMode="auto">
          <a:xfrm>
            <a:off x="457200" y="1752600"/>
            <a:ext cx="8153400" cy="3352800"/>
          </a:xfrm>
          <a:prstGeom prst="rect">
            <a:avLst/>
          </a:prstGeom>
          <a:solidFill>
            <a:srgbClr val="F9F5B4"/>
          </a:solidFill>
          <a:ln w="9525">
            <a:noFill/>
            <a:miter lim="800000"/>
            <a:headEnd/>
            <a:tailEnd/>
          </a:ln>
        </p:spPr>
        <p:txBody>
          <a:bodyPr/>
          <a:lstStyle/>
          <a:p>
            <a:pPr marL="231775" indent="-231775">
              <a:lnSpc>
                <a:spcPct val="100000"/>
              </a:lnSpc>
              <a:spcAft>
                <a:spcPct val="25000"/>
              </a:spcAft>
            </a:pPr>
            <a:r>
              <a:rPr lang="en-US" sz="2400" b="1" baseline="0">
                <a:solidFill>
                  <a:srgbClr val="BF0000"/>
                </a:solidFill>
              </a:rPr>
              <a:t>5. Discussion</a:t>
            </a:r>
          </a:p>
          <a:p>
            <a:pPr marL="231775" indent="-231775">
              <a:lnSpc>
                <a:spcPct val="100000"/>
              </a:lnSpc>
              <a:spcAft>
                <a:spcPct val="25000"/>
              </a:spcAft>
              <a:buFontTx/>
              <a:buChar char="•"/>
            </a:pPr>
            <a:r>
              <a:rPr lang="en-US" sz="2000" b="1" baseline="0"/>
              <a:t>What did you learn from this lab? As a group, discuss the following:</a:t>
            </a:r>
          </a:p>
          <a:p>
            <a:pPr marL="231775" indent="-231775">
              <a:lnSpc>
                <a:spcPct val="100000"/>
              </a:lnSpc>
              <a:spcAft>
                <a:spcPct val="25000"/>
              </a:spcAft>
              <a:buFontTx/>
              <a:buChar char="•"/>
            </a:pPr>
            <a:r>
              <a:rPr lang="en-US" sz="2000" baseline="0"/>
              <a:t>How successful was the class at making posters?</a:t>
            </a:r>
          </a:p>
          <a:p>
            <a:pPr marL="231775" indent="-231775">
              <a:lnSpc>
                <a:spcPct val="100000"/>
              </a:lnSpc>
              <a:spcAft>
                <a:spcPct val="25000"/>
              </a:spcAft>
              <a:buFontTx/>
              <a:buChar char="•"/>
            </a:pPr>
            <a:r>
              <a:rPr lang="en-US" sz="2000" baseline="0"/>
              <a:t>Which topics were easiest to understand? Most difficult?</a:t>
            </a:r>
          </a:p>
          <a:p>
            <a:pPr marL="231775" indent="-231775">
              <a:lnSpc>
                <a:spcPct val="100000"/>
              </a:lnSpc>
              <a:spcAft>
                <a:spcPct val="25000"/>
              </a:spcAft>
              <a:buFontTx/>
              <a:buChar char="•"/>
            </a:pPr>
            <a:r>
              <a:rPr lang="en-US" sz="2000" baseline="0"/>
              <a:t>Which examples and illustrations were most helpful?</a:t>
            </a:r>
          </a:p>
          <a:p>
            <a:pPr marL="231775" indent="-231775">
              <a:lnSpc>
                <a:spcPct val="100000"/>
              </a:lnSpc>
              <a:spcAft>
                <a:spcPct val="25000"/>
              </a:spcAft>
              <a:buFontTx/>
              <a:buChar char="•"/>
            </a:pPr>
            <a:r>
              <a:rPr lang="en-US" sz="2000" baseline="0"/>
              <a:t>How do you think technology will change sport and mass media in your lifetime?</a:t>
            </a:r>
          </a:p>
        </p:txBody>
      </p:sp>
      <p:sp>
        <p:nvSpPr>
          <p:cNvPr id="50179" name="Rectangle 3"/>
          <p:cNvSpPr>
            <a:spLocks noChangeArrowheads="1"/>
          </p:cNvSpPr>
          <p:nvPr/>
        </p:nvSpPr>
        <p:spPr bwMode="auto">
          <a:xfrm>
            <a:off x="381000" y="609600"/>
            <a:ext cx="8153400" cy="533400"/>
          </a:xfrm>
          <a:prstGeom prst="rect">
            <a:avLst/>
          </a:prstGeom>
          <a:noFill/>
          <a:ln w="9525">
            <a:noFill/>
            <a:miter lim="800000"/>
            <a:headEnd/>
            <a:tailEnd/>
          </a:ln>
        </p:spPr>
        <p:txBody>
          <a:bodyPr/>
          <a:lstStyle/>
          <a:p>
            <a:pPr>
              <a:lnSpc>
                <a:spcPct val="100000"/>
              </a:lnSpc>
              <a:spcBef>
                <a:spcPct val="0"/>
              </a:spcBef>
            </a:pPr>
            <a:r>
              <a:rPr lang="en-US" sz="2800" b="1" baseline="0">
                <a:solidFill>
                  <a:srgbClr val="073499"/>
                </a:solidFill>
              </a:rPr>
              <a:t>Lab </a:t>
            </a:r>
            <a:r>
              <a:rPr lang="en-US" sz="2800" b="1" i="1" baseline="0">
                <a:solidFill>
                  <a:srgbClr val="073499"/>
                </a:solidFill>
              </a:rPr>
              <a:t>(cont.)</a:t>
            </a:r>
            <a:endParaRPr lang="en-US" sz="2800" b="1" i="1" baseline="0">
              <a:solidFill>
                <a:srgbClr val="FFCC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2322"/>
                                        </p:tgtEl>
                                        <p:attrNameLst>
                                          <p:attrName>style.visibility</p:attrName>
                                        </p:attrNameLst>
                                      </p:cBhvr>
                                      <p:to>
                                        <p:strVal val="visible"/>
                                      </p:to>
                                    </p:set>
                                    <p:animEffect transition="in" filter="wipe(left)">
                                      <p:cBhvr>
                                        <p:cTn id="7" dur="500"/>
                                        <p:tgtEl>
                                          <p:spTgt spid="952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2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ChangeArrowheads="1"/>
          </p:cNvSpPr>
          <p:nvPr/>
        </p:nvSpPr>
        <p:spPr bwMode="auto">
          <a:xfrm>
            <a:off x="381000" y="609600"/>
            <a:ext cx="8153400" cy="533400"/>
          </a:xfrm>
          <a:prstGeom prst="rect">
            <a:avLst/>
          </a:prstGeom>
          <a:noFill/>
          <a:ln w="9525">
            <a:noFill/>
            <a:miter lim="800000"/>
            <a:headEnd/>
            <a:tailEnd/>
          </a:ln>
        </p:spPr>
        <p:txBody>
          <a:bodyPr/>
          <a:lstStyle/>
          <a:p>
            <a:pPr>
              <a:lnSpc>
                <a:spcPct val="100000"/>
              </a:lnSpc>
              <a:spcBef>
                <a:spcPct val="0"/>
              </a:spcBef>
            </a:pPr>
            <a:r>
              <a:rPr lang="en-US" sz="2800" b="1" baseline="0">
                <a:solidFill>
                  <a:srgbClr val="073499"/>
                </a:solidFill>
              </a:rPr>
              <a:t>Lab </a:t>
            </a:r>
            <a:r>
              <a:rPr lang="en-US" sz="2800" b="1" i="1" baseline="0">
                <a:solidFill>
                  <a:srgbClr val="073499"/>
                </a:solidFill>
              </a:rPr>
              <a:t>(cont.)</a:t>
            </a:r>
            <a:endParaRPr lang="en-US" sz="2800" b="1" i="1" baseline="0">
              <a:solidFill>
                <a:srgbClr val="FFCC00"/>
              </a:solidFill>
            </a:endParaRPr>
          </a:p>
        </p:txBody>
      </p:sp>
      <p:pic>
        <p:nvPicPr>
          <p:cNvPr id="888837" name="Picture 5" descr="soc_361"/>
          <p:cNvPicPr>
            <a:picLocks noChangeAspect="1" noChangeArrowheads="1"/>
          </p:cNvPicPr>
          <p:nvPr/>
        </p:nvPicPr>
        <p:blipFill>
          <a:blip r:embed="rId3" cstate="print"/>
          <a:srcRect/>
          <a:stretch>
            <a:fillRect/>
          </a:stretch>
        </p:blipFill>
        <p:spPr bwMode="auto">
          <a:xfrm>
            <a:off x="304800" y="1704975"/>
            <a:ext cx="8534400" cy="361473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888837"/>
                                        </p:tgtEl>
                                        <p:attrNameLst>
                                          <p:attrName>style.visibility</p:attrName>
                                        </p:attrNameLst>
                                      </p:cBhvr>
                                      <p:to>
                                        <p:strVal val="visible"/>
                                      </p:to>
                                    </p:set>
                                    <p:animEffect transition="in" filter="slide(fromBottom)">
                                      <p:cBhvr>
                                        <p:cTn id="7" dur="1000"/>
                                        <p:tgtEl>
                                          <p:spTgt spid="8888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85800" y="533400"/>
            <a:ext cx="7772400" cy="825500"/>
          </a:xfrm>
          <a:prstGeom prst="rect">
            <a:avLst/>
          </a:prstGeom>
          <a:noFill/>
          <a:ln w="9525">
            <a:noFill/>
            <a:miter lim="800000"/>
            <a:headEnd/>
            <a:tailEnd/>
          </a:ln>
        </p:spPr>
        <p:txBody>
          <a:bodyPr anchor="ctr"/>
          <a:lstStyle/>
          <a:p>
            <a:pPr algn="ctr">
              <a:lnSpc>
                <a:spcPct val="100000"/>
              </a:lnSpc>
              <a:spcBef>
                <a:spcPct val="0"/>
              </a:spcBef>
            </a:pPr>
            <a:endParaRPr lang="en-US" sz="3500" b="1" i="1" baseline="0"/>
          </a:p>
        </p:txBody>
      </p:sp>
      <p:pic>
        <p:nvPicPr>
          <p:cNvPr id="811014" name="Picture 6" descr="soc_338"/>
          <p:cNvPicPr>
            <a:picLocks noChangeAspect="1" noChangeArrowheads="1"/>
          </p:cNvPicPr>
          <p:nvPr/>
        </p:nvPicPr>
        <p:blipFill>
          <a:blip r:embed="rId4" cstate="print"/>
          <a:srcRect/>
          <a:stretch>
            <a:fillRect/>
          </a:stretch>
        </p:blipFill>
        <p:spPr bwMode="auto">
          <a:xfrm>
            <a:off x="228600" y="1752600"/>
            <a:ext cx="8534400" cy="3843338"/>
          </a:xfrm>
          <a:prstGeom prst="rect">
            <a:avLst/>
          </a:prstGeom>
          <a:noFill/>
          <a:ln w="9525">
            <a:noFill/>
            <a:miter lim="800000"/>
            <a:headEnd/>
            <a:tailEnd/>
          </a:ln>
        </p:spPr>
      </p:pic>
      <p:sp>
        <p:nvSpPr>
          <p:cNvPr id="811016" name="Text Box 8"/>
          <p:cNvSpPr txBox="1">
            <a:spLocks noChangeArrowheads="1"/>
          </p:cNvSpPr>
          <p:nvPr/>
        </p:nvSpPr>
        <p:spPr bwMode="auto">
          <a:xfrm>
            <a:off x="4114800" y="914400"/>
            <a:ext cx="4495800" cy="1296988"/>
          </a:xfrm>
          <a:prstGeom prst="rect">
            <a:avLst/>
          </a:prstGeom>
          <a:gradFill rotWithShape="1">
            <a:gsLst>
              <a:gs pos="0">
                <a:srgbClr val="5E8EF8"/>
              </a:gs>
              <a:gs pos="100000">
                <a:srgbClr val="E0E9FE"/>
              </a:gs>
            </a:gsLst>
            <a:lin ang="0" scaled="1"/>
          </a:gradFill>
          <a:ln w="9525" algn="ctr">
            <a:noFill/>
            <a:miter lim="800000"/>
            <a:headEnd/>
            <a:tailEnd/>
          </a:ln>
        </p:spPr>
        <p:txBody>
          <a:bodyPr>
            <a:spAutoFit/>
          </a:bodyPr>
          <a:lstStyle/>
          <a:p>
            <a:pPr>
              <a:spcBef>
                <a:spcPct val="50000"/>
              </a:spcBef>
            </a:pPr>
            <a:r>
              <a:rPr lang="en-US" sz="2400" b="1" baseline="0"/>
              <a:t>Why do some people consider Super Bowl Sunday a national holiday?</a:t>
            </a:r>
          </a:p>
        </p:txBody>
      </p:sp>
      <p:pic>
        <p:nvPicPr>
          <p:cNvPr id="6149" name="Picture 9" descr="close_up"/>
          <p:cNvPicPr>
            <a:picLocks noChangeAspect="1" noChangeArrowheads="1"/>
          </p:cNvPicPr>
          <p:nvPr/>
        </p:nvPicPr>
        <p:blipFill>
          <a:blip r:embed="rId5" cstate="print"/>
          <a:srcRect/>
          <a:stretch>
            <a:fillRect/>
          </a:stretch>
        </p:blipFill>
        <p:spPr bwMode="auto">
          <a:xfrm>
            <a:off x="152400" y="531813"/>
            <a:ext cx="1219200" cy="684212"/>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811014"/>
                                        </p:tgtEl>
                                        <p:attrNameLst>
                                          <p:attrName>style.visibility</p:attrName>
                                        </p:attrNameLst>
                                      </p:cBhvr>
                                      <p:to>
                                        <p:strVal val="visible"/>
                                      </p:to>
                                    </p:set>
                                    <p:anim calcmode="lin" valueType="num">
                                      <p:cBhvr>
                                        <p:cTn id="7" dur="500" fill="hold"/>
                                        <p:tgtEl>
                                          <p:spTgt spid="811014"/>
                                        </p:tgtEl>
                                        <p:attrNameLst>
                                          <p:attrName>ppt_w</p:attrName>
                                        </p:attrNameLst>
                                      </p:cBhvr>
                                      <p:tavLst>
                                        <p:tav tm="0">
                                          <p:val>
                                            <p:fltVal val="0"/>
                                          </p:val>
                                        </p:tav>
                                        <p:tav tm="100000">
                                          <p:val>
                                            <p:strVal val="#ppt_w"/>
                                          </p:val>
                                        </p:tav>
                                      </p:tavLst>
                                    </p:anim>
                                    <p:anim calcmode="lin" valueType="num">
                                      <p:cBhvr>
                                        <p:cTn id="8" dur="500" fill="hold"/>
                                        <p:tgtEl>
                                          <p:spTgt spid="811014"/>
                                        </p:tgtEl>
                                        <p:attrNameLst>
                                          <p:attrName>ppt_h</p:attrName>
                                        </p:attrNameLst>
                                      </p:cBhvr>
                                      <p:tavLst>
                                        <p:tav tm="0">
                                          <p:val>
                                            <p:fltVal val="0"/>
                                          </p:val>
                                        </p:tav>
                                        <p:tav tm="100000">
                                          <p:val>
                                            <p:strVal val="#ppt_h"/>
                                          </p:val>
                                        </p:tav>
                                      </p:tavLst>
                                    </p:anim>
                                    <p:anim calcmode="lin" valueType="num">
                                      <p:cBhvr>
                                        <p:cTn id="9" dur="500" fill="hold"/>
                                        <p:tgtEl>
                                          <p:spTgt spid="811014"/>
                                        </p:tgtEl>
                                        <p:attrNameLst>
                                          <p:attrName>ppt_x</p:attrName>
                                        </p:attrNameLst>
                                      </p:cBhvr>
                                      <p:tavLst>
                                        <p:tav tm="0">
                                          <p:val>
                                            <p:fltVal val="0.5"/>
                                          </p:val>
                                        </p:tav>
                                        <p:tav tm="100000">
                                          <p:val>
                                            <p:strVal val="#ppt_x"/>
                                          </p:val>
                                        </p:tav>
                                      </p:tavLst>
                                    </p:anim>
                                    <p:anim calcmode="lin" valueType="num">
                                      <p:cBhvr>
                                        <p:cTn id="10" dur="500" fill="hold"/>
                                        <p:tgtEl>
                                          <p:spTgt spid="811014"/>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11016"/>
                                        </p:tgtEl>
                                        <p:attrNameLst>
                                          <p:attrName>style.visibility</p:attrName>
                                        </p:attrNameLst>
                                      </p:cBhvr>
                                      <p:to>
                                        <p:strVal val="visible"/>
                                      </p:to>
                                    </p:set>
                                    <p:animEffect transition="in" filter="wipe(left)">
                                      <p:cBhvr>
                                        <p:cTn id="14" dur="500"/>
                                        <p:tgtEl>
                                          <p:spTgt spid="8110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10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685800" y="533400"/>
            <a:ext cx="7772400" cy="825500"/>
          </a:xfrm>
          <a:prstGeom prst="rect">
            <a:avLst/>
          </a:prstGeom>
          <a:noFill/>
          <a:ln w="9525">
            <a:noFill/>
            <a:miter lim="800000"/>
            <a:headEnd/>
            <a:tailEnd/>
          </a:ln>
        </p:spPr>
        <p:txBody>
          <a:bodyPr anchor="ctr"/>
          <a:lstStyle/>
          <a:p>
            <a:pPr algn="ctr">
              <a:lnSpc>
                <a:spcPct val="100000"/>
              </a:lnSpc>
              <a:spcBef>
                <a:spcPct val="0"/>
              </a:spcBef>
            </a:pPr>
            <a:endParaRPr lang="en-US" sz="3500" b="1" i="1" baseline="0"/>
          </a:p>
        </p:txBody>
      </p:sp>
      <p:sp>
        <p:nvSpPr>
          <p:cNvPr id="892931" name="Rectangle 3"/>
          <p:cNvSpPr>
            <a:spLocks noChangeArrowheads="1"/>
          </p:cNvSpPr>
          <p:nvPr/>
        </p:nvSpPr>
        <p:spPr bwMode="auto">
          <a:xfrm>
            <a:off x="457200" y="1143000"/>
            <a:ext cx="8229600" cy="4724400"/>
          </a:xfrm>
          <a:prstGeom prst="rect">
            <a:avLst/>
          </a:prstGeom>
          <a:solidFill>
            <a:srgbClr val="F9F5B4"/>
          </a:solidFill>
          <a:ln w="9525">
            <a:noFill/>
            <a:miter lim="800000"/>
            <a:headEnd/>
            <a:tailEnd/>
          </a:ln>
        </p:spPr>
        <p:txBody>
          <a:bodyPr/>
          <a:lstStyle/>
          <a:p>
            <a:pPr marL="233363" indent="-233363">
              <a:lnSpc>
                <a:spcPct val="100000"/>
              </a:lnSpc>
              <a:spcBef>
                <a:spcPct val="0"/>
              </a:spcBef>
              <a:spcAft>
                <a:spcPct val="30000"/>
              </a:spcAft>
              <a:buFontTx/>
              <a:buChar char="•"/>
            </a:pPr>
            <a:r>
              <a:rPr lang="en-US" sz="2000" b="1" baseline="0"/>
              <a:t>Sport: </a:t>
            </a:r>
            <a:r>
              <a:rPr lang="en-US" sz="2000" baseline="0"/>
              <a:t>competitive games that are won or lost on the basis of physical skills and played according to specific rules</a:t>
            </a:r>
          </a:p>
          <a:p>
            <a:pPr marL="233363" indent="-233363">
              <a:lnSpc>
                <a:spcPct val="100000"/>
              </a:lnSpc>
              <a:spcBef>
                <a:spcPct val="0"/>
              </a:spcBef>
              <a:spcAft>
                <a:spcPct val="30000"/>
              </a:spcAft>
              <a:buFontTx/>
              <a:buChar char="•"/>
            </a:pPr>
            <a:r>
              <a:rPr lang="en-US" sz="2000" baseline="0"/>
              <a:t>For some sociologists, competition is the most important aspect.</a:t>
            </a:r>
          </a:p>
          <a:p>
            <a:pPr marL="685800" lvl="1" indent="-228600">
              <a:lnSpc>
                <a:spcPct val="100000"/>
              </a:lnSpc>
              <a:spcBef>
                <a:spcPct val="0"/>
              </a:spcBef>
              <a:spcAft>
                <a:spcPct val="30000"/>
              </a:spcAft>
              <a:buFontTx/>
              <a:buChar char="–"/>
            </a:pPr>
            <a:r>
              <a:rPr lang="en-US" sz="1800" baseline="0"/>
              <a:t>Direct competition: Two or more individuals or teams compete against each other. (Examples: football, tennis, swimming)</a:t>
            </a:r>
          </a:p>
          <a:p>
            <a:pPr marL="685800" lvl="1" indent="-228600">
              <a:lnSpc>
                <a:spcPct val="100000"/>
              </a:lnSpc>
              <a:spcBef>
                <a:spcPct val="0"/>
              </a:spcBef>
              <a:spcAft>
                <a:spcPct val="30000"/>
              </a:spcAft>
              <a:buFontTx/>
              <a:buChar char="–"/>
            </a:pPr>
            <a:r>
              <a:rPr lang="en-US" sz="1800" baseline="0"/>
              <a:t>Indirect competition: Athletes take turns at the same skill. (Examples: shot put, pole vault)</a:t>
            </a:r>
          </a:p>
          <a:p>
            <a:pPr marL="685800" lvl="1" indent="-228600">
              <a:lnSpc>
                <a:spcPct val="100000"/>
              </a:lnSpc>
              <a:spcBef>
                <a:spcPct val="0"/>
              </a:spcBef>
              <a:spcAft>
                <a:spcPct val="30000"/>
              </a:spcAft>
              <a:buFontTx/>
              <a:buChar char="–"/>
            </a:pPr>
            <a:r>
              <a:rPr lang="en-US" sz="1800" baseline="0"/>
              <a:t>Competition against a standard: Individuals and/or teams compete against each other and against a preset standard. (Examples: figure skating, gymnastics)</a:t>
            </a:r>
          </a:p>
          <a:p>
            <a:pPr marL="233363" indent="-233363">
              <a:lnSpc>
                <a:spcPct val="100000"/>
              </a:lnSpc>
              <a:spcBef>
                <a:spcPct val="0"/>
              </a:spcBef>
              <a:spcAft>
                <a:spcPct val="30000"/>
              </a:spcAft>
              <a:buFontTx/>
              <a:buChar char="•"/>
            </a:pPr>
            <a:r>
              <a:rPr lang="en-US" sz="2000" baseline="0"/>
              <a:t>Not all games that involve competition are sport. Dice and chess, for example, are not sport.</a:t>
            </a:r>
          </a:p>
          <a:p>
            <a:pPr marL="233363" indent="-233363">
              <a:lnSpc>
                <a:spcPct val="100000"/>
              </a:lnSpc>
              <a:spcBef>
                <a:spcPct val="0"/>
              </a:spcBef>
              <a:spcAft>
                <a:spcPct val="30000"/>
              </a:spcAft>
              <a:buFontTx/>
              <a:buChar char="•"/>
            </a:pPr>
            <a:r>
              <a:rPr lang="en-US" sz="2000" baseline="0"/>
              <a:t>Childhood games (such as tag and leapfrog) are not sport. They are a form of play.</a:t>
            </a:r>
            <a:endParaRPr lang="en-US" sz="2000" b="1" baseline="0"/>
          </a:p>
        </p:txBody>
      </p:sp>
      <p:sp>
        <p:nvSpPr>
          <p:cNvPr id="7172" name="Rectangle 4"/>
          <p:cNvSpPr>
            <a:spLocks noChangeArrowheads="1"/>
          </p:cNvSpPr>
          <p:nvPr/>
        </p:nvSpPr>
        <p:spPr bwMode="auto">
          <a:xfrm>
            <a:off x="381000" y="609600"/>
            <a:ext cx="8153400" cy="533400"/>
          </a:xfrm>
          <a:prstGeom prst="rect">
            <a:avLst/>
          </a:prstGeom>
          <a:noFill/>
          <a:ln w="9525">
            <a:noFill/>
            <a:miter lim="800000"/>
            <a:headEnd/>
            <a:tailEnd/>
          </a:ln>
        </p:spPr>
        <p:txBody>
          <a:bodyPr/>
          <a:lstStyle/>
          <a:p>
            <a:pPr>
              <a:lnSpc>
                <a:spcPct val="100000"/>
              </a:lnSpc>
              <a:spcBef>
                <a:spcPct val="0"/>
              </a:spcBef>
            </a:pPr>
            <a:r>
              <a:rPr lang="en-US" sz="2800" b="1" baseline="0">
                <a:solidFill>
                  <a:srgbClr val="073499"/>
                </a:solidFill>
              </a:rPr>
              <a:t>Defining Sport</a:t>
            </a:r>
            <a:endParaRPr lang="en-US" sz="2800" b="1" baseline="0">
              <a:solidFill>
                <a:srgbClr val="FFCC00"/>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92931">
                                            <p:bg/>
                                          </p:spTgt>
                                        </p:tgtEl>
                                        <p:attrNameLst>
                                          <p:attrName>style.visibility</p:attrName>
                                        </p:attrNameLst>
                                      </p:cBhvr>
                                      <p:to>
                                        <p:strVal val="visible"/>
                                      </p:to>
                                    </p:set>
                                    <p:animEffect transition="in" filter="wipe(up)">
                                      <p:cBhvr>
                                        <p:cTn id="7" dur="1000"/>
                                        <p:tgtEl>
                                          <p:spTgt spid="892931">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92931">
                                            <p:txEl>
                                              <p:pRg st="0" end="0"/>
                                            </p:txEl>
                                          </p:spTgt>
                                        </p:tgtEl>
                                        <p:attrNameLst>
                                          <p:attrName>style.visibility</p:attrName>
                                        </p:attrNameLst>
                                      </p:cBhvr>
                                      <p:to>
                                        <p:strVal val="visible"/>
                                      </p:to>
                                    </p:set>
                                    <p:animEffect transition="in" filter="wipe(up)">
                                      <p:cBhvr>
                                        <p:cTn id="12" dur="1000"/>
                                        <p:tgtEl>
                                          <p:spTgt spid="89293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92931">
                                            <p:txEl>
                                              <p:pRg st="1" end="1"/>
                                            </p:txEl>
                                          </p:spTgt>
                                        </p:tgtEl>
                                        <p:attrNameLst>
                                          <p:attrName>style.visibility</p:attrName>
                                        </p:attrNameLst>
                                      </p:cBhvr>
                                      <p:to>
                                        <p:strVal val="visible"/>
                                      </p:to>
                                    </p:set>
                                    <p:animEffect transition="in" filter="wipe(up)">
                                      <p:cBhvr>
                                        <p:cTn id="17" dur="1000"/>
                                        <p:tgtEl>
                                          <p:spTgt spid="89293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892931">
                                            <p:txEl>
                                              <p:pRg st="2" end="2"/>
                                            </p:txEl>
                                          </p:spTgt>
                                        </p:tgtEl>
                                        <p:attrNameLst>
                                          <p:attrName>style.visibility</p:attrName>
                                        </p:attrNameLst>
                                      </p:cBhvr>
                                      <p:to>
                                        <p:strVal val="visible"/>
                                      </p:to>
                                    </p:set>
                                    <p:animEffect transition="in" filter="wipe(up)">
                                      <p:cBhvr>
                                        <p:cTn id="22" dur="1000"/>
                                        <p:tgtEl>
                                          <p:spTgt spid="89293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892931">
                                            <p:txEl>
                                              <p:pRg st="3" end="3"/>
                                            </p:txEl>
                                          </p:spTgt>
                                        </p:tgtEl>
                                        <p:attrNameLst>
                                          <p:attrName>style.visibility</p:attrName>
                                        </p:attrNameLst>
                                      </p:cBhvr>
                                      <p:to>
                                        <p:strVal val="visible"/>
                                      </p:to>
                                    </p:set>
                                    <p:animEffect transition="in" filter="wipe(up)">
                                      <p:cBhvr>
                                        <p:cTn id="27" dur="1000"/>
                                        <p:tgtEl>
                                          <p:spTgt spid="89293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892931">
                                            <p:txEl>
                                              <p:pRg st="4" end="4"/>
                                            </p:txEl>
                                          </p:spTgt>
                                        </p:tgtEl>
                                        <p:attrNameLst>
                                          <p:attrName>style.visibility</p:attrName>
                                        </p:attrNameLst>
                                      </p:cBhvr>
                                      <p:to>
                                        <p:strVal val="visible"/>
                                      </p:to>
                                    </p:set>
                                    <p:animEffect transition="in" filter="wipe(up)">
                                      <p:cBhvr>
                                        <p:cTn id="32" dur="1000"/>
                                        <p:tgtEl>
                                          <p:spTgt spid="89293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892931">
                                            <p:txEl>
                                              <p:pRg st="5" end="5"/>
                                            </p:txEl>
                                          </p:spTgt>
                                        </p:tgtEl>
                                        <p:attrNameLst>
                                          <p:attrName>style.visibility</p:attrName>
                                        </p:attrNameLst>
                                      </p:cBhvr>
                                      <p:to>
                                        <p:strVal val="visible"/>
                                      </p:to>
                                    </p:set>
                                    <p:animEffect transition="in" filter="wipe(up)">
                                      <p:cBhvr>
                                        <p:cTn id="37" dur="1000"/>
                                        <p:tgtEl>
                                          <p:spTgt spid="892931">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892931">
                                            <p:txEl>
                                              <p:pRg st="6" end="6"/>
                                            </p:txEl>
                                          </p:spTgt>
                                        </p:tgtEl>
                                        <p:attrNameLst>
                                          <p:attrName>style.visibility</p:attrName>
                                        </p:attrNameLst>
                                      </p:cBhvr>
                                      <p:to>
                                        <p:strVal val="visible"/>
                                      </p:to>
                                    </p:set>
                                    <p:animEffect transition="in" filter="wipe(up)">
                                      <p:cBhvr>
                                        <p:cTn id="42" dur="1000"/>
                                        <p:tgtEl>
                                          <p:spTgt spid="89293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2931" grpId="0" build="p" bldLvl="2"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9078" name="Picture 6" descr="soc_339"/>
          <p:cNvPicPr>
            <a:picLocks noChangeAspect="1" noChangeArrowheads="1"/>
          </p:cNvPicPr>
          <p:nvPr/>
        </p:nvPicPr>
        <p:blipFill>
          <a:blip r:embed="rId2" cstate="print"/>
          <a:srcRect/>
          <a:stretch>
            <a:fillRect/>
          </a:stretch>
        </p:blipFill>
        <p:spPr bwMode="auto">
          <a:xfrm>
            <a:off x="2509838" y="590550"/>
            <a:ext cx="4086225" cy="54102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899078"/>
                                        </p:tgtEl>
                                        <p:attrNameLst>
                                          <p:attrName>style.visibility</p:attrName>
                                        </p:attrNameLst>
                                      </p:cBhvr>
                                      <p:to>
                                        <p:strVal val="visible"/>
                                      </p:to>
                                    </p:set>
                                    <p:animEffect transition="in" filter="fade">
                                      <p:cBhvr>
                                        <p:cTn id="7" dur="1000"/>
                                        <p:tgtEl>
                                          <p:spTgt spid="899078"/>
                                        </p:tgtEl>
                                      </p:cBhvr>
                                    </p:animEffect>
                                    <p:anim calcmode="lin" valueType="num">
                                      <p:cBhvr>
                                        <p:cTn id="8" dur="1000" fill="hold"/>
                                        <p:tgtEl>
                                          <p:spTgt spid="899078"/>
                                        </p:tgtEl>
                                        <p:attrNameLst>
                                          <p:attrName>ppt_x</p:attrName>
                                        </p:attrNameLst>
                                      </p:cBhvr>
                                      <p:tavLst>
                                        <p:tav tm="0">
                                          <p:val>
                                            <p:strVal val="#ppt_x"/>
                                          </p:val>
                                        </p:tav>
                                        <p:tav tm="100000">
                                          <p:val>
                                            <p:strVal val="#ppt_x"/>
                                          </p:val>
                                        </p:tav>
                                      </p:tavLst>
                                    </p:anim>
                                    <p:anim calcmode="lin" valueType="num">
                                      <p:cBhvr>
                                        <p:cTn id="9" dur="1000" fill="hold"/>
                                        <p:tgtEl>
                                          <p:spTgt spid="8990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26" name="Picture 6" descr="soc_340"/>
          <p:cNvPicPr>
            <a:picLocks noChangeAspect="1" noChangeArrowheads="1"/>
          </p:cNvPicPr>
          <p:nvPr/>
        </p:nvPicPr>
        <p:blipFill>
          <a:blip r:embed="rId2" cstate="print"/>
          <a:srcRect/>
          <a:stretch>
            <a:fillRect/>
          </a:stretch>
        </p:blipFill>
        <p:spPr bwMode="auto">
          <a:xfrm>
            <a:off x="152400" y="609600"/>
            <a:ext cx="8839200" cy="391953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901126"/>
                                        </p:tgtEl>
                                        <p:attrNameLst>
                                          <p:attrName>style.visibility</p:attrName>
                                        </p:attrNameLst>
                                      </p:cBhvr>
                                      <p:to>
                                        <p:strVal val="visible"/>
                                      </p:to>
                                    </p:set>
                                    <p:animEffect transition="in" filter="randombar(horizontal)">
                                      <p:cBhvr>
                                        <p:cTn id="7" dur="1000"/>
                                        <p:tgtEl>
                                          <p:spTgt spid="901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457200" y="1066800"/>
            <a:ext cx="8229600" cy="1676400"/>
          </a:xfrm>
          <a:prstGeom prst="rect">
            <a:avLst/>
          </a:prstGeom>
          <a:solidFill>
            <a:srgbClr val="F9F5B4"/>
          </a:solidFill>
          <a:ln w="9525">
            <a:noFill/>
            <a:miter lim="800000"/>
            <a:headEnd/>
            <a:tailEnd/>
          </a:ln>
        </p:spPr>
        <p:txBody>
          <a:bodyPr/>
          <a:lstStyle/>
          <a:p>
            <a:pPr>
              <a:lnSpc>
                <a:spcPct val="120000"/>
              </a:lnSpc>
            </a:pPr>
            <a:r>
              <a:rPr lang="en-US" sz="2200" baseline="0"/>
              <a:t>Physical games have been a part of human culture since the earliest times. Modern sport first emerged in England and followed the rise of industrialism. Guttmann claims that six characteristics define both sport and industrialism.</a:t>
            </a:r>
          </a:p>
        </p:txBody>
      </p:sp>
      <p:grpSp>
        <p:nvGrpSpPr>
          <p:cNvPr id="2" name="Group 10"/>
          <p:cNvGrpSpPr>
            <a:grpSpLocks/>
          </p:cNvGrpSpPr>
          <p:nvPr/>
        </p:nvGrpSpPr>
        <p:grpSpPr bwMode="auto">
          <a:xfrm>
            <a:off x="457200" y="2895600"/>
            <a:ext cx="4038600" cy="3200400"/>
            <a:chOff x="288" y="1824"/>
            <a:chExt cx="2544" cy="2016"/>
          </a:xfrm>
        </p:grpSpPr>
        <p:sp>
          <p:nvSpPr>
            <p:cNvPr id="10250" name="Text Box 4"/>
            <p:cNvSpPr txBox="1">
              <a:spLocks noChangeArrowheads="1"/>
            </p:cNvSpPr>
            <p:nvPr/>
          </p:nvSpPr>
          <p:spPr bwMode="auto">
            <a:xfrm>
              <a:off x="288" y="2064"/>
              <a:ext cx="2544" cy="1776"/>
            </a:xfrm>
            <a:prstGeom prst="rect">
              <a:avLst/>
            </a:prstGeom>
            <a:solidFill>
              <a:srgbClr val="E0E9ED"/>
            </a:solidFill>
            <a:ln w="9525">
              <a:noFill/>
              <a:miter lim="800000"/>
              <a:headEnd/>
              <a:tailEnd/>
            </a:ln>
          </p:spPr>
          <p:txBody>
            <a:bodyPr/>
            <a:lstStyle/>
            <a:p>
              <a:pPr marL="228600" indent="-228600">
                <a:buFontTx/>
                <a:buChar char="•"/>
              </a:pPr>
              <a:r>
                <a:rPr lang="en-US" sz="2000" baseline="0"/>
                <a:t>In the past, many physical games were part of religious activities.</a:t>
              </a:r>
            </a:p>
            <a:p>
              <a:pPr marL="228600" indent="-228600">
                <a:buFontTx/>
                <a:buChar char="•"/>
              </a:pPr>
              <a:r>
                <a:rPr lang="en-US" sz="2000" baseline="0"/>
                <a:t>To become an institution in its own right, sport had to move from the realm of the sacred to that of the profane. This move is called </a:t>
              </a:r>
              <a:r>
                <a:rPr lang="en-US" sz="2000" b="1" baseline="0"/>
                <a:t>secularization.</a:t>
              </a:r>
            </a:p>
          </p:txBody>
        </p:sp>
        <p:sp>
          <p:nvSpPr>
            <p:cNvPr id="10251" name="Text Box 5"/>
            <p:cNvSpPr txBox="1">
              <a:spLocks noChangeArrowheads="1"/>
            </p:cNvSpPr>
            <p:nvPr/>
          </p:nvSpPr>
          <p:spPr bwMode="auto">
            <a:xfrm>
              <a:off x="288" y="1824"/>
              <a:ext cx="2544" cy="240"/>
            </a:xfrm>
            <a:prstGeom prst="rect">
              <a:avLst/>
            </a:prstGeom>
            <a:solidFill>
              <a:srgbClr val="E0E9ED"/>
            </a:solidFill>
            <a:ln w="9525">
              <a:noFill/>
              <a:miter lim="800000"/>
              <a:headEnd/>
              <a:tailEnd/>
            </a:ln>
          </p:spPr>
          <p:txBody>
            <a:bodyPr/>
            <a:lstStyle/>
            <a:p>
              <a:pPr>
                <a:lnSpc>
                  <a:spcPct val="100000"/>
                </a:lnSpc>
                <a:spcBef>
                  <a:spcPct val="0"/>
                </a:spcBef>
              </a:pPr>
              <a:r>
                <a:rPr lang="en-US" sz="2400" b="1" baseline="0">
                  <a:solidFill>
                    <a:srgbClr val="BF0000"/>
                  </a:solidFill>
                </a:rPr>
                <a:t>Secularization</a:t>
              </a:r>
              <a:endParaRPr lang="en-US" sz="2400" b="1" baseline="0"/>
            </a:p>
          </p:txBody>
        </p:sp>
      </p:grpSp>
      <p:sp>
        <p:nvSpPr>
          <p:cNvPr id="10244" name="Rectangle 6"/>
          <p:cNvSpPr>
            <a:spLocks noChangeArrowheads="1"/>
          </p:cNvSpPr>
          <p:nvPr/>
        </p:nvSpPr>
        <p:spPr bwMode="auto">
          <a:xfrm>
            <a:off x="381000" y="533400"/>
            <a:ext cx="8153400" cy="533400"/>
          </a:xfrm>
          <a:prstGeom prst="rect">
            <a:avLst/>
          </a:prstGeom>
          <a:noFill/>
          <a:ln w="9525">
            <a:noFill/>
            <a:miter lim="800000"/>
            <a:headEnd/>
            <a:tailEnd/>
          </a:ln>
        </p:spPr>
        <p:txBody>
          <a:bodyPr/>
          <a:lstStyle/>
          <a:p>
            <a:pPr>
              <a:lnSpc>
                <a:spcPct val="100000"/>
              </a:lnSpc>
              <a:spcBef>
                <a:spcPct val="0"/>
              </a:spcBef>
            </a:pPr>
            <a:r>
              <a:rPr lang="en-US" sz="2800" b="1" baseline="0">
                <a:solidFill>
                  <a:srgbClr val="073499"/>
                </a:solidFill>
              </a:rPr>
              <a:t>The Institutionalization of Sport</a:t>
            </a:r>
            <a:endParaRPr lang="en-US" sz="2800" b="1" baseline="0">
              <a:solidFill>
                <a:srgbClr val="FFCC00"/>
              </a:solidFill>
            </a:endParaRPr>
          </a:p>
        </p:txBody>
      </p:sp>
      <p:grpSp>
        <p:nvGrpSpPr>
          <p:cNvPr id="3" name="Group 11"/>
          <p:cNvGrpSpPr>
            <a:grpSpLocks/>
          </p:cNvGrpSpPr>
          <p:nvPr/>
        </p:nvGrpSpPr>
        <p:grpSpPr bwMode="auto">
          <a:xfrm>
            <a:off x="4648200" y="2868613"/>
            <a:ext cx="4038600" cy="3227387"/>
            <a:chOff x="2928" y="1807"/>
            <a:chExt cx="2544" cy="2129"/>
          </a:xfrm>
        </p:grpSpPr>
        <p:sp>
          <p:nvSpPr>
            <p:cNvPr id="10248" name="Text Box 8"/>
            <p:cNvSpPr txBox="1">
              <a:spLocks noChangeArrowheads="1"/>
            </p:cNvSpPr>
            <p:nvPr/>
          </p:nvSpPr>
          <p:spPr bwMode="auto">
            <a:xfrm>
              <a:off x="2928" y="2064"/>
              <a:ext cx="2544" cy="1872"/>
            </a:xfrm>
            <a:prstGeom prst="rect">
              <a:avLst/>
            </a:prstGeom>
            <a:solidFill>
              <a:schemeClr val="bg1"/>
            </a:solidFill>
            <a:ln w="9525">
              <a:noFill/>
              <a:miter lim="800000"/>
              <a:headEnd/>
              <a:tailEnd/>
            </a:ln>
          </p:spPr>
          <p:txBody>
            <a:bodyPr/>
            <a:lstStyle/>
            <a:p>
              <a:pPr marL="228600" indent="-228600">
                <a:buFontTx/>
                <a:buChar char="•"/>
              </a:pPr>
              <a:r>
                <a:rPr lang="en-US" sz="2000" baseline="0"/>
                <a:t>In the past only certain people were allowed to participate in physical games.</a:t>
              </a:r>
            </a:p>
            <a:p>
              <a:pPr marL="228600" indent="-228600">
                <a:buFontTx/>
                <a:buChar char="•"/>
              </a:pPr>
              <a:r>
                <a:rPr lang="en-US" sz="2000" baseline="0"/>
                <a:t>Two basic norms of modern sport are that competition is open to everyone and that the same rules apply to all contestants.</a:t>
              </a:r>
            </a:p>
          </p:txBody>
        </p:sp>
        <p:sp>
          <p:nvSpPr>
            <p:cNvPr id="10249" name="Text Box 9"/>
            <p:cNvSpPr txBox="1">
              <a:spLocks noChangeArrowheads="1"/>
            </p:cNvSpPr>
            <p:nvPr/>
          </p:nvSpPr>
          <p:spPr bwMode="auto">
            <a:xfrm>
              <a:off x="2928" y="1807"/>
              <a:ext cx="2544" cy="257"/>
            </a:xfrm>
            <a:prstGeom prst="rect">
              <a:avLst/>
            </a:prstGeom>
            <a:solidFill>
              <a:schemeClr val="bg1"/>
            </a:solidFill>
            <a:ln w="9525">
              <a:noFill/>
              <a:miter lim="800000"/>
              <a:headEnd/>
              <a:tailEnd/>
            </a:ln>
          </p:spPr>
          <p:txBody>
            <a:bodyPr/>
            <a:lstStyle/>
            <a:p>
              <a:pPr>
                <a:lnSpc>
                  <a:spcPct val="100000"/>
                </a:lnSpc>
                <a:spcBef>
                  <a:spcPct val="0"/>
                </a:spcBef>
              </a:pPr>
              <a:r>
                <a:rPr lang="en-US" sz="2400" b="1" baseline="0">
                  <a:solidFill>
                    <a:srgbClr val="BF0000"/>
                  </a:solidFill>
                </a:rPr>
                <a:t>Equality</a:t>
              </a:r>
              <a:endParaRPr lang="en-US" sz="2400" b="1" baseline="0"/>
            </a:p>
          </p:txBody>
        </p:sp>
      </p:grpSp>
      <p:sp>
        <p:nvSpPr>
          <p:cNvPr id="894988" name="AutoShape 12"/>
          <p:cNvSpPr>
            <a:spLocks noChangeArrowheads="1"/>
          </p:cNvSpPr>
          <p:nvPr/>
        </p:nvSpPr>
        <p:spPr bwMode="auto">
          <a:xfrm flipH="1" flipV="1">
            <a:off x="8458200" y="2786063"/>
            <a:ext cx="228600" cy="152400"/>
          </a:xfrm>
          <a:prstGeom prst="triangle">
            <a:avLst>
              <a:gd name="adj" fmla="val 50000"/>
            </a:avLst>
          </a:prstGeom>
          <a:solidFill>
            <a:srgbClr val="2E6CF6"/>
          </a:solidFill>
          <a:ln w="9525" algn="ctr">
            <a:noFill/>
            <a:miter lim="800000"/>
            <a:headEnd/>
            <a:tailEnd/>
          </a:ln>
        </p:spPr>
        <p:txBody>
          <a:bodyPr wrap="none" anchor="ctr"/>
          <a:lstStyle/>
          <a:p>
            <a:endParaRPr lang="en-US"/>
          </a:p>
        </p:txBody>
      </p:sp>
      <p:sp>
        <p:nvSpPr>
          <p:cNvPr id="894989" name="AutoShape 13"/>
          <p:cNvSpPr>
            <a:spLocks noChangeArrowheads="1"/>
          </p:cNvSpPr>
          <p:nvPr/>
        </p:nvSpPr>
        <p:spPr bwMode="auto">
          <a:xfrm flipH="1" flipV="1">
            <a:off x="4191000" y="5867400"/>
            <a:ext cx="228600" cy="152400"/>
          </a:xfrm>
          <a:prstGeom prst="triangle">
            <a:avLst>
              <a:gd name="adj" fmla="val 50000"/>
            </a:avLst>
          </a:prstGeom>
          <a:solidFill>
            <a:srgbClr val="2E6CF6"/>
          </a:solidFill>
          <a:ln w="9525" algn="ctr">
            <a:noFill/>
            <a:miter lim="800000"/>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94988"/>
                                        </p:tgtEl>
                                        <p:attrNameLst>
                                          <p:attrName>style.visibility</p:attrName>
                                        </p:attrNameLst>
                                      </p:cBhvr>
                                      <p:to>
                                        <p:strVal val="hidden"/>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89498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894989"/>
                                        </p:tgtEl>
                                        <p:attrNameLst>
                                          <p:attrName>style.visibility</p:attrName>
                                        </p:attrNameLst>
                                      </p:cBhvr>
                                      <p:to>
                                        <p:strVal val="hidden"/>
                                      </p:to>
                                    </p:set>
                                  </p:childTnLst>
                                </p:cTn>
                              </p:par>
                            </p:childTnLst>
                          </p:cTn>
                        </p:par>
                        <p:par>
                          <p:cTn id="18" fill="hold">
                            <p:stCondLst>
                              <p:cond delay="0"/>
                            </p:stCondLst>
                            <p:childTnLst>
                              <p:par>
                                <p:cTn id="19" presetID="22" presetClass="entr" presetSubtype="2"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right)">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4988" grpId="0" animBg="1"/>
      <p:bldP spid="894989" grpId="0" animBg="1"/>
      <p:bldP spid="894989"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5/15/2006 11:29:37 AM&quot;&gt;&lt;Slide id=&quot;303&quot; dur=&quot;1.031&quot;/&gt;&lt;Slide id=&quot;304&quot; dur=&quot;.641&quot;/&gt;&lt;Slide id=&quot;308&quot; dur=&quot;3.345&quot; bld=&quot;|.8|.8|.9&quot;/&gt;&lt;Slide id=&quot;327&quot; dur=&quot;2.173&quot; bld=&quot;|1&quot;/&gt;&lt;Slide id=&quot;310&quot; dur=&quot;1.963&quot; bld=&quot;|.1|.7&quot;/&gt;&lt;Slide id=&quot;311&quot; dur=&quot;3.124&quot; bld=&quot;|.4|.9|.9&quot;/&gt;&lt;Slide id=&quot;320&quot; dur=&quot;7.481&quot; bld=&quot;|.6|.9|.9|1.1&quot;/&gt;&lt;/Timings&gt;&lt;Timings time=&quot;5/12/2006 12:13:06 PM&quot;&gt;&lt;Slide id=&quot;303&quot; dur=&quot;2.414&quot; bld=&quot;|.9&quot;/&gt;&lt;/Timings&gt;&lt;/WMTools&gt;"/>
</p:tagLst>
</file>

<file path=ppt/tags/tag10.xml><?xml version="1.0" encoding="utf-8"?>
<p:tagLst xmlns:a="http://schemas.openxmlformats.org/drawingml/2006/main" xmlns:r="http://schemas.openxmlformats.org/officeDocument/2006/relationships" xmlns:p="http://schemas.openxmlformats.org/presentationml/2006/main">
  <p:tag name="TIMING" val="|.4|.9|.9"/>
</p:tagLst>
</file>

<file path=ppt/tags/tag11.xml><?xml version="1.0" encoding="utf-8"?>
<p:tagLst xmlns:a="http://schemas.openxmlformats.org/drawingml/2006/main" xmlns:r="http://schemas.openxmlformats.org/officeDocument/2006/relationships" xmlns:p="http://schemas.openxmlformats.org/presentationml/2006/main">
  <p:tag name="TIMING" val="|.4|.9|.9"/>
</p:tagLst>
</file>

<file path=ppt/tags/tag12.xml><?xml version="1.0" encoding="utf-8"?>
<p:tagLst xmlns:a="http://schemas.openxmlformats.org/drawingml/2006/main" xmlns:r="http://schemas.openxmlformats.org/officeDocument/2006/relationships" xmlns:p="http://schemas.openxmlformats.org/presentationml/2006/main">
  <p:tag name="TIMING" val="|.4|.9|.9"/>
</p:tagLst>
</file>

<file path=ppt/tags/tag13.xml><?xml version="1.0" encoding="utf-8"?>
<p:tagLst xmlns:a="http://schemas.openxmlformats.org/drawingml/2006/main" xmlns:r="http://schemas.openxmlformats.org/officeDocument/2006/relationships" xmlns:p="http://schemas.openxmlformats.org/presentationml/2006/main">
  <p:tag name="TIMING" val="|1"/>
</p:tagLst>
</file>

<file path=ppt/tags/tag14.xml><?xml version="1.0" encoding="utf-8"?>
<p:tagLst xmlns:a="http://schemas.openxmlformats.org/drawingml/2006/main" xmlns:r="http://schemas.openxmlformats.org/officeDocument/2006/relationships" xmlns:p="http://schemas.openxmlformats.org/presentationml/2006/main">
  <p:tag name="TIMING" val="|1"/>
</p:tagLst>
</file>

<file path=ppt/tags/tag15.xml><?xml version="1.0" encoding="utf-8"?>
<p:tagLst xmlns:a="http://schemas.openxmlformats.org/drawingml/2006/main" xmlns:r="http://schemas.openxmlformats.org/officeDocument/2006/relationships" xmlns:p="http://schemas.openxmlformats.org/presentationml/2006/main">
  <p:tag name="TIMING" val="|1"/>
</p:tagLst>
</file>

<file path=ppt/tags/tag2.xml><?xml version="1.0" encoding="utf-8"?>
<p:tagLst xmlns:a="http://schemas.openxmlformats.org/drawingml/2006/main" xmlns:r="http://schemas.openxmlformats.org/officeDocument/2006/relationships" xmlns:p="http://schemas.openxmlformats.org/presentationml/2006/main">
  <p:tag name="TIMING" val="|1"/>
</p:tagLst>
</file>

<file path=ppt/tags/tag3.xml><?xml version="1.0" encoding="utf-8"?>
<p:tagLst xmlns:a="http://schemas.openxmlformats.org/drawingml/2006/main" xmlns:r="http://schemas.openxmlformats.org/officeDocument/2006/relationships" xmlns:p="http://schemas.openxmlformats.org/presentationml/2006/main">
  <p:tag name="TIMING" val="|1"/>
</p:tagLst>
</file>

<file path=ppt/tags/tag4.xml><?xml version="1.0" encoding="utf-8"?>
<p:tagLst xmlns:a="http://schemas.openxmlformats.org/drawingml/2006/main" xmlns:r="http://schemas.openxmlformats.org/officeDocument/2006/relationships" xmlns:p="http://schemas.openxmlformats.org/presentationml/2006/main">
  <p:tag name="TIMING" val="|1"/>
</p:tagLst>
</file>

<file path=ppt/tags/tag5.xml><?xml version="1.0" encoding="utf-8"?>
<p:tagLst xmlns:a="http://schemas.openxmlformats.org/drawingml/2006/main" xmlns:r="http://schemas.openxmlformats.org/officeDocument/2006/relationships" xmlns:p="http://schemas.openxmlformats.org/presentationml/2006/main">
  <p:tag name="TIMING" val="|1"/>
</p:tagLst>
</file>

<file path=ppt/tags/tag6.xml><?xml version="1.0" encoding="utf-8"?>
<p:tagLst xmlns:a="http://schemas.openxmlformats.org/drawingml/2006/main" xmlns:r="http://schemas.openxmlformats.org/officeDocument/2006/relationships" xmlns:p="http://schemas.openxmlformats.org/presentationml/2006/main">
  <p:tag name="TIMING" val="|.4|.9|.9"/>
</p:tagLst>
</file>

<file path=ppt/tags/tag7.xml><?xml version="1.0" encoding="utf-8"?>
<p:tagLst xmlns:a="http://schemas.openxmlformats.org/drawingml/2006/main" xmlns:r="http://schemas.openxmlformats.org/officeDocument/2006/relationships" xmlns:p="http://schemas.openxmlformats.org/presentationml/2006/main">
  <p:tag name="TIMING" val="|.4|.9|.9"/>
</p:tagLst>
</file>

<file path=ppt/tags/tag8.xml><?xml version="1.0" encoding="utf-8"?>
<p:tagLst xmlns:a="http://schemas.openxmlformats.org/drawingml/2006/main" xmlns:r="http://schemas.openxmlformats.org/officeDocument/2006/relationships" xmlns:p="http://schemas.openxmlformats.org/presentationml/2006/main">
  <p:tag name="TIMING" val="|1"/>
</p:tagLst>
</file>

<file path=ppt/tags/tag9.xml><?xml version="1.0" encoding="utf-8"?>
<p:tagLst xmlns:a="http://schemas.openxmlformats.org/drawingml/2006/main" xmlns:r="http://schemas.openxmlformats.org/officeDocument/2006/relationships" xmlns:p="http://schemas.openxmlformats.org/presentationml/2006/main">
  <p:tag name="TIMING" val="|1"/>
</p:tagLst>
</file>

<file path=ppt/theme/theme1.xml><?xml version="1.0" encoding="utf-8"?>
<a:theme xmlns:a="http://schemas.openxmlformats.org/drawingml/2006/main" name="2_Custom Design">
  <a:themeElements>
    <a:clrScheme name="2_Custom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2AE"/>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233363" marR="0" indent="-233363" algn="l" defTabSz="914400" rtl="0" eaLnBrk="1" fontAlgn="base" latinLnBrk="0" hangingPunct="1">
          <a:lnSpc>
            <a:spcPct val="110000"/>
          </a:lnSpc>
          <a:spcBef>
            <a:spcPct val="20000"/>
          </a:spcBef>
          <a:spcAft>
            <a:spcPct val="0"/>
          </a:spcAft>
          <a:buClrTx/>
          <a:buSzTx/>
          <a:buFontTx/>
          <a:buNone/>
          <a:tabLst/>
          <a:defRPr kumimoji="0" lang="en-US" sz="3200" b="0" i="0" u="none" strike="noStrike" cap="none" normalizeH="0" baseline="-2500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F2AE"/>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233363" marR="0" indent="-233363" algn="l" defTabSz="914400" rtl="0" eaLnBrk="1" fontAlgn="base" latinLnBrk="0" hangingPunct="1">
          <a:lnSpc>
            <a:spcPct val="110000"/>
          </a:lnSpc>
          <a:spcBef>
            <a:spcPct val="20000"/>
          </a:spcBef>
          <a:spcAft>
            <a:spcPct val="0"/>
          </a:spcAft>
          <a:buClrTx/>
          <a:buSzTx/>
          <a:buFontTx/>
          <a:buNone/>
          <a:tabLst/>
          <a:defRPr kumimoji="0" lang="en-US" sz="3200" b="0" i="0" u="none" strike="noStrike" cap="none" normalizeH="0" baseline="-25000" smtClean="0">
            <a:ln>
              <a:noFill/>
            </a:ln>
            <a:solidFill>
              <a:schemeClr val="tx1"/>
            </a:solidFill>
            <a:effectLst/>
            <a:latin typeface="Arial"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Custom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CC3300"/>
        </a:hlink>
        <a:folHlink>
          <a:srgbClr val="CC3300"/>
        </a:folHlink>
      </a:clrScheme>
      <a:clrMap bg1="lt1" tx1="dk1" bg2="lt2" tx2="dk2" accent1="accent1" accent2="accent2" accent3="accent3" accent4="accent4" accent5="accent5" accent6="accent6" hlink="hlink" folHlink="folHlink"/>
    </a:extraClrScheme>
    <a:extraClrScheme>
      <a:clrScheme name="2_Custom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2_Custom Desig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11388</TotalTime>
  <Words>2518</Words>
  <Application>Microsoft Office PowerPoint</Application>
  <PresentationFormat>On-screen Show (4:3)</PresentationFormat>
  <Paragraphs>236</Paragraphs>
  <Slides>49</Slides>
  <Notes>31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49</vt:i4>
      </vt:variant>
    </vt:vector>
  </HeadingPairs>
  <TitlesOfParts>
    <vt:vector size="52" baseType="lpstr">
      <vt:lpstr>Arial</vt:lpstr>
      <vt:lpstr>Times</vt:lpstr>
      <vt:lpstr>2_Custom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vector>
  </TitlesOfParts>
  <Manager/>
  <Company>Harcourt, Inc.</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Information Technology</dc:creator>
  <cp:keywords/>
  <dc:description/>
  <cp:lastModifiedBy>bdocker</cp:lastModifiedBy>
  <cp:revision>430</cp:revision>
  <cp:lastPrinted>2005-02-01T16:21:45Z</cp:lastPrinted>
  <dcterms:created xsi:type="dcterms:W3CDTF">2005-01-20T18:32:35Z</dcterms:created>
  <dcterms:modified xsi:type="dcterms:W3CDTF">2011-11-28T16:21:14Z</dcterms:modified>
  <cp:category/>
</cp:coreProperties>
</file>