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85"/>
  </p:notesMasterIdLst>
  <p:handoutMasterIdLst>
    <p:handoutMasterId r:id="rId86"/>
  </p:handoutMasterIdLst>
  <p:sldIdLst>
    <p:sldId id="428" r:id="rId2"/>
    <p:sldId id="335" r:id="rId3"/>
    <p:sldId id="543" r:id="rId4"/>
    <p:sldId id="430" r:id="rId5"/>
    <p:sldId id="464" r:id="rId6"/>
    <p:sldId id="546" r:id="rId7"/>
    <p:sldId id="619" r:id="rId8"/>
    <p:sldId id="566" r:id="rId9"/>
    <p:sldId id="484" r:id="rId10"/>
    <p:sldId id="621" r:id="rId11"/>
    <p:sldId id="653" r:id="rId12"/>
    <p:sldId id="623" r:id="rId13"/>
    <p:sldId id="667" r:id="rId14"/>
    <p:sldId id="622" r:id="rId15"/>
    <p:sldId id="656" r:id="rId16"/>
    <p:sldId id="570" r:id="rId17"/>
    <p:sldId id="624" r:id="rId18"/>
    <p:sldId id="572" r:id="rId19"/>
    <p:sldId id="628" r:id="rId20"/>
    <p:sldId id="654" r:id="rId21"/>
    <p:sldId id="625" r:id="rId22"/>
    <p:sldId id="626" r:id="rId23"/>
    <p:sldId id="629" r:id="rId24"/>
    <p:sldId id="627" r:id="rId25"/>
    <p:sldId id="655" r:id="rId26"/>
    <p:sldId id="630" r:id="rId27"/>
    <p:sldId id="631" r:id="rId28"/>
    <p:sldId id="633" r:id="rId29"/>
    <p:sldId id="632" r:id="rId30"/>
    <p:sldId id="485" r:id="rId31"/>
    <p:sldId id="486" r:id="rId32"/>
    <p:sldId id="548" r:id="rId33"/>
    <p:sldId id="634" r:id="rId34"/>
    <p:sldId id="635" r:id="rId35"/>
    <p:sldId id="496" r:id="rId36"/>
    <p:sldId id="636" r:id="rId37"/>
    <p:sldId id="637" r:id="rId38"/>
    <p:sldId id="575" r:id="rId39"/>
    <p:sldId id="638" r:id="rId40"/>
    <p:sldId id="668" r:id="rId41"/>
    <p:sldId id="577" r:id="rId42"/>
    <p:sldId id="513" r:id="rId43"/>
    <p:sldId id="515" r:id="rId44"/>
    <p:sldId id="549" r:id="rId45"/>
    <p:sldId id="639" r:id="rId46"/>
    <p:sldId id="640" r:id="rId47"/>
    <p:sldId id="657" r:id="rId48"/>
    <p:sldId id="641" r:id="rId49"/>
    <p:sldId id="642" r:id="rId50"/>
    <p:sldId id="643" r:id="rId51"/>
    <p:sldId id="644" r:id="rId52"/>
    <p:sldId id="524" r:id="rId53"/>
    <p:sldId id="658" r:id="rId54"/>
    <p:sldId id="659" r:id="rId55"/>
    <p:sldId id="592" r:id="rId56"/>
    <p:sldId id="660" r:id="rId57"/>
    <p:sldId id="528" r:id="rId58"/>
    <p:sldId id="529" r:id="rId59"/>
    <p:sldId id="557" r:id="rId60"/>
    <p:sldId id="645" r:id="rId61"/>
    <p:sldId id="661" r:id="rId62"/>
    <p:sldId id="531" r:id="rId63"/>
    <p:sldId id="597" r:id="rId64"/>
    <p:sldId id="663" r:id="rId65"/>
    <p:sldId id="646" r:id="rId66"/>
    <p:sldId id="533" r:id="rId67"/>
    <p:sldId id="602" r:id="rId68"/>
    <p:sldId id="603" r:id="rId69"/>
    <p:sldId id="604" r:id="rId70"/>
    <p:sldId id="647" r:id="rId71"/>
    <p:sldId id="664" r:id="rId72"/>
    <p:sldId id="649" r:id="rId73"/>
    <p:sldId id="665" r:id="rId74"/>
    <p:sldId id="650" r:id="rId75"/>
    <p:sldId id="651" r:id="rId76"/>
    <p:sldId id="539" r:id="rId77"/>
    <p:sldId id="606" r:id="rId78"/>
    <p:sldId id="666" r:id="rId79"/>
    <p:sldId id="608" r:id="rId80"/>
    <p:sldId id="541" r:id="rId81"/>
    <p:sldId id="618" r:id="rId82"/>
    <p:sldId id="652" r:id="rId83"/>
    <p:sldId id="542" r:id="rId84"/>
  </p:sldIdLst>
  <p:sldSz cx="9144000" cy="6858000" type="screen4x3"/>
  <p:notesSz cx="7010400" cy="9396413"/>
  <p:custDataLst>
    <p:tags r:id="rId87"/>
  </p:custDataLst>
  <p:defaultTextStyle>
    <a:defPPr>
      <a:defRPr lang="en-US"/>
    </a:defPPr>
    <a:lvl1pPr algn="l" rtl="0" fontAlgn="base">
      <a:lnSpc>
        <a:spcPct val="110000"/>
      </a:lnSpc>
      <a:spcBef>
        <a:spcPct val="20000"/>
      </a:spcBef>
      <a:spcAft>
        <a:spcPct val="0"/>
      </a:spcAft>
      <a:defRPr sz="3200" kern="1200" baseline="-25000">
        <a:solidFill>
          <a:schemeClr val="tx1"/>
        </a:solidFill>
        <a:latin typeface="Arial" charset="0"/>
        <a:ea typeface="+mn-ea"/>
        <a:cs typeface="+mn-cs"/>
      </a:defRPr>
    </a:lvl1pPr>
    <a:lvl2pPr marL="457200" algn="l" rtl="0" fontAlgn="base">
      <a:lnSpc>
        <a:spcPct val="110000"/>
      </a:lnSpc>
      <a:spcBef>
        <a:spcPct val="20000"/>
      </a:spcBef>
      <a:spcAft>
        <a:spcPct val="0"/>
      </a:spcAft>
      <a:defRPr sz="3200" kern="1200" baseline="-25000">
        <a:solidFill>
          <a:schemeClr val="tx1"/>
        </a:solidFill>
        <a:latin typeface="Arial" charset="0"/>
        <a:ea typeface="+mn-ea"/>
        <a:cs typeface="+mn-cs"/>
      </a:defRPr>
    </a:lvl2pPr>
    <a:lvl3pPr marL="914400" algn="l" rtl="0" fontAlgn="base">
      <a:lnSpc>
        <a:spcPct val="110000"/>
      </a:lnSpc>
      <a:spcBef>
        <a:spcPct val="20000"/>
      </a:spcBef>
      <a:spcAft>
        <a:spcPct val="0"/>
      </a:spcAft>
      <a:defRPr sz="3200" kern="1200" baseline="-25000">
        <a:solidFill>
          <a:schemeClr val="tx1"/>
        </a:solidFill>
        <a:latin typeface="Arial" charset="0"/>
        <a:ea typeface="+mn-ea"/>
        <a:cs typeface="+mn-cs"/>
      </a:defRPr>
    </a:lvl3pPr>
    <a:lvl4pPr marL="1371600" algn="l" rtl="0" fontAlgn="base">
      <a:lnSpc>
        <a:spcPct val="110000"/>
      </a:lnSpc>
      <a:spcBef>
        <a:spcPct val="20000"/>
      </a:spcBef>
      <a:spcAft>
        <a:spcPct val="0"/>
      </a:spcAft>
      <a:defRPr sz="3200" kern="1200" baseline="-25000">
        <a:solidFill>
          <a:schemeClr val="tx1"/>
        </a:solidFill>
        <a:latin typeface="Arial" charset="0"/>
        <a:ea typeface="+mn-ea"/>
        <a:cs typeface="+mn-cs"/>
      </a:defRPr>
    </a:lvl4pPr>
    <a:lvl5pPr marL="1828800" algn="l" rtl="0" fontAlgn="base">
      <a:lnSpc>
        <a:spcPct val="110000"/>
      </a:lnSpc>
      <a:spcBef>
        <a:spcPct val="20000"/>
      </a:spcBef>
      <a:spcAft>
        <a:spcPct val="0"/>
      </a:spcAft>
      <a:defRPr sz="3200" kern="1200" baseline="-25000">
        <a:solidFill>
          <a:schemeClr val="tx1"/>
        </a:solidFill>
        <a:latin typeface="Arial" charset="0"/>
        <a:ea typeface="+mn-ea"/>
        <a:cs typeface="+mn-cs"/>
      </a:defRPr>
    </a:lvl5pPr>
    <a:lvl6pPr marL="2286000" algn="l" defTabSz="914400" rtl="0" eaLnBrk="1" latinLnBrk="0" hangingPunct="1">
      <a:defRPr sz="3200" kern="1200" baseline="-25000">
        <a:solidFill>
          <a:schemeClr val="tx1"/>
        </a:solidFill>
        <a:latin typeface="Arial" charset="0"/>
        <a:ea typeface="+mn-ea"/>
        <a:cs typeface="+mn-cs"/>
      </a:defRPr>
    </a:lvl6pPr>
    <a:lvl7pPr marL="2743200" algn="l" defTabSz="914400" rtl="0" eaLnBrk="1" latinLnBrk="0" hangingPunct="1">
      <a:defRPr sz="3200" kern="1200" baseline="-25000">
        <a:solidFill>
          <a:schemeClr val="tx1"/>
        </a:solidFill>
        <a:latin typeface="Arial" charset="0"/>
        <a:ea typeface="+mn-ea"/>
        <a:cs typeface="+mn-cs"/>
      </a:defRPr>
    </a:lvl7pPr>
    <a:lvl8pPr marL="3200400" algn="l" defTabSz="914400" rtl="0" eaLnBrk="1" latinLnBrk="0" hangingPunct="1">
      <a:defRPr sz="3200" kern="1200" baseline="-25000">
        <a:solidFill>
          <a:schemeClr val="tx1"/>
        </a:solidFill>
        <a:latin typeface="Arial" charset="0"/>
        <a:ea typeface="+mn-ea"/>
        <a:cs typeface="+mn-cs"/>
      </a:defRPr>
    </a:lvl8pPr>
    <a:lvl9pPr marL="3657600" algn="l" defTabSz="914400" rtl="0" eaLnBrk="1" latinLnBrk="0" hangingPunct="1">
      <a:defRPr sz="32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49AA3"/>
    <a:srgbClr val="EE6471"/>
    <a:srgbClr val="A9D8C3"/>
    <a:srgbClr val="BF0000"/>
    <a:srgbClr val="E0E9ED"/>
    <a:srgbClr val="F9F5B4"/>
    <a:srgbClr val="F4F4F4"/>
    <a:srgbClr val="0734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1" autoAdjust="0"/>
    <p:restoredTop sz="91657" autoAdjust="0"/>
  </p:normalViewPr>
  <p:slideViewPr>
    <p:cSldViewPr>
      <p:cViewPr varScale="1">
        <p:scale>
          <a:sx n="71" d="100"/>
          <a:sy n="71" d="100"/>
        </p:scale>
        <p:origin x="-360" y="-108"/>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1086" y="-102"/>
      </p:cViewPr>
      <p:guideLst>
        <p:guide orient="horz" pos="2960"/>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3037212" cy="4701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baseline="0">
                <a:latin typeface="Times" charset="0"/>
              </a:defRPr>
            </a:lvl1pPr>
          </a:lstStyle>
          <a:p>
            <a:endParaRPr lang="en-US"/>
          </a:p>
        </p:txBody>
      </p:sp>
      <p:sp>
        <p:nvSpPr>
          <p:cNvPr id="409603" name="Rectangle 3"/>
          <p:cNvSpPr>
            <a:spLocks noGrp="1" noChangeArrowheads="1"/>
          </p:cNvSpPr>
          <p:nvPr>
            <p:ph type="dt" sz="quarter" idx="1"/>
          </p:nvPr>
        </p:nvSpPr>
        <p:spPr bwMode="auto">
          <a:xfrm>
            <a:off x="3971619" y="0"/>
            <a:ext cx="3037212" cy="4701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baseline="0">
                <a:latin typeface="Times" charset="0"/>
              </a:defRPr>
            </a:lvl1pPr>
          </a:lstStyle>
          <a:p>
            <a:endParaRPr lang="en-US"/>
          </a:p>
        </p:txBody>
      </p:sp>
      <p:sp>
        <p:nvSpPr>
          <p:cNvPr id="409604" name="Rectangle 4"/>
          <p:cNvSpPr>
            <a:spLocks noGrp="1" noChangeArrowheads="1"/>
          </p:cNvSpPr>
          <p:nvPr>
            <p:ph type="ftr" sz="quarter" idx="2"/>
          </p:nvPr>
        </p:nvSpPr>
        <p:spPr bwMode="auto">
          <a:xfrm>
            <a:off x="0" y="8924667"/>
            <a:ext cx="3037212" cy="4701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baseline="0">
                <a:latin typeface="Times" charset="0"/>
              </a:defRPr>
            </a:lvl1pPr>
          </a:lstStyle>
          <a:p>
            <a:endParaRPr lang="en-US"/>
          </a:p>
        </p:txBody>
      </p:sp>
      <p:sp>
        <p:nvSpPr>
          <p:cNvPr id="409605" name="Rectangle 5"/>
          <p:cNvSpPr>
            <a:spLocks noGrp="1" noChangeArrowheads="1"/>
          </p:cNvSpPr>
          <p:nvPr>
            <p:ph type="sldNum" sz="quarter" idx="3"/>
          </p:nvPr>
        </p:nvSpPr>
        <p:spPr bwMode="auto">
          <a:xfrm>
            <a:off x="3971619" y="8924667"/>
            <a:ext cx="3037212" cy="4701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baseline="0">
                <a:latin typeface="Times" charset="0"/>
              </a:defRPr>
            </a:lvl1pPr>
          </a:lstStyle>
          <a:p>
            <a:fld id="{BED88051-D08C-4170-9CFE-6D0E54C4FA4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212" cy="470142"/>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baseline="0">
                <a:latin typeface="Times" charset="0"/>
              </a:defRPr>
            </a:lvl1pPr>
          </a:lstStyle>
          <a:p>
            <a:endParaRPr lang="en-US"/>
          </a:p>
        </p:txBody>
      </p:sp>
      <p:sp>
        <p:nvSpPr>
          <p:cNvPr id="30723" name="Rectangle 3"/>
          <p:cNvSpPr>
            <a:spLocks noGrp="1" noChangeArrowheads="1"/>
          </p:cNvSpPr>
          <p:nvPr>
            <p:ph type="dt" idx="1"/>
          </p:nvPr>
        </p:nvSpPr>
        <p:spPr bwMode="auto">
          <a:xfrm>
            <a:off x="3971619" y="0"/>
            <a:ext cx="3037212" cy="470142"/>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baseline="0">
                <a:latin typeface="Times" charset="0"/>
              </a:defRPr>
            </a:lvl1pPr>
          </a:lstStyle>
          <a:p>
            <a:endParaRPr lang="en-US"/>
          </a:p>
        </p:txBody>
      </p:sp>
      <p:sp>
        <p:nvSpPr>
          <p:cNvPr id="30724" name="Rectangle 4"/>
          <p:cNvSpPr>
            <a:spLocks noRot="1" noChangeArrowheads="1" noTextEdit="1"/>
          </p:cNvSpPr>
          <p:nvPr>
            <p:ph type="sldImg" idx="2"/>
          </p:nvPr>
        </p:nvSpPr>
        <p:spPr bwMode="auto">
          <a:xfrm>
            <a:off x="1157288" y="704850"/>
            <a:ext cx="4695825" cy="3522663"/>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700412" y="4463939"/>
            <a:ext cx="5609576" cy="4228065"/>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924667"/>
            <a:ext cx="3037212" cy="470142"/>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baseline="0">
                <a:latin typeface="Times" charset="0"/>
              </a:defRPr>
            </a:lvl1pPr>
          </a:lstStyle>
          <a:p>
            <a:endParaRPr lang="en-US"/>
          </a:p>
        </p:txBody>
      </p:sp>
      <p:sp>
        <p:nvSpPr>
          <p:cNvPr id="30727" name="Rectangle 7"/>
          <p:cNvSpPr>
            <a:spLocks noGrp="1" noChangeArrowheads="1"/>
          </p:cNvSpPr>
          <p:nvPr>
            <p:ph type="sldNum" sz="quarter" idx="5"/>
          </p:nvPr>
        </p:nvSpPr>
        <p:spPr bwMode="auto">
          <a:xfrm>
            <a:off x="3971619" y="8924667"/>
            <a:ext cx="3037212" cy="470142"/>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baseline="0">
                <a:latin typeface="Times" charset="0"/>
              </a:defRPr>
            </a:lvl1pPr>
          </a:lstStyle>
          <a:p>
            <a:fld id="{C02A6732-F175-46AC-8A50-7FEB5C9C5B1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A9457-F3B2-4810-92C9-F30229DDD4C0}" type="slidenum">
              <a:rPr lang="en-US"/>
              <a:pPr/>
              <a:t>1</a:t>
            </a:fld>
            <a:endParaRPr lang="en-US"/>
          </a:p>
        </p:txBody>
      </p:sp>
      <p:sp>
        <p:nvSpPr>
          <p:cNvPr id="454658" name="Rectangle 2"/>
          <p:cNvSpPr>
            <a:spLocks noRo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5D08-0145-4AA0-8F1F-7B4CD606BCCF}" type="slidenum">
              <a:rPr lang="en-US"/>
              <a:pPr/>
              <a:t>15</a:t>
            </a:fld>
            <a:endParaRPr lang="en-US"/>
          </a:p>
        </p:txBody>
      </p:sp>
      <p:sp>
        <p:nvSpPr>
          <p:cNvPr id="1005570" name="Rectangle 2"/>
          <p:cNvSpPr>
            <a:spLocks noRo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29D95-0FAA-4B0E-BD23-0F0FD3401CDD}" type="slidenum">
              <a:rPr lang="en-US"/>
              <a:pPr/>
              <a:t>17</a:t>
            </a:fld>
            <a:endParaRPr lang="en-US"/>
          </a:p>
        </p:txBody>
      </p:sp>
      <p:sp>
        <p:nvSpPr>
          <p:cNvPr id="951298" name="Rectangle 2"/>
          <p:cNvSpPr>
            <a:spLocks noRot="1" noChangeArrowheads="1" noTextEdit="1"/>
          </p:cNvSpPr>
          <p:nvPr>
            <p:ph type="sldImg"/>
          </p:nvPr>
        </p:nvSpPr>
        <p:spPr>
          <a:ln/>
        </p:spPr>
      </p:sp>
      <p:sp>
        <p:nvSpPr>
          <p:cNvPr id="951299"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7FB25-611C-4A66-91D2-843F4C116993}" type="slidenum">
              <a:rPr lang="en-US"/>
              <a:pPr/>
              <a:t>20</a:t>
            </a:fld>
            <a:endParaRPr lang="en-US"/>
          </a:p>
        </p:txBody>
      </p:sp>
      <p:sp>
        <p:nvSpPr>
          <p:cNvPr id="1001474" name="Rectangle 2"/>
          <p:cNvSpPr>
            <a:spLocks noRo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5A20A-24D3-42A3-A2F0-49E550A7E5A3}" type="slidenum">
              <a:rPr lang="en-US"/>
              <a:pPr/>
              <a:t>21</a:t>
            </a:fld>
            <a:endParaRPr lang="en-US"/>
          </a:p>
        </p:txBody>
      </p:sp>
      <p:sp>
        <p:nvSpPr>
          <p:cNvPr id="953346" name="Rectangle 2"/>
          <p:cNvSpPr>
            <a:spLocks noRot="1"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83CDC-C2EA-430C-B37B-D52D155353F5}" type="slidenum">
              <a:rPr lang="en-US"/>
              <a:pPr/>
              <a:t>24</a:t>
            </a:fld>
            <a:endParaRPr lang="en-US"/>
          </a:p>
        </p:txBody>
      </p:sp>
      <p:sp>
        <p:nvSpPr>
          <p:cNvPr id="956418" name="Rectangle 2"/>
          <p:cNvSpPr>
            <a:spLocks noRo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6BBAB-AA3A-4FCC-B91C-0A592791B3DA}" type="slidenum">
              <a:rPr lang="en-US"/>
              <a:pPr/>
              <a:t>25</a:t>
            </a:fld>
            <a:endParaRPr lang="en-US"/>
          </a:p>
        </p:txBody>
      </p:sp>
      <p:sp>
        <p:nvSpPr>
          <p:cNvPr id="1003522" name="Rectangle 2"/>
          <p:cNvSpPr>
            <a:spLocks noRo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7D646-7B33-4177-ADBB-925285948B7D}" type="slidenum">
              <a:rPr lang="en-US"/>
              <a:pPr/>
              <a:t>27</a:t>
            </a:fld>
            <a:endParaRPr lang="en-US"/>
          </a:p>
        </p:txBody>
      </p:sp>
      <p:sp>
        <p:nvSpPr>
          <p:cNvPr id="961538" name="Rectangle 2"/>
          <p:cNvSpPr>
            <a:spLocks noRot="1" noChangeArrowheads="1" noTextEdit="1"/>
          </p:cNvSpPr>
          <p:nvPr>
            <p:ph type="sldImg"/>
          </p:nvPr>
        </p:nvSpPr>
        <p:spPr>
          <a:ln/>
        </p:spPr>
      </p:sp>
      <p:sp>
        <p:nvSpPr>
          <p:cNvPr id="961539"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16DF0-9A45-4CAD-8C93-5D31CDD6F2F1}" type="slidenum">
              <a:rPr lang="en-US"/>
              <a:pPr/>
              <a:t>29</a:t>
            </a:fld>
            <a:endParaRPr lang="en-US"/>
          </a:p>
        </p:txBody>
      </p:sp>
      <p:sp>
        <p:nvSpPr>
          <p:cNvPr id="963586" name="Rectangle 2"/>
          <p:cNvSpPr>
            <a:spLocks noRot="1" noChangeArrowheads="1" noTextEdit="1"/>
          </p:cNvSpPr>
          <p:nvPr>
            <p:ph type="sldImg"/>
          </p:nvPr>
        </p:nvSpPr>
        <p:spPr>
          <a:ln/>
        </p:spPr>
      </p:sp>
      <p:sp>
        <p:nvSpPr>
          <p:cNvPr id="96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1CD0B-2806-4EA9-A181-FD5F28BC40C3}" type="slidenum">
              <a:rPr lang="en-US"/>
              <a:pPr/>
              <a:t>32</a:t>
            </a:fld>
            <a:endParaRPr lang="en-US"/>
          </a:p>
        </p:txBody>
      </p:sp>
      <p:sp>
        <p:nvSpPr>
          <p:cNvPr id="818178" name="Rectangle 2"/>
          <p:cNvSpPr>
            <a:spLocks noRo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E0B42-7600-4392-8363-59B3F6D861A4}" type="slidenum">
              <a:rPr lang="en-US"/>
              <a:pPr/>
              <a:t>33</a:t>
            </a:fld>
            <a:endParaRPr lang="en-US"/>
          </a:p>
        </p:txBody>
      </p:sp>
      <p:sp>
        <p:nvSpPr>
          <p:cNvPr id="966658" name="Rectangle 2"/>
          <p:cNvSpPr>
            <a:spLocks noRot="1" noChangeArrowheads="1" noTextEdit="1"/>
          </p:cNvSpPr>
          <p:nvPr>
            <p:ph type="sldImg"/>
          </p:nvPr>
        </p:nvSpPr>
        <p:spPr>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AE9BC-E584-4233-850C-69316E100B72}" type="slidenum">
              <a:rPr lang="en-US"/>
              <a:pPr/>
              <a:t>2</a:t>
            </a:fld>
            <a:endParaRPr lang="en-US"/>
          </a:p>
        </p:txBody>
      </p:sp>
      <p:sp>
        <p:nvSpPr>
          <p:cNvPr id="266242"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A97C5-7B27-4BFE-B84F-CE70FCD58570}" type="slidenum">
              <a:rPr lang="en-US"/>
              <a:pPr/>
              <a:t>34</a:t>
            </a:fld>
            <a:endParaRPr lang="en-US"/>
          </a:p>
        </p:txBody>
      </p:sp>
      <p:sp>
        <p:nvSpPr>
          <p:cNvPr id="968706" name="Rectangle 2"/>
          <p:cNvSpPr>
            <a:spLocks noRo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8BEF0-465B-4043-BEC8-0A352938EB6E}" type="slidenum">
              <a:rPr lang="en-US"/>
              <a:pPr/>
              <a:t>35</a:t>
            </a:fld>
            <a:endParaRPr lang="en-US"/>
          </a:p>
        </p:txBody>
      </p:sp>
      <p:sp>
        <p:nvSpPr>
          <p:cNvPr id="653314" name="Rectangle 2"/>
          <p:cNvSpPr>
            <a:spLocks noRo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8EBF6-AB30-4336-885F-DB8B15141FA7}" type="slidenum">
              <a:rPr lang="en-US"/>
              <a:pPr/>
              <a:t>36</a:t>
            </a:fld>
            <a:endParaRPr lang="en-US"/>
          </a:p>
        </p:txBody>
      </p:sp>
      <p:sp>
        <p:nvSpPr>
          <p:cNvPr id="970754" name="Rectangle 2"/>
          <p:cNvSpPr>
            <a:spLocks noRot="1" noChangeArrowheads="1" noTextEdit="1"/>
          </p:cNvSpPr>
          <p:nvPr>
            <p:ph type="sldImg"/>
          </p:nvPr>
        </p:nvSpPr>
        <p:spPr>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D8DCE-6CF5-419E-97BD-9CC74F4407FD}" type="slidenum">
              <a:rPr lang="en-US"/>
              <a:pPr/>
              <a:t>38</a:t>
            </a:fld>
            <a:endParaRPr lang="en-US"/>
          </a:p>
        </p:txBody>
      </p:sp>
      <p:sp>
        <p:nvSpPr>
          <p:cNvPr id="862210" name="Rectangle 2"/>
          <p:cNvSpPr>
            <a:spLocks noRot="1"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72CFE-4D82-477C-8143-149A58712D37}" type="slidenum">
              <a:rPr lang="en-US"/>
              <a:pPr/>
              <a:t>39</a:t>
            </a:fld>
            <a:endParaRPr lang="en-US"/>
          </a:p>
        </p:txBody>
      </p:sp>
      <p:sp>
        <p:nvSpPr>
          <p:cNvPr id="973826" name="Rectangle 2"/>
          <p:cNvSpPr>
            <a:spLocks noRot="1" noChangeArrowheads="1" noTextEdit="1"/>
          </p:cNvSpPr>
          <p:nvPr>
            <p:ph type="sldImg"/>
          </p:nvPr>
        </p:nvSpPr>
        <p:spPr>
          <a:ln/>
        </p:spPr>
      </p:sp>
      <p:sp>
        <p:nvSpPr>
          <p:cNvPr id="973827"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A0352-1049-43A8-BBD9-19FF62791CE3}" type="slidenum">
              <a:rPr lang="en-US"/>
              <a:pPr/>
              <a:t>41</a:t>
            </a:fld>
            <a:endParaRPr lang="en-US"/>
          </a:p>
        </p:txBody>
      </p:sp>
      <p:sp>
        <p:nvSpPr>
          <p:cNvPr id="868354" name="Rectangle 2"/>
          <p:cNvSpPr>
            <a:spLocks noRot="1"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C34F9-5A1B-4FD1-A7B6-1EADD6561D09}" type="slidenum">
              <a:rPr lang="en-US"/>
              <a:pPr/>
              <a:t>44</a:t>
            </a:fld>
            <a:endParaRPr lang="en-US"/>
          </a:p>
        </p:txBody>
      </p:sp>
      <p:sp>
        <p:nvSpPr>
          <p:cNvPr id="820226" name="Rectangle 2"/>
          <p:cNvSpPr>
            <a:spLocks noRo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22B7F-31BA-41DF-B2F0-DDD3D73A15C7}" type="slidenum">
              <a:rPr lang="en-US"/>
              <a:pPr/>
              <a:t>45</a:t>
            </a:fld>
            <a:endParaRPr lang="en-US"/>
          </a:p>
        </p:txBody>
      </p:sp>
      <p:sp>
        <p:nvSpPr>
          <p:cNvPr id="975874" name="Rectangle 2"/>
          <p:cNvSpPr>
            <a:spLocks noRot="1"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9374F-5176-4124-B563-B91EA4828942}" type="slidenum">
              <a:rPr lang="en-US"/>
              <a:pPr/>
              <a:t>46</a:t>
            </a:fld>
            <a:endParaRPr lang="en-US"/>
          </a:p>
        </p:txBody>
      </p:sp>
      <p:sp>
        <p:nvSpPr>
          <p:cNvPr id="977922" name="Rectangle 2"/>
          <p:cNvSpPr>
            <a:spLocks noRo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80242-412B-4220-8312-08ABFA33620D}" type="slidenum">
              <a:rPr lang="en-US"/>
              <a:pPr/>
              <a:t>47</a:t>
            </a:fld>
            <a:endParaRPr lang="en-US"/>
          </a:p>
        </p:txBody>
      </p:sp>
      <p:sp>
        <p:nvSpPr>
          <p:cNvPr id="1007618" name="Rectangle 2"/>
          <p:cNvSpPr>
            <a:spLocks noRo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8E6C4-7737-495C-B1CA-E681C6006DAF}" type="slidenum">
              <a:rPr lang="en-US"/>
              <a:pPr/>
              <a:t>4</a:t>
            </a:fld>
            <a:endParaRPr lang="en-US"/>
          </a:p>
        </p:txBody>
      </p:sp>
      <p:sp>
        <p:nvSpPr>
          <p:cNvPr id="458754" name="Rectangle 2"/>
          <p:cNvSpPr>
            <a:spLocks noRo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7AFA4-049A-4232-8163-3E7BCE066833}" type="slidenum">
              <a:rPr lang="en-US"/>
              <a:pPr/>
              <a:t>49</a:t>
            </a:fld>
            <a:endParaRPr lang="en-US"/>
          </a:p>
        </p:txBody>
      </p:sp>
      <p:sp>
        <p:nvSpPr>
          <p:cNvPr id="980994" name="Rectangle 2"/>
          <p:cNvSpPr>
            <a:spLocks noRo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4DCF9-0F3A-422C-8965-63BF19761801}" type="slidenum">
              <a:rPr lang="en-US"/>
              <a:pPr/>
              <a:t>50</a:t>
            </a:fld>
            <a:endParaRPr lang="en-US"/>
          </a:p>
        </p:txBody>
      </p:sp>
      <p:sp>
        <p:nvSpPr>
          <p:cNvPr id="983042" name="Rectangle 2"/>
          <p:cNvSpPr>
            <a:spLocks noRo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B27B3-4493-4F48-952E-81D14F3B3F8B}" type="slidenum">
              <a:rPr lang="en-US"/>
              <a:pPr/>
              <a:t>52</a:t>
            </a:fld>
            <a:endParaRPr lang="en-US"/>
          </a:p>
        </p:txBody>
      </p:sp>
      <p:sp>
        <p:nvSpPr>
          <p:cNvPr id="772098" name="Rectangle 2"/>
          <p:cNvSpPr>
            <a:spLocks noRo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FBDF4-C4F1-4B5B-AF63-E423930AFA04}" type="slidenum">
              <a:rPr lang="en-US"/>
              <a:pPr/>
              <a:t>53</a:t>
            </a:fld>
            <a:endParaRPr lang="en-US"/>
          </a:p>
        </p:txBody>
      </p:sp>
      <p:sp>
        <p:nvSpPr>
          <p:cNvPr id="1009666" name="Rectangle 2"/>
          <p:cNvSpPr>
            <a:spLocks noRot="1" noChangeArrowheads="1" noTextEdit="1"/>
          </p:cNvSpPr>
          <p:nvPr>
            <p:ph type="sldImg"/>
          </p:nvPr>
        </p:nvSpPr>
        <p:spPr>
          <a:ln/>
        </p:spPr>
      </p:sp>
      <p:sp>
        <p:nvSpPr>
          <p:cNvPr id="1009667"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9CE0E-E6D9-4831-AB80-AA26CC948A60}" type="slidenum">
              <a:rPr lang="en-US"/>
              <a:pPr/>
              <a:t>54</a:t>
            </a:fld>
            <a:endParaRPr lang="en-US"/>
          </a:p>
        </p:txBody>
      </p:sp>
      <p:sp>
        <p:nvSpPr>
          <p:cNvPr id="1011714" name="Rectangle 2"/>
          <p:cNvSpPr>
            <a:spLocks noRot="1" noChangeArrowheads="1" noTextEdit="1"/>
          </p:cNvSpPr>
          <p:nvPr>
            <p:ph type="sldImg"/>
          </p:nvPr>
        </p:nvSpPr>
        <p:spPr>
          <a:ln/>
        </p:spPr>
      </p:sp>
      <p:sp>
        <p:nvSpPr>
          <p:cNvPr id="1011715"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FFC9A-91F6-4B60-B699-D7AA966F9476}" type="slidenum">
              <a:rPr lang="en-US"/>
              <a:pPr/>
              <a:t>55</a:t>
            </a:fld>
            <a:endParaRPr lang="en-US"/>
          </a:p>
        </p:txBody>
      </p:sp>
      <p:sp>
        <p:nvSpPr>
          <p:cNvPr id="894978" name="Rectangle 2"/>
          <p:cNvSpPr>
            <a:spLocks noRot="1"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B9674-B2A8-4E01-BC76-3C6B361EB4C1}" type="slidenum">
              <a:rPr lang="en-US"/>
              <a:pPr/>
              <a:t>59</a:t>
            </a:fld>
            <a:endParaRPr lang="en-US"/>
          </a:p>
        </p:txBody>
      </p:sp>
      <p:sp>
        <p:nvSpPr>
          <p:cNvPr id="833538" name="Rectangle 2"/>
          <p:cNvSpPr>
            <a:spLocks noRot="1" noChangeArrowheads="1" noTextEdit="1"/>
          </p:cNvSpPr>
          <p:nvPr>
            <p:ph type="sldImg"/>
          </p:nvPr>
        </p:nvSpPr>
        <p:spPr>
          <a:ln/>
        </p:spPr>
      </p:sp>
      <p:sp>
        <p:nvSpPr>
          <p:cNvPr id="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FBC33-2A80-470E-8292-401E264B6597}" type="slidenum">
              <a:rPr lang="en-US"/>
              <a:pPr/>
              <a:t>60</a:t>
            </a:fld>
            <a:endParaRPr lang="en-US"/>
          </a:p>
        </p:txBody>
      </p:sp>
      <p:sp>
        <p:nvSpPr>
          <p:cNvPr id="986114" name="Rectangle 2"/>
          <p:cNvSpPr>
            <a:spLocks noRot="1" noChangeArrowheads="1" noTextEdit="1"/>
          </p:cNvSpPr>
          <p:nvPr>
            <p:ph type="sldImg"/>
          </p:nvPr>
        </p:nvSpPr>
        <p:spPr>
          <a:ln/>
        </p:spPr>
      </p:sp>
      <p:sp>
        <p:nvSpPr>
          <p:cNvPr id="98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ECB61-808C-4209-B3AD-F4E94B9CA1A3}" type="slidenum">
              <a:rPr lang="en-US"/>
              <a:pPr/>
              <a:t>61</a:t>
            </a:fld>
            <a:endParaRPr lang="en-US"/>
          </a:p>
        </p:txBody>
      </p:sp>
      <p:sp>
        <p:nvSpPr>
          <p:cNvPr id="1014786" name="Rectangle 2"/>
          <p:cNvSpPr>
            <a:spLocks noRo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E1393-7242-41BD-99F3-5C9CE09BB92F}" type="slidenum">
              <a:rPr lang="en-US"/>
              <a:pPr/>
              <a:t>62</a:t>
            </a:fld>
            <a:endParaRPr lang="en-US"/>
          </a:p>
        </p:txBody>
      </p:sp>
      <p:sp>
        <p:nvSpPr>
          <p:cNvPr id="784386" name="Rectangle 2"/>
          <p:cNvSpPr>
            <a:spLocks noRot="1" noChangeArrowheads="1" noTextEdit="1"/>
          </p:cNvSpPr>
          <p:nvPr>
            <p:ph type="sldImg"/>
          </p:nvPr>
        </p:nvSpPr>
        <p:spPr>
          <a:ln/>
        </p:spPr>
      </p:sp>
      <p:sp>
        <p:nvSpPr>
          <p:cNvPr id="78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B85DA-F553-4F95-A266-C5EEC27EDD7A}" type="slidenum">
              <a:rPr lang="en-US"/>
              <a:pPr/>
              <a:t>5</a:t>
            </a:fld>
            <a:endParaRPr lang="en-US"/>
          </a:p>
        </p:txBody>
      </p:sp>
      <p:sp>
        <p:nvSpPr>
          <p:cNvPr id="524290" name="Rectangle 2"/>
          <p:cNvSpPr>
            <a:spLocks noRo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AA159-6B90-4CB0-9AC4-DC0097903E13}" type="slidenum">
              <a:rPr lang="en-US"/>
              <a:pPr/>
              <a:t>63</a:t>
            </a:fld>
            <a:endParaRPr lang="en-US"/>
          </a:p>
        </p:txBody>
      </p:sp>
      <p:sp>
        <p:nvSpPr>
          <p:cNvPr id="903170" name="Rectangle 2"/>
          <p:cNvSpPr>
            <a:spLocks noRot="1" noChangeArrowheads="1" noTextEdit="1"/>
          </p:cNvSpPr>
          <p:nvPr>
            <p:ph type="sldImg"/>
          </p:nvPr>
        </p:nvSpPr>
        <p:spPr>
          <a:ln/>
        </p:spPr>
      </p:sp>
      <p:sp>
        <p:nvSpPr>
          <p:cNvPr id="903171"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94762-8E42-450A-BB50-8BEBF7AD2955}" type="slidenum">
              <a:rPr lang="en-US"/>
              <a:pPr/>
              <a:t>64</a:t>
            </a:fld>
            <a:endParaRPr lang="en-US"/>
          </a:p>
        </p:txBody>
      </p:sp>
      <p:sp>
        <p:nvSpPr>
          <p:cNvPr id="1018882" name="Rectangle 2"/>
          <p:cNvSpPr>
            <a:spLocks noRot="1" noChangeArrowheads="1" noTextEdit="1"/>
          </p:cNvSpPr>
          <p:nvPr>
            <p:ph type="sldImg"/>
          </p:nvPr>
        </p:nvSpPr>
        <p:spPr>
          <a:ln/>
        </p:spPr>
      </p:sp>
      <p:sp>
        <p:nvSpPr>
          <p:cNvPr id="1018883"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8C34C-F2E3-45FE-959C-C09706F4554E}" type="slidenum">
              <a:rPr lang="en-US"/>
              <a:pPr/>
              <a:t>66</a:t>
            </a:fld>
            <a:endParaRPr lang="en-US"/>
          </a:p>
        </p:txBody>
      </p:sp>
      <p:sp>
        <p:nvSpPr>
          <p:cNvPr id="788482" name="Rectangle 2"/>
          <p:cNvSpPr>
            <a:spLocks noRo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764CA-ED46-4636-8A4F-4BF7FE28B6D6}" type="slidenum">
              <a:rPr lang="en-US"/>
              <a:pPr/>
              <a:t>69</a:t>
            </a:fld>
            <a:endParaRPr lang="en-US"/>
          </a:p>
        </p:txBody>
      </p:sp>
      <p:sp>
        <p:nvSpPr>
          <p:cNvPr id="913410" name="Rectangle 2"/>
          <p:cNvSpPr>
            <a:spLocks noRo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E4BFD-F312-4C44-BD0C-7C4BBBC4A4F2}" type="slidenum">
              <a:rPr lang="en-US"/>
              <a:pPr/>
              <a:t>70</a:t>
            </a:fld>
            <a:endParaRPr lang="en-US"/>
          </a:p>
        </p:txBody>
      </p:sp>
      <p:sp>
        <p:nvSpPr>
          <p:cNvPr id="989186" name="Rectangle 2"/>
          <p:cNvSpPr>
            <a:spLocks noRot="1" noChangeArrowheads="1" noTextEdit="1"/>
          </p:cNvSpPr>
          <p:nvPr>
            <p:ph type="sldImg"/>
          </p:nvPr>
        </p:nvSpPr>
        <p:spPr>
          <a:ln/>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F32D7-8C6D-4649-81FA-941C8471FD7C}" type="slidenum">
              <a:rPr lang="en-US"/>
              <a:pPr/>
              <a:t>71</a:t>
            </a:fld>
            <a:endParaRPr lang="en-US"/>
          </a:p>
        </p:txBody>
      </p:sp>
      <p:sp>
        <p:nvSpPr>
          <p:cNvPr id="1020930" name="Rectangle 2"/>
          <p:cNvSpPr>
            <a:spLocks noRo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A757F-0BC8-4753-A824-506817DEDDC2}" type="slidenum">
              <a:rPr lang="en-US"/>
              <a:pPr/>
              <a:t>72</a:t>
            </a:fld>
            <a:endParaRPr lang="en-US"/>
          </a:p>
        </p:txBody>
      </p:sp>
      <p:sp>
        <p:nvSpPr>
          <p:cNvPr id="993282" name="Rectangle 2"/>
          <p:cNvSpPr>
            <a:spLocks noRot="1" noChangeArrowheads="1" noTextEdit="1"/>
          </p:cNvSpPr>
          <p:nvPr>
            <p:ph type="sldImg"/>
          </p:nvPr>
        </p:nvSpPr>
        <p:spPr>
          <a:ln/>
        </p:spPr>
      </p:sp>
      <p:sp>
        <p:nvSpPr>
          <p:cNvPr id="99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C27EA-E71C-4C8A-B697-DDEA3E855D60}" type="slidenum">
              <a:rPr lang="en-US"/>
              <a:pPr/>
              <a:t>73</a:t>
            </a:fld>
            <a:endParaRPr lang="en-US"/>
          </a:p>
        </p:txBody>
      </p:sp>
      <p:sp>
        <p:nvSpPr>
          <p:cNvPr id="1022978" name="Rectangle 2"/>
          <p:cNvSpPr>
            <a:spLocks noRo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1B4FF-F6C8-429A-9471-041AD9C39E0D}" type="slidenum">
              <a:rPr lang="en-US"/>
              <a:pPr/>
              <a:t>76</a:t>
            </a:fld>
            <a:endParaRPr lang="en-US"/>
          </a:p>
        </p:txBody>
      </p:sp>
      <p:sp>
        <p:nvSpPr>
          <p:cNvPr id="800770" name="Rectangle 2"/>
          <p:cNvSpPr>
            <a:spLocks noRo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14FCF-A856-4C9F-A638-BD49FD4740E5}" type="slidenum">
              <a:rPr lang="en-US"/>
              <a:pPr/>
              <a:t>77</a:t>
            </a:fld>
            <a:endParaRPr lang="en-US"/>
          </a:p>
        </p:txBody>
      </p:sp>
      <p:sp>
        <p:nvSpPr>
          <p:cNvPr id="917506" name="Rectangle 2"/>
          <p:cNvSpPr>
            <a:spLocks noRo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88D8B-7997-40A8-A84F-54EC19C716F0}" type="slidenum">
              <a:rPr lang="en-US"/>
              <a:pPr/>
              <a:t>6</a:t>
            </a:fld>
            <a:endParaRPr lang="en-US"/>
          </a:p>
        </p:txBody>
      </p:sp>
      <p:sp>
        <p:nvSpPr>
          <p:cNvPr id="812034" name="Rectangle 2"/>
          <p:cNvSpPr>
            <a:spLocks noRo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72FF8-1B8D-474F-810B-6B920463F938}" type="slidenum">
              <a:rPr lang="en-US"/>
              <a:pPr/>
              <a:t>78</a:t>
            </a:fld>
            <a:endParaRPr lang="en-US"/>
          </a:p>
        </p:txBody>
      </p:sp>
      <p:sp>
        <p:nvSpPr>
          <p:cNvPr id="1025026" name="Rectangle 2"/>
          <p:cNvSpPr>
            <a:spLocks noRo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A8A5A-2816-4335-BFA9-1D07B0072B2D}" type="slidenum">
              <a:rPr lang="en-US"/>
              <a:pPr/>
              <a:t>79</a:t>
            </a:fld>
            <a:endParaRPr lang="en-US"/>
          </a:p>
        </p:txBody>
      </p:sp>
      <p:sp>
        <p:nvSpPr>
          <p:cNvPr id="921602" name="Rectangle 2"/>
          <p:cNvSpPr>
            <a:spLocks noRo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9EC12-66E0-4A10-B56C-546A22214C74}" type="slidenum">
              <a:rPr lang="en-US"/>
              <a:pPr/>
              <a:t>80</a:t>
            </a:fld>
            <a:endParaRPr lang="en-US"/>
          </a:p>
        </p:txBody>
      </p:sp>
      <p:sp>
        <p:nvSpPr>
          <p:cNvPr id="804866" name="Rectangle 2"/>
          <p:cNvSpPr>
            <a:spLocks noRot="1" noChangeArrowheads="1" noTextEdit="1"/>
          </p:cNvSpPr>
          <p:nvPr>
            <p:ph type="sldImg"/>
          </p:nvPr>
        </p:nvSpPr>
        <p:spPr>
          <a:ln/>
        </p:spPr>
      </p:sp>
      <p:sp>
        <p:nvSpPr>
          <p:cNvPr id="804867"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84149-8350-4DC3-8D62-BADB78F4FCE1}" type="slidenum">
              <a:rPr lang="en-US"/>
              <a:pPr/>
              <a:t>81</a:t>
            </a:fld>
            <a:endParaRPr lang="en-US"/>
          </a:p>
        </p:txBody>
      </p:sp>
      <p:sp>
        <p:nvSpPr>
          <p:cNvPr id="939010" name="Rectangle 2"/>
          <p:cNvSpPr>
            <a:spLocks noRo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6D070-B033-4B66-941E-1C055844B31B}" type="slidenum">
              <a:rPr lang="en-US"/>
              <a:pPr/>
              <a:t>83</a:t>
            </a:fld>
            <a:endParaRPr lang="en-US"/>
          </a:p>
        </p:txBody>
      </p:sp>
      <p:sp>
        <p:nvSpPr>
          <p:cNvPr id="806914" name="Rectangle 2"/>
          <p:cNvSpPr>
            <a:spLocks noRo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63E5F-F0D7-4839-B8E1-E8855C13D43E}" type="slidenum">
              <a:rPr lang="en-US"/>
              <a:pPr/>
              <a:t>7</a:t>
            </a:fld>
            <a:endParaRPr lang="en-US"/>
          </a:p>
        </p:txBody>
      </p:sp>
      <p:sp>
        <p:nvSpPr>
          <p:cNvPr id="941058" name="Rectangle 2"/>
          <p:cNvSpPr>
            <a:spLocks noRo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929DC-4EE3-41AB-98B7-4243E532996A}" type="slidenum">
              <a:rPr lang="en-US"/>
              <a:pPr/>
              <a:t>10</a:t>
            </a:fld>
            <a:endParaRPr lang="en-US"/>
          </a:p>
        </p:txBody>
      </p:sp>
      <p:sp>
        <p:nvSpPr>
          <p:cNvPr id="946178" name="Rectangle 2"/>
          <p:cNvSpPr>
            <a:spLocks noRo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9D7F0-07E8-4AD0-9247-89A3754C0B71}" type="slidenum">
              <a:rPr lang="en-US"/>
              <a:pPr/>
              <a:t>11</a:t>
            </a:fld>
            <a:endParaRPr lang="en-US"/>
          </a:p>
        </p:txBody>
      </p:sp>
      <p:sp>
        <p:nvSpPr>
          <p:cNvPr id="999426" name="Rectangle 2"/>
          <p:cNvSpPr>
            <a:spLocks noRo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CA910-C2AB-457E-9AC5-FDC45D750569}" type="slidenum">
              <a:rPr lang="en-US"/>
              <a:pPr/>
              <a:t>14</a:t>
            </a:fld>
            <a:endParaRPr lang="en-US"/>
          </a:p>
        </p:txBody>
      </p:sp>
      <p:sp>
        <p:nvSpPr>
          <p:cNvPr id="948226" name="Rectangle 2"/>
          <p:cNvSpPr>
            <a:spLocks noRot="1" noChangeArrowheads="1" noTextEdit="1"/>
          </p:cNvSpPr>
          <p:nvPr>
            <p:ph type="sldImg"/>
          </p:nvPr>
        </p:nvSpPr>
        <p:spPr>
          <a:ln/>
        </p:spPr>
      </p:sp>
      <p:sp>
        <p:nvSpPr>
          <p:cNvPr id="948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userDrawn="1"/>
        </p:nvSpPr>
        <p:spPr bwMode="auto">
          <a:xfrm>
            <a:off x="76200" y="0"/>
            <a:ext cx="4953000" cy="393700"/>
          </a:xfrm>
          <a:prstGeom prst="rect">
            <a:avLst/>
          </a:prstGeom>
          <a:noFill/>
          <a:ln w="9525" algn="ctr">
            <a:noFill/>
            <a:miter lim="800000"/>
            <a:headEnd/>
            <a:tailEnd/>
          </a:ln>
          <a:effectLst/>
        </p:spPr>
        <p:txBody>
          <a:bodyPr>
            <a:spAutoFit/>
          </a:bodyPr>
          <a:lstStyle/>
          <a:p>
            <a:pPr marL="233363" indent="-233363">
              <a:spcBef>
                <a:spcPct val="50000"/>
              </a:spcBef>
            </a:pPr>
            <a:r>
              <a:rPr lang="en-US" sz="1800" b="1" baseline="0">
                <a:solidFill>
                  <a:schemeClr val="bg1"/>
                </a:solidFill>
              </a:rPr>
              <a:t>Collective Behavior and Social Change</a:t>
            </a:r>
            <a:endParaRPr lang="en-US" sz="2400" b="1" baseline="0">
              <a:solidFill>
                <a:schemeClr val="bg1"/>
              </a:solidFill>
              <a:latin typeface="Times" charset="0"/>
            </a:endParaRPr>
          </a:p>
        </p:txBody>
      </p:sp>
      <p:sp>
        <p:nvSpPr>
          <p:cNvPr id="275480" name="Rectangle 24">
            <a:hlinkClick r:id="" action="ppaction://hlinkshowjump?jump=previousslide"/>
          </p:cNvPr>
          <p:cNvSpPr>
            <a:spLocks noChangeArrowheads="1"/>
          </p:cNvSpPr>
          <p:nvPr userDrawn="1"/>
        </p:nvSpPr>
        <p:spPr bwMode="auto">
          <a:xfrm>
            <a:off x="2286000" y="6172200"/>
            <a:ext cx="990600" cy="381000"/>
          </a:xfrm>
          <a:prstGeom prst="rect">
            <a:avLst/>
          </a:prstGeom>
          <a:noFill/>
          <a:ln w="9525" algn="ctr">
            <a:noFill/>
            <a:miter lim="800000"/>
            <a:headEnd/>
            <a:tailEnd/>
          </a:ln>
          <a:effectLst/>
        </p:spPr>
        <p:txBody>
          <a:bodyPr wrap="none" anchor="ctr"/>
          <a:lstStyle/>
          <a:p>
            <a:endParaRPr lang="en-US"/>
          </a:p>
        </p:txBody>
      </p:sp>
      <p:sp>
        <p:nvSpPr>
          <p:cNvPr id="275481" name="Rectangle 25">
            <a:hlinkClick r:id="" action="ppaction://hlinkshowjump?jump=nextslide"/>
          </p:cNvPr>
          <p:cNvSpPr>
            <a:spLocks noChangeArrowheads="1"/>
          </p:cNvSpPr>
          <p:nvPr userDrawn="1"/>
        </p:nvSpPr>
        <p:spPr bwMode="auto">
          <a:xfrm>
            <a:off x="3352800" y="6172200"/>
            <a:ext cx="838200" cy="381000"/>
          </a:xfrm>
          <a:prstGeom prst="rect">
            <a:avLst/>
          </a:prstGeom>
          <a:noFill/>
          <a:ln w="9525" algn="ctr">
            <a:noFill/>
            <a:miter lim="800000"/>
            <a:headEnd/>
            <a:tailEnd/>
          </a:ln>
          <a:effectLst/>
        </p:spPr>
        <p:txBody>
          <a:bodyPr wrap="none" anchor="ctr"/>
          <a:lstStyle/>
          <a:p>
            <a:endParaRPr lang="en-US"/>
          </a:p>
        </p:txBody>
      </p:sp>
      <p:sp>
        <p:nvSpPr>
          <p:cNvPr id="275482" name="Rectangle 26">
            <a:hlinkClick r:id="" action="ppaction://hlinkshowjump?jump=firstslide"/>
          </p:cNvPr>
          <p:cNvSpPr>
            <a:spLocks noChangeArrowheads="1"/>
          </p:cNvSpPr>
          <p:nvPr userDrawn="1"/>
        </p:nvSpPr>
        <p:spPr bwMode="auto">
          <a:xfrm>
            <a:off x="4267200" y="6172200"/>
            <a:ext cx="1600200" cy="381000"/>
          </a:xfrm>
          <a:prstGeom prst="rect">
            <a:avLst/>
          </a:prstGeom>
          <a:noFill/>
          <a:ln w="9525" algn="ctr">
            <a:noFill/>
            <a:miter lim="800000"/>
            <a:headEnd/>
            <a:tailEnd/>
          </a:ln>
          <a:effectLst/>
        </p:spPr>
        <p:txBody>
          <a:bodyPr wrap="none" anchor="ctr"/>
          <a:lstStyle/>
          <a:p>
            <a:endParaRPr lang="en-US"/>
          </a:p>
        </p:txBody>
      </p:sp>
      <p:sp>
        <p:nvSpPr>
          <p:cNvPr id="275483" name="Rectangle 27">
            <a:hlinkClick r:id="" action="ppaction://hlinkshowjump?jump=endshow"/>
          </p:cNvPr>
          <p:cNvSpPr>
            <a:spLocks noChangeArrowheads="1"/>
          </p:cNvSpPr>
          <p:nvPr userDrawn="1"/>
        </p:nvSpPr>
        <p:spPr bwMode="auto">
          <a:xfrm>
            <a:off x="5943600" y="6172200"/>
            <a:ext cx="914400" cy="381000"/>
          </a:xfrm>
          <a:prstGeom prst="rect">
            <a:avLst/>
          </a:prstGeom>
          <a:noFill/>
          <a:ln w="9525" algn="ctr">
            <a:noFill/>
            <a:miter lim="800000"/>
            <a:headEnd/>
            <a:tailEnd/>
          </a:ln>
          <a:effectLst/>
        </p:spPr>
        <p:txBody>
          <a:bodyPr wrap="none" anchor="ctr"/>
          <a:lstStyle/>
          <a:p>
            <a:endParaRPr lang="en-US"/>
          </a:p>
        </p:txBody>
      </p:sp>
      <p:sp>
        <p:nvSpPr>
          <p:cNvPr id="275486" name="Text Box 30"/>
          <p:cNvSpPr txBox="1">
            <a:spLocks noChangeArrowheads="1"/>
          </p:cNvSpPr>
          <p:nvPr userDrawn="1"/>
        </p:nvSpPr>
        <p:spPr bwMode="auto">
          <a:xfrm>
            <a:off x="152400" y="6630988"/>
            <a:ext cx="8839200" cy="227012"/>
          </a:xfrm>
          <a:prstGeom prst="rect">
            <a:avLst/>
          </a:prstGeom>
          <a:noFill/>
          <a:ln w="9525">
            <a:noFill/>
            <a:miter lim="800000"/>
            <a:headEnd/>
            <a:tailEnd/>
          </a:ln>
          <a:effectLst/>
        </p:spPr>
        <p:txBody>
          <a:bodyPr>
            <a:spAutoFit/>
          </a:bodyPr>
          <a:lstStyle/>
          <a:p>
            <a:pPr>
              <a:spcBef>
                <a:spcPct val="50000"/>
              </a:spcBef>
            </a:pPr>
            <a:r>
              <a:rPr lang="en-US" sz="800" baseline="0">
                <a:solidFill>
                  <a:schemeClr val="bg1"/>
                </a:solidFill>
              </a:rPr>
              <a:t>Original Content Copyright © Holt McDougal. Additions and changes to the original content are the responsibility of the instructor.</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xStyles>
    <p:titleStyle>
      <a:lvl1pPr algn="ctr" rtl="0" fontAlgn="base">
        <a:spcBef>
          <a:spcPct val="0"/>
        </a:spcBef>
        <a:spcAft>
          <a:spcPct val="0"/>
        </a:spcAft>
        <a:defRPr sz="2800" b="1">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charset="0"/>
        </a:defRPr>
      </a:lvl2pPr>
      <a:lvl3pPr algn="ctr" rtl="0" fontAlgn="base">
        <a:spcBef>
          <a:spcPct val="0"/>
        </a:spcBef>
        <a:spcAft>
          <a:spcPct val="0"/>
        </a:spcAft>
        <a:defRPr sz="2800" b="1">
          <a:solidFill>
            <a:schemeClr val="tx2"/>
          </a:solidFill>
          <a:latin typeface="Arial" charset="0"/>
        </a:defRPr>
      </a:lvl3pPr>
      <a:lvl4pPr algn="ctr" rtl="0" fontAlgn="base">
        <a:spcBef>
          <a:spcPct val="0"/>
        </a:spcBef>
        <a:spcAft>
          <a:spcPct val="0"/>
        </a:spcAft>
        <a:defRPr sz="2800" b="1">
          <a:solidFill>
            <a:schemeClr val="tx2"/>
          </a:solidFill>
          <a:latin typeface="Arial" charset="0"/>
        </a:defRPr>
      </a:lvl4pPr>
      <a:lvl5pPr algn="ctr" rtl="0" fontAlgn="base">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notesSlide" Target="../notesSlides/notesSlide1.xml"/><Relationship Id="rId7" Type="http://schemas.openxmlformats.org/officeDocument/2006/relationships/slide" Target="slide4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slide" Target="slide30.xml"/><Relationship Id="rId5" Type="http://schemas.openxmlformats.org/officeDocument/2006/relationships/slide" Target="slide4.xml"/><Relationship Id="rId10" Type="http://schemas.openxmlformats.org/officeDocument/2006/relationships/slide" Target="slide80.xml"/><Relationship Id="rId4" Type="http://schemas.openxmlformats.org/officeDocument/2006/relationships/slide" Target="slide2.xml"/><Relationship Id="rId9" Type="http://schemas.openxmlformats.org/officeDocument/2006/relationships/slide" Target="slide6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ifs/ch16/soc_ch16_if.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5.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5.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453639" name="Text Box 7"/>
          <p:cNvSpPr txBox="1">
            <a:spLocks noChangeArrowheads="1"/>
          </p:cNvSpPr>
          <p:nvPr/>
        </p:nvSpPr>
        <p:spPr bwMode="auto">
          <a:xfrm>
            <a:off x="2895600" y="1219200"/>
            <a:ext cx="3429000" cy="444500"/>
          </a:xfrm>
          <a:prstGeom prst="rect">
            <a:avLst/>
          </a:prstGeom>
          <a:noFill/>
          <a:ln w="9525" algn="ctr">
            <a:noFill/>
            <a:miter lim="800000"/>
            <a:headEnd/>
            <a:tailEnd/>
          </a:ln>
          <a:effectLst/>
        </p:spPr>
        <p:txBody>
          <a:bodyPr>
            <a:spAutoFit/>
          </a:bodyPr>
          <a:lstStyle/>
          <a:p>
            <a:pPr marL="233363" indent="-233363">
              <a:spcBef>
                <a:spcPct val="50000"/>
              </a:spcBef>
            </a:pPr>
            <a:endParaRPr lang="en-US"/>
          </a:p>
        </p:txBody>
      </p:sp>
      <p:sp>
        <p:nvSpPr>
          <p:cNvPr id="453640" name="Text Box 8"/>
          <p:cNvSpPr txBox="1">
            <a:spLocks noChangeArrowheads="1"/>
          </p:cNvSpPr>
          <p:nvPr/>
        </p:nvSpPr>
        <p:spPr bwMode="auto">
          <a:xfrm>
            <a:off x="1066800" y="533400"/>
            <a:ext cx="7010400" cy="5492750"/>
          </a:xfrm>
          <a:prstGeom prst="rect">
            <a:avLst/>
          </a:prstGeom>
          <a:noFill/>
          <a:ln w="9525" algn="ctr">
            <a:noFill/>
            <a:miter lim="800000"/>
            <a:headEnd/>
            <a:tailEnd/>
          </a:ln>
          <a:effectLst/>
        </p:spPr>
        <p:txBody>
          <a:bodyPr>
            <a:spAutoFit/>
          </a:bodyPr>
          <a:lstStyle/>
          <a:p>
            <a:pPr algn="ctr">
              <a:spcBef>
                <a:spcPct val="50000"/>
              </a:spcBef>
            </a:pPr>
            <a:r>
              <a:rPr lang="en-US" sz="3000" b="1" baseline="0">
                <a:solidFill>
                  <a:srgbClr val="073499"/>
                </a:solidFill>
              </a:rPr>
              <a:t>Chapter 16: Collective Behavior and Social Change</a:t>
            </a:r>
          </a:p>
          <a:p>
            <a:pPr algn="ctr">
              <a:lnSpc>
                <a:spcPct val="100000"/>
              </a:lnSpc>
              <a:spcBef>
                <a:spcPct val="0"/>
              </a:spcBef>
            </a:pPr>
            <a:endParaRPr lang="en-US" sz="2000" baseline="0"/>
          </a:p>
          <a:p>
            <a:pPr>
              <a:spcBef>
                <a:spcPct val="50000"/>
              </a:spcBef>
            </a:pPr>
            <a:r>
              <a:rPr lang="en-US" sz="2400" b="1" baseline="0"/>
              <a:t>Case Study:</a:t>
            </a:r>
            <a:r>
              <a:rPr lang="en-US" sz="2400" baseline="0"/>
              <a:t> </a:t>
            </a:r>
            <a:r>
              <a:rPr lang="en-US" sz="2400" baseline="0">
                <a:hlinkClick r:id="rId4" action="ppaction://hlinksldjump"/>
              </a:rPr>
              <a:t>Why Social Movements Matter</a:t>
            </a:r>
            <a:endParaRPr lang="en-US" sz="2400" baseline="0"/>
          </a:p>
          <a:p>
            <a:pPr>
              <a:spcBef>
                <a:spcPct val="50000"/>
              </a:spcBef>
            </a:pPr>
            <a:r>
              <a:rPr lang="en-US" sz="2400" b="1" baseline="0"/>
              <a:t>Section 1:</a:t>
            </a:r>
            <a:r>
              <a:rPr lang="en-US" sz="2400" baseline="0"/>
              <a:t> </a:t>
            </a:r>
            <a:r>
              <a:rPr lang="en-US" sz="2400" baseline="0">
                <a:hlinkClick r:id="rId5" action="ppaction://hlinksldjump"/>
              </a:rPr>
              <a:t>Collective Behavior</a:t>
            </a:r>
            <a:endParaRPr lang="en-US" sz="2400" baseline="0"/>
          </a:p>
          <a:p>
            <a:pPr>
              <a:spcBef>
                <a:spcPct val="50000"/>
              </a:spcBef>
            </a:pPr>
            <a:r>
              <a:rPr lang="en-US" sz="2400" b="1" baseline="0"/>
              <a:t>Section 2:</a:t>
            </a:r>
            <a:r>
              <a:rPr lang="en-US" sz="2400" baseline="0"/>
              <a:t> </a:t>
            </a:r>
            <a:r>
              <a:rPr lang="en-US" sz="2400" baseline="0">
                <a:hlinkClick r:id="rId6" action="ppaction://hlinksldjump"/>
              </a:rPr>
              <a:t>Social Movements</a:t>
            </a:r>
            <a:endParaRPr lang="en-US" sz="2400" baseline="0"/>
          </a:p>
          <a:p>
            <a:pPr>
              <a:spcBef>
                <a:spcPct val="50000"/>
              </a:spcBef>
            </a:pPr>
            <a:r>
              <a:rPr lang="en-US" sz="2400" b="1" baseline="0"/>
              <a:t>Section 3:</a:t>
            </a:r>
            <a:r>
              <a:rPr lang="en-US" sz="2400" baseline="0"/>
              <a:t> </a:t>
            </a:r>
            <a:r>
              <a:rPr lang="en-US" sz="2400" baseline="0">
                <a:hlinkClick r:id="rId7" action="ppaction://hlinksldjump"/>
              </a:rPr>
              <a:t>Social Change</a:t>
            </a:r>
            <a:endParaRPr lang="en-US" sz="2400" baseline="0"/>
          </a:p>
          <a:p>
            <a:pPr>
              <a:spcBef>
                <a:spcPct val="50000"/>
              </a:spcBef>
            </a:pPr>
            <a:r>
              <a:rPr lang="en-US" sz="2400" b="1" baseline="0"/>
              <a:t>Section 4:</a:t>
            </a:r>
            <a:r>
              <a:rPr lang="en-US" sz="2400" baseline="0"/>
              <a:t> </a:t>
            </a:r>
            <a:r>
              <a:rPr lang="en-US" sz="2400" baseline="0">
                <a:hlinkClick r:id="rId8" action="ppaction://hlinksldjump"/>
              </a:rPr>
              <a:t>Theories of Social Change</a:t>
            </a:r>
            <a:endParaRPr lang="en-US" sz="2400" baseline="0"/>
          </a:p>
          <a:p>
            <a:pPr>
              <a:spcBef>
                <a:spcPct val="50000"/>
              </a:spcBef>
            </a:pPr>
            <a:r>
              <a:rPr lang="en-US" sz="2400" b="1" baseline="0"/>
              <a:t>Section 5:</a:t>
            </a:r>
            <a:r>
              <a:rPr lang="en-US" sz="2400" baseline="0"/>
              <a:t> </a:t>
            </a:r>
            <a:r>
              <a:rPr lang="en-US" sz="2400" baseline="0">
                <a:hlinkClick r:id="rId9" action="ppaction://hlinksldjump"/>
              </a:rPr>
              <a:t>Modernization</a:t>
            </a:r>
            <a:endParaRPr lang="en-US" sz="2400" baseline="0"/>
          </a:p>
          <a:p>
            <a:pPr>
              <a:spcBef>
                <a:spcPct val="50000"/>
              </a:spcBef>
            </a:pPr>
            <a:r>
              <a:rPr lang="en-US" sz="2400" b="1" baseline="0"/>
              <a:t>Simulation:</a:t>
            </a:r>
            <a:r>
              <a:rPr lang="en-US" sz="2400" baseline="0"/>
              <a:t> </a:t>
            </a:r>
            <a:r>
              <a:rPr lang="en-US" sz="2400" baseline="0">
                <a:hlinkClick r:id="rId10" action="ppaction://hlinksldjump"/>
              </a:rPr>
              <a:t>Applying What You’ve Learned</a:t>
            </a:r>
            <a:endParaRPr lang="en-US" sz="2400" baseline="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45156" name="Rectangle 4"/>
          <p:cNvSpPr>
            <a:spLocks noChangeArrowheads="1"/>
          </p:cNvSpPr>
          <p:nvPr/>
        </p:nvSpPr>
        <p:spPr bwMode="auto">
          <a:xfrm>
            <a:off x="457200" y="1143000"/>
            <a:ext cx="8229600" cy="4648200"/>
          </a:xfrm>
          <a:prstGeom prst="rect">
            <a:avLst/>
          </a:prstGeom>
          <a:solidFill>
            <a:srgbClr val="F9F5B4"/>
          </a:solidFill>
          <a:ln w="9525">
            <a:noFill/>
            <a:miter lim="800000"/>
            <a:headEnd/>
            <a:tailEnd/>
          </a:ln>
        </p:spPr>
        <p:txBody>
          <a:bodyPr/>
          <a:lstStyle/>
          <a:p>
            <a:pPr>
              <a:lnSpc>
                <a:spcPct val="100000"/>
              </a:lnSpc>
              <a:spcBef>
                <a:spcPct val="0"/>
              </a:spcBef>
              <a:spcAft>
                <a:spcPct val="30000"/>
              </a:spcAft>
            </a:pPr>
            <a:r>
              <a:rPr lang="en-US" sz="2400" b="1" baseline="0">
                <a:solidFill>
                  <a:srgbClr val="BF0000"/>
                </a:solidFill>
              </a:rPr>
              <a:t>Types of Crowds</a:t>
            </a:r>
            <a:endParaRPr lang="en-US" sz="2400" b="1" baseline="0"/>
          </a:p>
          <a:p>
            <a:pPr>
              <a:lnSpc>
                <a:spcPct val="100000"/>
              </a:lnSpc>
              <a:spcBef>
                <a:spcPct val="0"/>
              </a:spcBef>
              <a:spcAft>
                <a:spcPct val="30000"/>
              </a:spcAft>
            </a:pPr>
            <a:r>
              <a:rPr lang="en-US" sz="2400" baseline="0"/>
              <a:t>A </a:t>
            </a:r>
            <a:r>
              <a:rPr lang="en-US" sz="2400" b="1" baseline="0"/>
              <a:t>crowd</a:t>
            </a:r>
            <a:r>
              <a:rPr lang="en-US" sz="2400" baseline="0"/>
              <a:t> is a temporary gathering of people who are in close enough proximity to interact. </a:t>
            </a:r>
          </a:p>
          <a:p>
            <a:pPr>
              <a:lnSpc>
                <a:spcPct val="100000"/>
              </a:lnSpc>
              <a:spcBef>
                <a:spcPct val="0"/>
              </a:spcBef>
              <a:spcAft>
                <a:spcPct val="30000"/>
              </a:spcAft>
            </a:pPr>
            <a:r>
              <a:rPr lang="en-US" sz="2400" baseline="0"/>
              <a:t>Types of crowds include the following:</a:t>
            </a:r>
          </a:p>
          <a:p>
            <a:pPr marL="685800" lvl="1" indent="-228600">
              <a:lnSpc>
                <a:spcPct val="100000"/>
              </a:lnSpc>
              <a:spcBef>
                <a:spcPct val="50000"/>
              </a:spcBef>
              <a:spcAft>
                <a:spcPct val="30000"/>
              </a:spcAft>
              <a:buFontTx/>
              <a:buChar char="–"/>
            </a:pPr>
            <a:r>
              <a:rPr lang="en-US" sz="2000" i="1" baseline="0"/>
              <a:t>Casual crowd:</a:t>
            </a:r>
            <a:r>
              <a:rPr lang="en-US" sz="2000" baseline="0"/>
              <a:t> forms spontaneously because some event captures people’s attention; least organized and most temporary type of crowd (Example: people waiting in line to buy movie tickets)</a:t>
            </a:r>
          </a:p>
          <a:p>
            <a:pPr marL="685800" lvl="1" indent="-228600">
              <a:lnSpc>
                <a:spcPct val="100000"/>
              </a:lnSpc>
              <a:spcBef>
                <a:spcPct val="50000"/>
              </a:spcBef>
              <a:spcAft>
                <a:spcPct val="30000"/>
              </a:spcAft>
              <a:buFontTx/>
              <a:buChar char="–"/>
            </a:pPr>
            <a:r>
              <a:rPr lang="en-US" sz="2000" i="1" baseline="0"/>
              <a:t>Conventional crowd:</a:t>
            </a:r>
            <a:r>
              <a:rPr lang="en-US" sz="2000" baseline="0"/>
              <a:t> more structured; not much interaction, but people act according to a set of rules (Example: people gathered for a public lecture)</a:t>
            </a:r>
          </a:p>
        </p:txBody>
      </p:sp>
      <p:sp>
        <p:nvSpPr>
          <p:cNvPr id="945157"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endParaRPr lang="en-US" sz="2800" b="1" baseline="0">
              <a:solidFill>
                <a:srgbClr val="FFCC00"/>
              </a:solidFill>
            </a:endParaRPr>
          </a:p>
        </p:txBody>
      </p:sp>
      <p:sp>
        <p:nvSpPr>
          <p:cNvPr id="945158" name="Rectangle 6"/>
          <p:cNvSpPr>
            <a:spLocks noChangeArrowheads="1"/>
          </p:cNvSpPr>
          <p:nvPr/>
        </p:nvSpPr>
        <p:spPr bwMode="auto">
          <a:xfrm>
            <a:off x="5334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Crowds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98403" name="Rectangle 3"/>
          <p:cNvSpPr>
            <a:spLocks noChangeArrowheads="1"/>
          </p:cNvSpPr>
          <p:nvPr/>
        </p:nvSpPr>
        <p:spPr bwMode="auto">
          <a:xfrm>
            <a:off x="457200" y="1219200"/>
            <a:ext cx="8229600" cy="4191000"/>
          </a:xfrm>
          <a:prstGeom prst="rect">
            <a:avLst/>
          </a:prstGeom>
          <a:solidFill>
            <a:srgbClr val="F9F5B4"/>
          </a:solidFill>
          <a:ln w="9525">
            <a:noFill/>
            <a:miter lim="800000"/>
            <a:headEnd/>
            <a:tailEnd/>
          </a:ln>
        </p:spPr>
        <p:txBody>
          <a:bodyPr/>
          <a:lstStyle/>
          <a:p>
            <a:pPr>
              <a:lnSpc>
                <a:spcPct val="100000"/>
              </a:lnSpc>
              <a:spcBef>
                <a:spcPct val="0"/>
              </a:spcBef>
              <a:spcAft>
                <a:spcPct val="30000"/>
              </a:spcAft>
            </a:pPr>
            <a:r>
              <a:rPr lang="en-US" sz="2400" i="1" baseline="0"/>
              <a:t>Types of crowds (cont.):</a:t>
            </a:r>
            <a:endParaRPr lang="en-US" sz="2400" baseline="0"/>
          </a:p>
          <a:p>
            <a:pPr marL="685800" lvl="1" indent="-228600">
              <a:lnSpc>
                <a:spcPct val="100000"/>
              </a:lnSpc>
              <a:spcBef>
                <a:spcPct val="50000"/>
              </a:spcBef>
              <a:spcAft>
                <a:spcPct val="30000"/>
              </a:spcAft>
              <a:buFontTx/>
              <a:buChar char="–"/>
            </a:pPr>
            <a:r>
              <a:rPr lang="en-US" sz="2000" i="1" baseline="0"/>
              <a:t>Expressive crowd:</a:t>
            </a:r>
            <a:r>
              <a:rPr lang="en-US" sz="2000" baseline="0"/>
              <a:t> has no apparent goal or purpose; forms around emotionally charged events (Example: audiences at rock concerts)</a:t>
            </a:r>
          </a:p>
          <a:p>
            <a:pPr marL="685800" lvl="1" indent="-228600">
              <a:lnSpc>
                <a:spcPct val="100000"/>
              </a:lnSpc>
              <a:spcBef>
                <a:spcPct val="50000"/>
              </a:spcBef>
              <a:spcAft>
                <a:spcPct val="30000"/>
              </a:spcAft>
              <a:buFontTx/>
              <a:buChar char="–"/>
            </a:pPr>
            <a:r>
              <a:rPr lang="en-US" sz="2000" i="1" baseline="0"/>
              <a:t>Acting crowd:</a:t>
            </a:r>
            <a:r>
              <a:rPr lang="en-US" sz="2000" baseline="0"/>
              <a:t> a violent group of people formed because of hostile and destructive emotions (Example: looters after a natural disaster)</a:t>
            </a:r>
          </a:p>
          <a:p>
            <a:pPr marL="685800" lvl="1" indent="-228600">
              <a:lnSpc>
                <a:spcPct val="100000"/>
              </a:lnSpc>
              <a:spcBef>
                <a:spcPct val="50000"/>
              </a:spcBef>
              <a:spcAft>
                <a:spcPct val="30000"/>
              </a:spcAft>
              <a:buFontTx/>
              <a:buChar char="–"/>
            </a:pPr>
            <a:r>
              <a:rPr lang="en-US" sz="2000" i="1" baseline="0"/>
              <a:t>Protest crowd:</a:t>
            </a:r>
            <a:r>
              <a:rPr lang="en-US" sz="2000" baseline="0"/>
              <a:t> exhibit characteristics of acting crowds; better organized and longer lasting (Example: people protesting a political convention)</a:t>
            </a:r>
          </a:p>
        </p:txBody>
      </p:sp>
      <p:sp>
        <p:nvSpPr>
          <p:cNvPr id="998404"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endParaRPr lang="en-US" sz="2800" b="1" baseline="0">
              <a:solidFill>
                <a:srgbClr val="FFCC00"/>
              </a:solidFill>
            </a:endParaRPr>
          </a:p>
        </p:txBody>
      </p:sp>
      <p:sp>
        <p:nvSpPr>
          <p:cNvPr id="998405" name="Rectangle 5"/>
          <p:cNvSpPr>
            <a:spLocks noChangeArrowheads="1"/>
          </p:cNvSpPr>
          <p:nvPr/>
        </p:nvSpPr>
        <p:spPr bwMode="auto">
          <a:xfrm>
            <a:off x="5334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Crowds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9254" name="Picture 6" descr="soc_396"/>
          <p:cNvPicPr>
            <a:picLocks noChangeAspect="1" noChangeArrowheads="1"/>
          </p:cNvPicPr>
          <p:nvPr/>
        </p:nvPicPr>
        <p:blipFill>
          <a:blip r:embed="rId2" cstate="print"/>
          <a:srcRect/>
          <a:stretch>
            <a:fillRect/>
          </a:stretch>
        </p:blipFill>
        <p:spPr bwMode="auto">
          <a:xfrm>
            <a:off x="76200" y="1676400"/>
            <a:ext cx="8915400" cy="35099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9254"/>
                                        </p:tgtEl>
                                        <p:attrNameLst>
                                          <p:attrName>style.visibility</p:attrName>
                                        </p:attrNameLst>
                                      </p:cBhvr>
                                      <p:to>
                                        <p:strVal val="visible"/>
                                      </p:to>
                                    </p:set>
                                    <p:animEffect transition="in" filter="wipe(left)">
                                      <p:cBhvr>
                                        <p:cTn id="7" dur="1000"/>
                                        <p:tgtEl>
                                          <p:spTgt spid="94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54" name="Picture 6" descr="soc_397"/>
          <p:cNvPicPr>
            <a:picLocks noChangeAspect="1" noChangeArrowheads="1"/>
          </p:cNvPicPr>
          <p:nvPr/>
        </p:nvPicPr>
        <p:blipFill>
          <a:blip r:embed="rId2" cstate="print"/>
          <a:srcRect/>
          <a:stretch>
            <a:fillRect/>
          </a:stretch>
        </p:blipFill>
        <p:spPr bwMode="auto">
          <a:xfrm>
            <a:off x="152400" y="1017588"/>
            <a:ext cx="8763000" cy="45450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054"/>
                                        </p:tgtEl>
                                        <p:attrNameLst>
                                          <p:attrName>style.visibility</p:attrName>
                                        </p:attrNameLst>
                                      </p:cBhvr>
                                      <p:to>
                                        <p:strVal val="visible"/>
                                      </p:to>
                                    </p:set>
                                    <p:animEffect transition="in" filter="wipe(left)">
                                      <p:cBhvr>
                                        <p:cTn id="7" dur="1000"/>
                                        <p:tgtEl>
                                          <p:spTgt spid="1026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7202" name="Text Box 2"/>
          <p:cNvSpPr txBox="1">
            <a:spLocks noChangeArrowheads="1"/>
          </p:cNvSpPr>
          <p:nvPr/>
        </p:nvSpPr>
        <p:spPr bwMode="auto">
          <a:xfrm>
            <a:off x="457200" y="1524000"/>
            <a:ext cx="8229600" cy="4114800"/>
          </a:xfrm>
          <a:prstGeom prst="rect">
            <a:avLst/>
          </a:prstGeom>
          <a:solidFill>
            <a:srgbClr val="F9F5B4"/>
          </a:solidFill>
          <a:ln w="9525">
            <a:noFill/>
            <a:miter lim="800000"/>
            <a:headEnd/>
            <a:tailEnd/>
          </a:ln>
          <a:effectLst/>
        </p:spPr>
        <p:txBody>
          <a:bodyPr/>
          <a:lstStyle/>
          <a:p>
            <a:pPr marL="171450" indent="-171450" eaLnBrk="0" hangingPunct="0">
              <a:lnSpc>
                <a:spcPct val="100000"/>
              </a:lnSpc>
              <a:spcAft>
                <a:spcPct val="25000"/>
              </a:spcAft>
            </a:pPr>
            <a:r>
              <a:rPr lang="en-US" sz="2800" b="1" baseline="0">
                <a:solidFill>
                  <a:srgbClr val="BF0000"/>
                </a:solidFill>
                <a:cs typeface="Arial" charset="0"/>
              </a:rPr>
              <a:t>Mobs</a:t>
            </a:r>
            <a:r>
              <a:rPr lang="en-US" sz="2800" baseline="0">
                <a:solidFill>
                  <a:srgbClr val="BF0000"/>
                </a:solidFill>
                <a:cs typeface="Arial" charset="0"/>
              </a:rPr>
              <a:t> </a:t>
            </a:r>
            <a:r>
              <a:rPr lang="en-US" sz="2800" b="1" baseline="0">
                <a:solidFill>
                  <a:srgbClr val="BF0000"/>
                </a:solidFill>
                <a:cs typeface="Arial" charset="0"/>
              </a:rPr>
              <a:t>and</a:t>
            </a:r>
            <a:r>
              <a:rPr lang="en-US" sz="2800" baseline="0">
                <a:solidFill>
                  <a:srgbClr val="BF0000"/>
                </a:solidFill>
                <a:cs typeface="Arial" charset="0"/>
              </a:rPr>
              <a:t> </a:t>
            </a:r>
            <a:r>
              <a:rPr lang="en-US" sz="2800" b="1" baseline="0">
                <a:solidFill>
                  <a:srgbClr val="BF0000"/>
                </a:solidFill>
                <a:cs typeface="Arial" charset="0"/>
              </a:rPr>
              <a:t>Riots</a:t>
            </a:r>
            <a:endParaRPr lang="en-US" sz="2800" baseline="0">
              <a:solidFill>
                <a:srgbClr val="BF0000"/>
              </a:solidFill>
              <a:cs typeface="Arial" charset="0"/>
            </a:endParaRPr>
          </a:p>
          <a:p>
            <a:pPr marL="685800" lvl="1" indent="-228600" eaLnBrk="0" hangingPunct="0">
              <a:lnSpc>
                <a:spcPct val="100000"/>
              </a:lnSpc>
              <a:spcAft>
                <a:spcPct val="25000"/>
              </a:spcAft>
            </a:pPr>
            <a:r>
              <a:rPr lang="en-US" sz="2000" b="1" baseline="0">
                <a:cs typeface="Arial" charset="0"/>
              </a:rPr>
              <a:t>Mobs</a:t>
            </a:r>
            <a:r>
              <a:rPr lang="en-US" sz="2000" baseline="0">
                <a:cs typeface="Arial" charset="0"/>
              </a:rPr>
              <a:t> </a:t>
            </a:r>
          </a:p>
          <a:p>
            <a:pPr marL="685800" lvl="1" indent="-228600" eaLnBrk="0" hangingPunct="0">
              <a:lnSpc>
                <a:spcPct val="100000"/>
              </a:lnSpc>
              <a:spcAft>
                <a:spcPct val="25000"/>
              </a:spcAft>
              <a:buFont typeface="Arial" charset="0"/>
              <a:buChar char="–"/>
            </a:pPr>
            <a:r>
              <a:rPr lang="en-US" sz="2000" baseline="0">
                <a:cs typeface="Arial" charset="0"/>
              </a:rPr>
              <a:t>Emotionally charged collectivities whose members are united by a specific destructive or violent goal</a:t>
            </a:r>
          </a:p>
          <a:p>
            <a:pPr marL="685800" lvl="1" indent="-228600" eaLnBrk="0" hangingPunct="0">
              <a:lnSpc>
                <a:spcPct val="100000"/>
              </a:lnSpc>
              <a:spcAft>
                <a:spcPct val="25000"/>
              </a:spcAft>
              <a:buFont typeface="Arial" charset="0"/>
              <a:buChar char="–"/>
            </a:pPr>
            <a:r>
              <a:rPr lang="en-US" sz="2000" baseline="0">
                <a:cs typeface="Arial" charset="0"/>
              </a:rPr>
              <a:t>Usually have leaders who urge the group towards common action</a:t>
            </a:r>
          </a:p>
          <a:p>
            <a:pPr marL="685800" lvl="1" indent="-228600" eaLnBrk="0" hangingPunct="0">
              <a:lnSpc>
                <a:spcPct val="100000"/>
              </a:lnSpc>
              <a:spcAft>
                <a:spcPct val="25000"/>
              </a:spcAft>
            </a:pPr>
            <a:r>
              <a:rPr lang="en-US" sz="2000" b="1" baseline="0">
                <a:cs typeface="Arial" charset="0"/>
              </a:rPr>
              <a:t>Riots</a:t>
            </a:r>
            <a:endParaRPr lang="en-US" sz="2000" baseline="0">
              <a:cs typeface="Arial" charset="0"/>
            </a:endParaRPr>
          </a:p>
          <a:p>
            <a:pPr marL="685800" lvl="1" indent="-228600" eaLnBrk="0" hangingPunct="0">
              <a:lnSpc>
                <a:spcPct val="100000"/>
              </a:lnSpc>
              <a:spcAft>
                <a:spcPct val="25000"/>
              </a:spcAft>
              <a:buFont typeface="Arial" charset="0"/>
              <a:buChar char="–"/>
            </a:pPr>
            <a:r>
              <a:rPr lang="en-US" sz="2000" baseline="0">
                <a:cs typeface="Arial" charset="0"/>
              </a:rPr>
              <a:t>Collections of people who erupt into destructive behavior</a:t>
            </a:r>
          </a:p>
          <a:p>
            <a:pPr marL="685800" lvl="1" indent="-228600" eaLnBrk="0" hangingPunct="0">
              <a:lnSpc>
                <a:spcPct val="100000"/>
              </a:lnSpc>
              <a:spcAft>
                <a:spcPct val="25000"/>
              </a:spcAft>
              <a:buFont typeface="Arial" charset="0"/>
              <a:buChar char="–"/>
            </a:pPr>
            <a:r>
              <a:rPr lang="en-US" sz="2000" baseline="0">
                <a:cs typeface="Arial" charset="0"/>
              </a:rPr>
              <a:t>Less unified than mobs</a:t>
            </a:r>
          </a:p>
        </p:txBody>
      </p:sp>
      <p:sp>
        <p:nvSpPr>
          <p:cNvPr id="947205" name="Rectangle 5"/>
          <p:cNvSpPr>
            <a:spLocks noChangeArrowheads="1"/>
          </p:cNvSpPr>
          <p:nvPr/>
        </p:nvSpPr>
        <p:spPr bwMode="auto">
          <a:xfrm>
            <a:off x="533400" y="7620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Crowds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47" name="Text Box 3"/>
          <p:cNvSpPr txBox="1">
            <a:spLocks noChangeArrowheads="1"/>
          </p:cNvSpPr>
          <p:nvPr/>
        </p:nvSpPr>
        <p:spPr bwMode="auto">
          <a:xfrm>
            <a:off x="457200" y="1447800"/>
            <a:ext cx="4038600" cy="4495800"/>
          </a:xfrm>
          <a:prstGeom prst="rect">
            <a:avLst/>
          </a:prstGeom>
          <a:solidFill>
            <a:srgbClr val="E0E9ED"/>
          </a:solidFill>
          <a:ln w="9525">
            <a:noFill/>
            <a:miter lim="800000"/>
            <a:headEnd/>
            <a:tailEnd/>
          </a:ln>
          <a:effectLst/>
        </p:spPr>
        <p:txBody>
          <a:bodyPr/>
          <a:lstStyle/>
          <a:p>
            <a:pPr eaLnBrk="0" hangingPunct="0">
              <a:lnSpc>
                <a:spcPct val="100000"/>
              </a:lnSpc>
              <a:spcAft>
                <a:spcPct val="25000"/>
              </a:spcAft>
            </a:pPr>
            <a:r>
              <a:rPr lang="en-US" sz="2800" b="1" baseline="0">
                <a:solidFill>
                  <a:srgbClr val="BF0000"/>
                </a:solidFill>
                <a:cs typeface="Arial" charset="0"/>
              </a:rPr>
              <a:t>Panics</a:t>
            </a:r>
          </a:p>
          <a:p>
            <a:pPr marL="342900" lvl="1" indent="-228600" eaLnBrk="0" hangingPunct="0">
              <a:lnSpc>
                <a:spcPct val="100000"/>
              </a:lnSpc>
              <a:spcAft>
                <a:spcPct val="25000"/>
              </a:spcAft>
              <a:buFontTx/>
              <a:buChar char="•"/>
            </a:pPr>
            <a:r>
              <a:rPr lang="en-US" sz="2400" baseline="0">
                <a:cs typeface="Arial" charset="0"/>
              </a:rPr>
              <a:t>Spontaneous and uncoordinated group actions to escape some perceived threat</a:t>
            </a:r>
          </a:p>
          <a:p>
            <a:pPr marL="342900" lvl="1" indent="-228600" eaLnBrk="0" hangingPunct="0">
              <a:lnSpc>
                <a:spcPct val="100000"/>
              </a:lnSpc>
              <a:spcAft>
                <a:spcPct val="25000"/>
              </a:spcAft>
              <a:buFontTx/>
              <a:buChar char="•"/>
            </a:pPr>
            <a:r>
              <a:rPr lang="en-US" sz="2400" baseline="0">
                <a:cs typeface="Arial" charset="0"/>
              </a:rPr>
              <a:t>Mutual cooperation breaks down</a:t>
            </a:r>
          </a:p>
          <a:p>
            <a:pPr marL="342900" lvl="1" indent="-228600" eaLnBrk="0" hangingPunct="0">
              <a:lnSpc>
                <a:spcPct val="100000"/>
              </a:lnSpc>
              <a:spcAft>
                <a:spcPct val="25000"/>
              </a:spcAft>
              <a:buFontTx/>
              <a:buChar char="•"/>
            </a:pPr>
            <a:r>
              <a:rPr lang="en-US" sz="2400" baseline="0">
                <a:cs typeface="Arial" charset="0"/>
              </a:rPr>
              <a:t>Often occur in situations outside the realm of everyday experience</a:t>
            </a:r>
          </a:p>
        </p:txBody>
      </p:sp>
      <p:sp>
        <p:nvSpPr>
          <p:cNvPr id="1004548" name="Text Box 4"/>
          <p:cNvSpPr txBox="1">
            <a:spLocks noChangeArrowheads="1"/>
          </p:cNvSpPr>
          <p:nvPr/>
        </p:nvSpPr>
        <p:spPr bwMode="auto">
          <a:xfrm>
            <a:off x="4572000" y="1447800"/>
            <a:ext cx="4114800" cy="4572000"/>
          </a:xfrm>
          <a:prstGeom prst="rect">
            <a:avLst/>
          </a:prstGeom>
          <a:solidFill>
            <a:srgbClr val="A9D8C3"/>
          </a:solidFill>
          <a:ln w="9525">
            <a:noFill/>
            <a:miter lim="800000"/>
            <a:headEnd/>
            <a:tailEnd/>
          </a:ln>
          <a:effectLst/>
        </p:spPr>
        <p:txBody>
          <a:bodyPr/>
          <a:lstStyle/>
          <a:p>
            <a:pPr eaLnBrk="0" hangingPunct="0">
              <a:lnSpc>
                <a:spcPct val="100000"/>
              </a:lnSpc>
              <a:spcAft>
                <a:spcPct val="25000"/>
              </a:spcAft>
            </a:pPr>
            <a:r>
              <a:rPr lang="en-US" sz="2800" b="1" baseline="0">
                <a:solidFill>
                  <a:srgbClr val="BF0000"/>
                </a:solidFill>
                <a:cs typeface="Arial" charset="0"/>
              </a:rPr>
              <a:t>Mass Hysteria</a:t>
            </a:r>
          </a:p>
          <a:p>
            <a:pPr marL="342900" lvl="1" indent="-228600" eaLnBrk="0" hangingPunct="0">
              <a:lnSpc>
                <a:spcPct val="100000"/>
              </a:lnSpc>
              <a:spcAft>
                <a:spcPct val="25000"/>
              </a:spcAft>
              <a:buFontTx/>
              <a:buChar char="•"/>
            </a:pPr>
            <a:r>
              <a:rPr lang="en-US" sz="2400" baseline="0">
                <a:cs typeface="Arial" charset="0"/>
              </a:rPr>
              <a:t>Unfounded anxiety shared by people who can be scattered over a wide geographic area</a:t>
            </a:r>
          </a:p>
          <a:p>
            <a:pPr marL="342900" lvl="1" indent="-228600" eaLnBrk="0" hangingPunct="0">
              <a:lnSpc>
                <a:spcPct val="100000"/>
              </a:lnSpc>
              <a:spcAft>
                <a:spcPct val="25000"/>
              </a:spcAft>
              <a:buFontTx/>
              <a:buChar char="•"/>
            </a:pPr>
            <a:r>
              <a:rPr lang="en-US" sz="2400" baseline="0">
                <a:cs typeface="Arial" charset="0"/>
              </a:rPr>
              <a:t>Involves irrational beliefs</a:t>
            </a:r>
          </a:p>
          <a:p>
            <a:pPr marL="342900" lvl="1" indent="-228600" eaLnBrk="0" hangingPunct="0">
              <a:lnSpc>
                <a:spcPct val="100000"/>
              </a:lnSpc>
              <a:spcAft>
                <a:spcPct val="25000"/>
              </a:spcAft>
              <a:buFontTx/>
              <a:buChar char="•"/>
            </a:pPr>
            <a:r>
              <a:rPr lang="en-US" sz="2400" baseline="0">
                <a:cs typeface="Arial" charset="0"/>
              </a:rPr>
              <a:t>Usually short lived</a:t>
            </a:r>
          </a:p>
        </p:txBody>
      </p:sp>
      <p:sp>
        <p:nvSpPr>
          <p:cNvPr id="1004549" name="Rectangle 5"/>
          <p:cNvSpPr>
            <a:spLocks noChangeArrowheads="1"/>
          </p:cNvSpPr>
          <p:nvPr/>
        </p:nvSpPr>
        <p:spPr bwMode="auto">
          <a:xfrm>
            <a:off x="533400" y="7620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Crowds</a:t>
            </a:r>
            <a:endParaRPr lang="en-US" sz="2800" b="1" baseline="0">
              <a:solidFill>
                <a:srgbClr val="FFCC00"/>
              </a:solidFill>
            </a:endParaRPr>
          </a:p>
        </p:txBody>
      </p:sp>
      <p:sp>
        <p:nvSpPr>
          <p:cNvPr id="1004550" name="AutoShape 6"/>
          <p:cNvSpPr>
            <a:spLocks noChangeArrowheads="1"/>
          </p:cNvSpPr>
          <p:nvPr/>
        </p:nvSpPr>
        <p:spPr bwMode="auto">
          <a:xfrm flipH="1" flipV="1">
            <a:off x="4191000" y="57150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04550"/>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04548"/>
                                        </p:tgtEl>
                                        <p:attrNameLst>
                                          <p:attrName>style.visibility</p:attrName>
                                        </p:attrNameLst>
                                      </p:cBhvr>
                                      <p:to>
                                        <p:strVal val="visible"/>
                                      </p:to>
                                    </p:set>
                                    <p:animEffect transition="in" filter="wipe(left)">
                                      <p:cBhvr>
                                        <p:cTn id="10" dur="500"/>
                                        <p:tgtEl>
                                          <p:spTgt spid="1004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8" grpId="0" animBg="1"/>
      <p:bldP spid="10045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852995" name="Rectangle 3"/>
          <p:cNvSpPr>
            <a:spLocks noChangeArrowheads="1"/>
          </p:cNvSpPr>
          <p:nvPr/>
        </p:nvSpPr>
        <p:spPr bwMode="auto">
          <a:xfrm>
            <a:off x="457200" y="1752600"/>
            <a:ext cx="8229600" cy="19812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Identify Cause and Effect</a:t>
            </a:r>
          </a:p>
          <a:p>
            <a:pPr marL="233363" indent="-233363" algn="ctr">
              <a:lnSpc>
                <a:spcPct val="100000"/>
              </a:lnSpc>
              <a:spcBef>
                <a:spcPct val="0"/>
              </a:spcBef>
              <a:spcAft>
                <a:spcPct val="30000"/>
              </a:spcAft>
            </a:pPr>
            <a:r>
              <a:rPr lang="en-US" baseline="0"/>
              <a:t>What types of collective behavior </a:t>
            </a:r>
            <a:br>
              <a:rPr lang="en-US" baseline="0"/>
            </a:br>
            <a:r>
              <a:rPr lang="en-US" baseline="0"/>
              <a:t>result from violence and fear?</a:t>
            </a:r>
          </a:p>
        </p:txBody>
      </p:sp>
      <p:sp>
        <p:nvSpPr>
          <p:cNvPr id="852996" name="Rectangle 4"/>
          <p:cNvSpPr>
            <a:spLocks noChangeArrowheads="1"/>
          </p:cNvSpPr>
          <p:nvPr/>
        </p:nvSpPr>
        <p:spPr bwMode="auto">
          <a:xfrm>
            <a:off x="457200" y="4495800"/>
            <a:ext cx="8229600" cy="6858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mob, panic, and mass hysteria</a:t>
            </a:r>
          </a:p>
        </p:txBody>
      </p:sp>
      <p:sp>
        <p:nvSpPr>
          <p:cNvPr id="852997" name="AutoShape 5"/>
          <p:cNvSpPr>
            <a:spLocks noChangeArrowheads="1"/>
          </p:cNvSpPr>
          <p:nvPr/>
        </p:nvSpPr>
        <p:spPr bwMode="auto">
          <a:xfrm flipH="1" flipV="1">
            <a:off x="8458200" y="37766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52997"/>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52996"/>
                                        </p:tgtEl>
                                        <p:attrNameLst>
                                          <p:attrName>style.visibility</p:attrName>
                                        </p:attrNameLst>
                                      </p:cBhvr>
                                      <p:to>
                                        <p:strVal val="visible"/>
                                      </p:to>
                                    </p:set>
                                    <p:animEffect transition="in" filter="wipe(up)">
                                      <p:cBhvr>
                                        <p:cTn id="10" dur="500"/>
                                        <p:tgtEl>
                                          <p:spTgt spid="85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6" grpId="0" animBg="1"/>
      <p:bldP spid="85299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274" name="Text Box 2"/>
          <p:cNvSpPr txBox="1">
            <a:spLocks noChangeArrowheads="1"/>
          </p:cNvSpPr>
          <p:nvPr/>
        </p:nvSpPr>
        <p:spPr bwMode="auto">
          <a:xfrm>
            <a:off x="457200" y="1143000"/>
            <a:ext cx="8229600" cy="1828800"/>
          </a:xfrm>
          <a:prstGeom prst="rect">
            <a:avLst/>
          </a:prstGeom>
          <a:solidFill>
            <a:srgbClr val="F9F5B4"/>
          </a:solidFill>
          <a:ln w="9525">
            <a:noFill/>
            <a:miter lim="800000"/>
            <a:headEnd/>
            <a:tailEnd/>
          </a:ln>
          <a:effectLst/>
        </p:spPr>
        <p:txBody>
          <a:bodyPr/>
          <a:lstStyle/>
          <a:p>
            <a:pPr>
              <a:lnSpc>
                <a:spcPct val="120000"/>
              </a:lnSpc>
            </a:pPr>
            <a:r>
              <a:rPr lang="en-US" sz="2400" baseline="0"/>
              <a:t>Even people who rarely meet, let alone interact, engage in similar behavior and share an understanding of the meaning of that behavior. Examples are fashions, fads, rumors, and urban legends.</a:t>
            </a:r>
            <a:endParaRPr lang="en-US" sz="2200" baseline="0"/>
          </a:p>
        </p:txBody>
      </p:sp>
      <p:grpSp>
        <p:nvGrpSpPr>
          <p:cNvPr id="950284" name="Group 12"/>
          <p:cNvGrpSpPr>
            <a:grpSpLocks/>
          </p:cNvGrpSpPr>
          <p:nvPr/>
        </p:nvGrpSpPr>
        <p:grpSpPr bwMode="auto">
          <a:xfrm>
            <a:off x="457200" y="3124200"/>
            <a:ext cx="4038600" cy="2971800"/>
            <a:chOff x="288" y="1968"/>
            <a:chExt cx="2544" cy="1872"/>
          </a:xfrm>
        </p:grpSpPr>
        <p:sp>
          <p:nvSpPr>
            <p:cNvPr id="950276" name="Text Box 4"/>
            <p:cNvSpPr txBox="1">
              <a:spLocks noChangeArrowheads="1"/>
            </p:cNvSpPr>
            <p:nvPr/>
          </p:nvSpPr>
          <p:spPr bwMode="auto">
            <a:xfrm>
              <a:off x="288" y="2160"/>
              <a:ext cx="2544" cy="1680"/>
            </a:xfrm>
            <a:prstGeom prst="rect">
              <a:avLst/>
            </a:prstGeom>
            <a:solidFill>
              <a:srgbClr val="E0E9ED"/>
            </a:solidFill>
            <a:ln w="9525">
              <a:noFill/>
              <a:miter lim="800000"/>
              <a:headEnd/>
              <a:tailEnd/>
            </a:ln>
            <a:effectLst/>
          </p:spPr>
          <p:txBody>
            <a:bodyPr/>
            <a:lstStyle/>
            <a:p>
              <a:pPr marL="228600" indent="-228600">
                <a:buFontTx/>
                <a:buChar char="•"/>
              </a:pPr>
              <a:r>
                <a:rPr lang="en-US" sz="2000" i="1" baseline="0"/>
                <a:t>Fashions:</a:t>
              </a:r>
              <a:r>
                <a:rPr lang="en-US" sz="2000" baseline="0"/>
                <a:t> attachments to particular styles of appearance or behavior</a:t>
              </a:r>
            </a:p>
            <a:p>
              <a:pPr marL="228600" indent="-228600">
                <a:buFontTx/>
                <a:buChar char="•"/>
              </a:pPr>
              <a:r>
                <a:rPr lang="en-US" sz="2000" i="1" baseline="0"/>
                <a:t>Fads</a:t>
              </a:r>
              <a:r>
                <a:rPr lang="en-US" sz="2000" baseline="0"/>
                <a:t>: unconventional objects, actions, or ideas that a large number of people are attached to for a short period of time</a:t>
              </a:r>
            </a:p>
          </p:txBody>
        </p:sp>
        <p:sp>
          <p:nvSpPr>
            <p:cNvPr id="950277" name="Text Box 5"/>
            <p:cNvSpPr txBox="1">
              <a:spLocks noChangeArrowheads="1"/>
            </p:cNvSpPr>
            <p:nvPr/>
          </p:nvSpPr>
          <p:spPr bwMode="auto">
            <a:xfrm>
              <a:off x="288" y="1968"/>
              <a:ext cx="2544" cy="240"/>
            </a:xfrm>
            <a:prstGeom prst="rect">
              <a:avLst/>
            </a:prstGeom>
            <a:solidFill>
              <a:srgbClr val="E0E9ED"/>
            </a:solidFill>
            <a:ln w="9525">
              <a:noFill/>
              <a:miter lim="800000"/>
              <a:headEnd/>
              <a:tailEnd/>
            </a:ln>
            <a:effectLst/>
          </p:spPr>
          <p:txBody>
            <a:bodyPr/>
            <a:lstStyle/>
            <a:p>
              <a:pPr>
                <a:lnSpc>
                  <a:spcPct val="100000"/>
                </a:lnSpc>
                <a:spcBef>
                  <a:spcPct val="0"/>
                </a:spcBef>
              </a:pPr>
              <a:r>
                <a:rPr lang="en-US" sz="2000" b="1" baseline="0">
                  <a:solidFill>
                    <a:srgbClr val="BF0000"/>
                  </a:solidFill>
                </a:rPr>
                <a:t>Fashions and Fads</a:t>
              </a:r>
              <a:endParaRPr lang="en-US" sz="2000" b="1" baseline="0"/>
            </a:p>
          </p:txBody>
        </p:sp>
      </p:grpSp>
      <p:sp>
        <p:nvSpPr>
          <p:cNvPr id="950278"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Collective Preoccupations</a:t>
            </a:r>
            <a:endParaRPr lang="en-US" sz="2800" b="1" baseline="0">
              <a:solidFill>
                <a:srgbClr val="FFCC00"/>
              </a:solidFill>
            </a:endParaRPr>
          </a:p>
        </p:txBody>
      </p:sp>
      <p:grpSp>
        <p:nvGrpSpPr>
          <p:cNvPr id="950283" name="Group 11"/>
          <p:cNvGrpSpPr>
            <a:grpSpLocks/>
          </p:cNvGrpSpPr>
          <p:nvPr/>
        </p:nvGrpSpPr>
        <p:grpSpPr bwMode="auto">
          <a:xfrm>
            <a:off x="4648200" y="3124200"/>
            <a:ext cx="4038600" cy="2971800"/>
            <a:chOff x="2928" y="1968"/>
            <a:chExt cx="2544" cy="1872"/>
          </a:xfrm>
        </p:grpSpPr>
        <p:sp>
          <p:nvSpPr>
            <p:cNvPr id="950280" name="Text Box 8"/>
            <p:cNvSpPr txBox="1">
              <a:spLocks noChangeArrowheads="1"/>
            </p:cNvSpPr>
            <p:nvPr/>
          </p:nvSpPr>
          <p:spPr bwMode="auto">
            <a:xfrm>
              <a:off x="2928" y="2160"/>
              <a:ext cx="2544" cy="1680"/>
            </a:xfrm>
            <a:prstGeom prst="rect">
              <a:avLst/>
            </a:prstGeom>
            <a:solidFill>
              <a:schemeClr val="bg1"/>
            </a:solidFill>
            <a:ln w="9525">
              <a:noFill/>
              <a:miter lim="800000"/>
              <a:headEnd/>
              <a:tailEnd/>
            </a:ln>
            <a:effectLst/>
          </p:spPr>
          <p:txBody>
            <a:bodyPr/>
            <a:lstStyle/>
            <a:p>
              <a:pPr marL="228600" indent="-228600">
                <a:buFontTx/>
                <a:buChar char="•"/>
              </a:pPr>
              <a:r>
                <a:rPr lang="en-US" sz="2000" i="1" baseline="0"/>
                <a:t>Rumors:</a:t>
              </a:r>
              <a:r>
                <a:rPr lang="en-US" sz="2000" baseline="0"/>
                <a:t> unverified pieces of information that are spread from one person to another </a:t>
              </a:r>
            </a:p>
            <a:p>
              <a:pPr marL="228600" indent="-228600">
                <a:buFontTx/>
                <a:buChar char="•"/>
              </a:pPr>
              <a:r>
                <a:rPr lang="en-US" sz="2000" i="1" baseline="0"/>
                <a:t>Urban legends:</a:t>
              </a:r>
              <a:r>
                <a:rPr lang="en-US" sz="2000" baseline="0"/>
                <a:t> stories that teach a lesson and seem realistic but are untrue</a:t>
              </a:r>
            </a:p>
          </p:txBody>
        </p:sp>
        <p:sp>
          <p:nvSpPr>
            <p:cNvPr id="950281" name="Text Box 9"/>
            <p:cNvSpPr txBox="1">
              <a:spLocks noChangeArrowheads="1"/>
            </p:cNvSpPr>
            <p:nvPr/>
          </p:nvSpPr>
          <p:spPr bwMode="auto">
            <a:xfrm>
              <a:off x="2928" y="1968"/>
              <a:ext cx="2544" cy="240"/>
            </a:xfrm>
            <a:prstGeom prst="rect">
              <a:avLst/>
            </a:prstGeom>
            <a:solidFill>
              <a:schemeClr val="bg1"/>
            </a:solidFill>
            <a:ln w="9525">
              <a:noFill/>
              <a:miter lim="800000"/>
              <a:headEnd/>
              <a:tailEnd/>
            </a:ln>
            <a:effectLst/>
          </p:spPr>
          <p:txBody>
            <a:bodyPr/>
            <a:lstStyle/>
            <a:p>
              <a:pPr>
                <a:lnSpc>
                  <a:spcPct val="100000"/>
                </a:lnSpc>
                <a:spcBef>
                  <a:spcPct val="0"/>
                </a:spcBef>
              </a:pPr>
              <a:r>
                <a:rPr lang="en-US" sz="2000" b="1" baseline="0">
                  <a:solidFill>
                    <a:srgbClr val="BF0000"/>
                  </a:solidFill>
                </a:rPr>
                <a:t>Rumors and Urban Legends</a:t>
              </a:r>
              <a:endParaRPr lang="en-US" sz="2000" b="1" baseline="0"/>
            </a:p>
          </p:txBody>
        </p:sp>
      </p:grpSp>
      <p:sp>
        <p:nvSpPr>
          <p:cNvPr id="950285" name="AutoShape 13"/>
          <p:cNvSpPr>
            <a:spLocks noChangeArrowheads="1"/>
          </p:cNvSpPr>
          <p:nvPr/>
        </p:nvSpPr>
        <p:spPr bwMode="auto">
          <a:xfrm flipH="1" flipV="1">
            <a:off x="8458200" y="30480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50286" name="AutoShape 14"/>
          <p:cNvSpPr>
            <a:spLocks noChangeArrowheads="1"/>
          </p:cNvSpPr>
          <p:nvPr/>
        </p:nvSpPr>
        <p:spPr bwMode="auto">
          <a:xfrm flipH="1" flipV="1">
            <a:off x="4191000" y="58674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0285"/>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50284"/>
                                        </p:tgtEl>
                                        <p:attrNameLst>
                                          <p:attrName>style.visibility</p:attrName>
                                        </p:attrNameLst>
                                      </p:cBhvr>
                                      <p:to>
                                        <p:strVal val="visible"/>
                                      </p:to>
                                    </p:set>
                                    <p:animEffect transition="in" filter="wipe(left)">
                                      <p:cBhvr>
                                        <p:cTn id="10" dur="500"/>
                                        <p:tgtEl>
                                          <p:spTgt spid="95028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5028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50286"/>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950283"/>
                                        </p:tgtEl>
                                        <p:attrNameLst>
                                          <p:attrName>style.visibility</p:attrName>
                                        </p:attrNameLst>
                                      </p:cBhvr>
                                      <p:to>
                                        <p:strVal val="visible"/>
                                      </p:to>
                                    </p:set>
                                    <p:animEffect transition="in" filter="wipe(left)">
                                      <p:cBhvr>
                                        <p:cTn id="21" dur="500"/>
                                        <p:tgtEl>
                                          <p:spTgt spid="950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5" grpId="0" animBg="1"/>
      <p:bldP spid="950286" grpId="0" animBg="1"/>
      <p:bldP spid="95028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856067" name="Rectangle 3"/>
          <p:cNvSpPr>
            <a:spLocks noChangeArrowheads="1"/>
          </p:cNvSpPr>
          <p:nvPr/>
        </p:nvSpPr>
        <p:spPr bwMode="auto">
          <a:xfrm>
            <a:off x="457200" y="1447800"/>
            <a:ext cx="8229600" cy="19812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Find the Main Idea</a:t>
            </a:r>
          </a:p>
          <a:p>
            <a:pPr marL="233363" indent="-233363" algn="ctr">
              <a:lnSpc>
                <a:spcPct val="100000"/>
              </a:lnSpc>
              <a:spcBef>
                <a:spcPct val="0"/>
              </a:spcBef>
              <a:spcAft>
                <a:spcPct val="30000"/>
              </a:spcAft>
            </a:pPr>
            <a:r>
              <a:rPr lang="en-US" baseline="0"/>
              <a:t>What are collective preoccupations </a:t>
            </a:r>
          </a:p>
          <a:p>
            <a:pPr marL="233363" indent="-233363" algn="ctr">
              <a:lnSpc>
                <a:spcPct val="100000"/>
              </a:lnSpc>
              <a:spcBef>
                <a:spcPct val="0"/>
              </a:spcBef>
              <a:spcAft>
                <a:spcPct val="30000"/>
              </a:spcAft>
            </a:pPr>
            <a:r>
              <a:rPr lang="en-US" baseline="0"/>
              <a:t>and how do they spread?</a:t>
            </a:r>
          </a:p>
        </p:txBody>
      </p:sp>
      <p:sp>
        <p:nvSpPr>
          <p:cNvPr id="856068" name="Rectangle 4"/>
          <p:cNvSpPr>
            <a:spLocks noChangeArrowheads="1"/>
          </p:cNvSpPr>
          <p:nvPr/>
        </p:nvSpPr>
        <p:spPr bwMode="auto">
          <a:xfrm>
            <a:off x="457200" y="3733800"/>
            <a:ext cx="8229600" cy="22860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Collective preoccupations involve people who rarely meet, yet engage in similar behavior through participating in similar fads or fashion, or taking part in the spread of the same rumor or urban legend.</a:t>
            </a:r>
          </a:p>
        </p:txBody>
      </p:sp>
      <p:sp>
        <p:nvSpPr>
          <p:cNvPr id="856069" name="AutoShape 5"/>
          <p:cNvSpPr>
            <a:spLocks noChangeArrowheads="1"/>
          </p:cNvSpPr>
          <p:nvPr/>
        </p:nvSpPr>
        <p:spPr bwMode="auto">
          <a:xfrm flipH="1" flipV="1">
            <a:off x="8458200" y="346075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56069"/>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56068"/>
                                        </p:tgtEl>
                                        <p:attrNameLst>
                                          <p:attrName>style.visibility</p:attrName>
                                        </p:attrNameLst>
                                      </p:cBhvr>
                                      <p:to>
                                        <p:strVal val="visible"/>
                                      </p:to>
                                    </p:set>
                                    <p:animEffect transition="in" filter="wipe(up)">
                                      <p:cBhvr>
                                        <p:cTn id="10" dur="500"/>
                                        <p:tgtEl>
                                          <p:spTgt spid="85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8" grpId="0" animBg="1"/>
      <p:bldP spid="8560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7446" name="Picture 6" descr="soc_399">
            <a:hlinkClick r:id="rId2" action="ppaction://hlinkfile"/>
          </p:cNvPr>
          <p:cNvPicPr>
            <a:picLocks noChangeAspect="1" noChangeArrowheads="1"/>
          </p:cNvPicPr>
          <p:nvPr/>
        </p:nvPicPr>
        <p:blipFill>
          <a:blip r:embed="rId3" cstate="print"/>
          <a:srcRect/>
          <a:stretch>
            <a:fillRect/>
          </a:stretch>
        </p:blipFill>
        <p:spPr bwMode="auto">
          <a:xfrm>
            <a:off x="2751138" y="457200"/>
            <a:ext cx="3573462" cy="5638800"/>
          </a:xfrm>
          <a:prstGeom prst="rect">
            <a:avLst/>
          </a:prstGeom>
          <a:noFill/>
        </p:spPr>
      </p:pic>
      <p:sp>
        <p:nvSpPr>
          <p:cNvPr id="957447" name="Text Box 7"/>
          <p:cNvSpPr txBox="1">
            <a:spLocks noChangeArrowheads="1"/>
          </p:cNvSpPr>
          <p:nvPr/>
        </p:nvSpPr>
        <p:spPr bwMode="auto">
          <a:xfrm>
            <a:off x="228600" y="609600"/>
            <a:ext cx="2286000" cy="1296988"/>
          </a:xfrm>
          <a:prstGeom prst="rect">
            <a:avLst/>
          </a:prstGeom>
          <a:noFill/>
          <a:ln w="9525" algn="ctr">
            <a:noFill/>
            <a:miter lim="800000"/>
            <a:headEnd/>
            <a:tailEnd/>
          </a:ln>
          <a:effectLst/>
        </p:spPr>
        <p:txBody>
          <a:bodyPr>
            <a:spAutoFit/>
          </a:bodyPr>
          <a:lstStyle/>
          <a:p>
            <a:pPr>
              <a:spcBef>
                <a:spcPct val="50000"/>
              </a:spcBef>
            </a:pPr>
            <a:r>
              <a:rPr lang="en-US" sz="2400" baseline="0"/>
              <a:t>Click on the image to play the Interactive.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42" name="Text Box 26"/>
          <p:cNvSpPr txBox="1">
            <a:spLocks noChangeArrowheads="1"/>
          </p:cNvSpPr>
          <p:nvPr/>
        </p:nvSpPr>
        <p:spPr bwMode="auto">
          <a:xfrm>
            <a:off x="457200" y="1600200"/>
            <a:ext cx="8229600" cy="3657600"/>
          </a:xfrm>
          <a:prstGeom prst="rect">
            <a:avLst/>
          </a:prstGeom>
          <a:solidFill>
            <a:srgbClr val="F9F5B4"/>
          </a:solidFill>
          <a:ln w="9525">
            <a:noFill/>
            <a:miter lim="800000"/>
            <a:headEnd/>
            <a:tailEnd/>
          </a:ln>
          <a:effectLst/>
        </p:spPr>
        <p:txBody>
          <a:bodyPr/>
          <a:lstStyle/>
          <a:p>
            <a:pPr>
              <a:lnSpc>
                <a:spcPct val="120000"/>
              </a:lnSpc>
            </a:pPr>
            <a:r>
              <a:rPr lang="en-US" sz="2400" baseline="0"/>
              <a:t>Social movements “crest and wane” while experiencing both successes and failures. The civil rights movement in the United States is one example. In the 1950s and 1960s, African Americans and anti-segregationists fought for equal treatment and urged Congress to pass new legal protections for minorities. While these efforts resulted in dramatic changes, African Americans still experienced discrimination in several areas.</a:t>
            </a:r>
            <a:r>
              <a:rPr lang="en-US"/>
              <a:t> </a:t>
            </a:r>
          </a:p>
        </p:txBody>
      </p:sp>
      <p:sp>
        <p:nvSpPr>
          <p:cNvPr id="265246" name="Rectangle 30"/>
          <p:cNvSpPr>
            <a:spLocks noChangeArrowheads="1"/>
          </p:cNvSpPr>
          <p:nvPr/>
        </p:nvSpPr>
        <p:spPr bwMode="auto">
          <a:xfrm>
            <a:off x="381000" y="609600"/>
            <a:ext cx="8153400" cy="9906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Case Study: Why Social Movements Matter</a:t>
            </a:r>
            <a:br>
              <a:rPr lang="en-US" sz="2800" b="1" baseline="0">
                <a:solidFill>
                  <a:srgbClr val="073499"/>
                </a:solidFill>
              </a:rPr>
            </a:b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1000451" name="Rectangle 3"/>
          <p:cNvSpPr>
            <a:spLocks noChangeArrowheads="1"/>
          </p:cNvSpPr>
          <p:nvPr/>
        </p:nvSpPr>
        <p:spPr bwMode="auto">
          <a:xfrm>
            <a:off x="762000" y="1524000"/>
            <a:ext cx="7543800" cy="3200400"/>
          </a:xfrm>
          <a:prstGeom prst="rect">
            <a:avLst/>
          </a:prstGeom>
          <a:solidFill>
            <a:srgbClr val="F9F5B4"/>
          </a:solidFill>
          <a:ln w="9525">
            <a:noFill/>
            <a:miter lim="800000"/>
            <a:headEnd/>
            <a:tailEnd/>
          </a:ln>
        </p:spPr>
        <p:txBody>
          <a:bodyPr/>
          <a:lstStyle/>
          <a:p>
            <a:pPr>
              <a:lnSpc>
                <a:spcPct val="100000"/>
              </a:lnSpc>
              <a:spcBef>
                <a:spcPct val="0"/>
              </a:spcBef>
              <a:spcAft>
                <a:spcPct val="30000"/>
              </a:spcAft>
            </a:pPr>
            <a:r>
              <a:rPr lang="en-US" sz="2600" b="1" baseline="0"/>
              <a:t>Public opinion</a:t>
            </a:r>
            <a:r>
              <a:rPr lang="en-US" sz="2600" baseline="0"/>
              <a:t> is the collection of differing attitudes that members of a public have about a particular issue</a:t>
            </a:r>
            <a:r>
              <a:rPr lang="en-US" sz="2400" baseline="0"/>
              <a:t>.</a:t>
            </a:r>
          </a:p>
          <a:p>
            <a:pPr marL="685800" lvl="1" indent="-228600">
              <a:lnSpc>
                <a:spcPct val="100000"/>
              </a:lnSpc>
              <a:spcBef>
                <a:spcPct val="50000"/>
              </a:spcBef>
              <a:spcAft>
                <a:spcPct val="30000"/>
              </a:spcAft>
              <a:buFontTx/>
              <a:buChar char="–"/>
            </a:pPr>
            <a:r>
              <a:rPr lang="en-US" sz="2400" baseline="0"/>
              <a:t>Subject to rapid change</a:t>
            </a:r>
          </a:p>
          <a:p>
            <a:pPr marL="685800" lvl="1" indent="-228600">
              <a:lnSpc>
                <a:spcPct val="100000"/>
              </a:lnSpc>
              <a:spcBef>
                <a:spcPct val="50000"/>
              </a:spcBef>
              <a:spcAft>
                <a:spcPct val="30000"/>
              </a:spcAft>
              <a:buFontTx/>
              <a:buChar char="–"/>
            </a:pPr>
            <a:r>
              <a:rPr lang="en-US" sz="2400" baseline="0"/>
              <a:t>People seeking elected office pay much attention to public opinion.</a:t>
            </a:r>
          </a:p>
        </p:txBody>
      </p:sp>
      <p:sp>
        <p:nvSpPr>
          <p:cNvPr id="1000452"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Public Opinion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00451"/>
                                        </p:tgtEl>
                                        <p:attrNameLst>
                                          <p:attrName>style.visibility</p:attrName>
                                        </p:attrNameLst>
                                      </p:cBhvr>
                                      <p:to>
                                        <p:strVal val="visible"/>
                                      </p:to>
                                    </p:set>
                                    <p:animEffect transition="in" filter="wipe(up)">
                                      <p:cBhvr>
                                        <p:cTn id="7" dur="1000"/>
                                        <p:tgtEl>
                                          <p:spTgt spid="100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52323" name="Rectangle 3"/>
          <p:cNvSpPr>
            <a:spLocks noChangeArrowheads="1"/>
          </p:cNvSpPr>
          <p:nvPr/>
        </p:nvSpPr>
        <p:spPr bwMode="auto">
          <a:xfrm>
            <a:off x="457200" y="1295400"/>
            <a:ext cx="8229600" cy="4419600"/>
          </a:xfrm>
          <a:prstGeom prst="rect">
            <a:avLst/>
          </a:prstGeom>
          <a:solidFill>
            <a:srgbClr val="F9F5B4"/>
          </a:solidFill>
          <a:ln w="9525">
            <a:noFill/>
            <a:miter lim="800000"/>
            <a:headEnd/>
            <a:tailEnd/>
          </a:ln>
        </p:spPr>
        <p:txBody>
          <a:bodyPr/>
          <a:lstStyle/>
          <a:p>
            <a:pPr marL="114300" lvl="1" indent="4763">
              <a:lnSpc>
                <a:spcPct val="100000"/>
              </a:lnSpc>
              <a:spcBef>
                <a:spcPct val="0"/>
              </a:spcBef>
              <a:spcAft>
                <a:spcPct val="30000"/>
              </a:spcAft>
            </a:pPr>
            <a:r>
              <a:rPr lang="en-US" sz="2400" baseline="0"/>
              <a:t>Politicians, interest groups, and businesses pay billions of dollars to influence the public using seven types of propaganda or advertising:</a:t>
            </a:r>
          </a:p>
          <a:p>
            <a:pPr marL="1143000" lvl="2" indent="-228600">
              <a:lnSpc>
                <a:spcPct val="100000"/>
              </a:lnSpc>
              <a:spcBef>
                <a:spcPct val="0"/>
              </a:spcBef>
              <a:spcAft>
                <a:spcPct val="30000"/>
              </a:spcAft>
              <a:buFontTx/>
              <a:buChar char="•"/>
            </a:pPr>
            <a:r>
              <a:rPr lang="en-US" sz="2200" baseline="0"/>
              <a:t>Testimonials</a:t>
            </a:r>
          </a:p>
          <a:p>
            <a:pPr marL="1143000" lvl="2" indent="-228600">
              <a:lnSpc>
                <a:spcPct val="100000"/>
              </a:lnSpc>
              <a:spcBef>
                <a:spcPct val="0"/>
              </a:spcBef>
              <a:spcAft>
                <a:spcPct val="30000"/>
              </a:spcAft>
              <a:buFontTx/>
              <a:buChar char="•"/>
            </a:pPr>
            <a:r>
              <a:rPr lang="en-US" sz="2200" baseline="0"/>
              <a:t>Transfer</a:t>
            </a:r>
          </a:p>
          <a:p>
            <a:pPr marL="1143000" lvl="2" indent="-228600">
              <a:lnSpc>
                <a:spcPct val="100000"/>
              </a:lnSpc>
              <a:spcBef>
                <a:spcPct val="0"/>
              </a:spcBef>
              <a:spcAft>
                <a:spcPct val="30000"/>
              </a:spcAft>
              <a:buFontTx/>
              <a:buChar char="•"/>
            </a:pPr>
            <a:r>
              <a:rPr lang="en-US" sz="2200" baseline="0"/>
              <a:t>Bandwagon</a:t>
            </a:r>
          </a:p>
          <a:p>
            <a:pPr marL="1143000" lvl="2" indent="-228600">
              <a:lnSpc>
                <a:spcPct val="100000"/>
              </a:lnSpc>
              <a:spcBef>
                <a:spcPct val="0"/>
              </a:spcBef>
              <a:spcAft>
                <a:spcPct val="30000"/>
              </a:spcAft>
              <a:buFontTx/>
              <a:buChar char="•"/>
            </a:pPr>
            <a:r>
              <a:rPr lang="en-US" sz="2200" baseline="0"/>
              <a:t>Name-calling</a:t>
            </a:r>
          </a:p>
          <a:p>
            <a:pPr marL="1143000" lvl="2" indent="-228600">
              <a:lnSpc>
                <a:spcPct val="100000"/>
              </a:lnSpc>
              <a:spcBef>
                <a:spcPct val="0"/>
              </a:spcBef>
              <a:spcAft>
                <a:spcPct val="30000"/>
              </a:spcAft>
              <a:buFontTx/>
              <a:buChar char="•"/>
            </a:pPr>
            <a:r>
              <a:rPr lang="en-US" sz="2200" baseline="0"/>
              <a:t>Plain-folks</a:t>
            </a:r>
          </a:p>
          <a:p>
            <a:pPr marL="1143000" lvl="2" indent="-228600">
              <a:lnSpc>
                <a:spcPct val="100000"/>
              </a:lnSpc>
              <a:spcBef>
                <a:spcPct val="0"/>
              </a:spcBef>
              <a:spcAft>
                <a:spcPct val="30000"/>
              </a:spcAft>
              <a:buFontTx/>
              <a:buChar char="•"/>
            </a:pPr>
            <a:r>
              <a:rPr lang="en-US" sz="2200" baseline="0"/>
              <a:t>Glittering generalities</a:t>
            </a:r>
          </a:p>
          <a:p>
            <a:pPr marL="1143000" lvl="2" indent="-228600">
              <a:lnSpc>
                <a:spcPct val="100000"/>
              </a:lnSpc>
              <a:spcBef>
                <a:spcPct val="0"/>
              </a:spcBef>
              <a:spcAft>
                <a:spcPct val="30000"/>
              </a:spcAft>
              <a:buFontTx/>
              <a:buChar char="•"/>
            </a:pPr>
            <a:r>
              <a:rPr lang="en-US" sz="2200" baseline="0"/>
              <a:t>Card stacking</a:t>
            </a:r>
          </a:p>
        </p:txBody>
      </p:sp>
      <p:sp>
        <p:nvSpPr>
          <p:cNvPr id="952324"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Public Opinion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52323"/>
                                        </p:tgtEl>
                                        <p:attrNameLst>
                                          <p:attrName>style.visibility</p:attrName>
                                        </p:attrNameLst>
                                      </p:cBhvr>
                                      <p:to>
                                        <p:strVal val="visible"/>
                                      </p:to>
                                    </p:set>
                                    <p:animEffect transition="in" filter="wipe(up)">
                                      <p:cBhvr>
                                        <p:cTn id="7" dur="1000"/>
                                        <p:tgtEl>
                                          <p:spTgt spid="95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954371" name="Rectangle 3"/>
          <p:cNvSpPr>
            <a:spLocks noChangeArrowheads="1"/>
          </p:cNvSpPr>
          <p:nvPr/>
        </p:nvSpPr>
        <p:spPr bwMode="auto">
          <a:xfrm>
            <a:off x="457200" y="1600200"/>
            <a:ext cx="8229600" cy="19812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Identify Supporting Details</a:t>
            </a:r>
          </a:p>
          <a:p>
            <a:pPr marL="233363" indent="-233363" algn="ctr">
              <a:lnSpc>
                <a:spcPct val="100000"/>
              </a:lnSpc>
              <a:spcBef>
                <a:spcPct val="0"/>
              </a:spcBef>
              <a:spcAft>
                <a:spcPct val="30000"/>
              </a:spcAft>
            </a:pPr>
            <a:r>
              <a:rPr lang="en-US" baseline="0"/>
              <a:t>What techniques are used </a:t>
            </a:r>
            <a:br>
              <a:rPr lang="en-US" baseline="0"/>
            </a:br>
            <a:r>
              <a:rPr lang="en-US" baseline="0"/>
              <a:t>to sway public opinion?</a:t>
            </a:r>
          </a:p>
        </p:txBody>
      </p:sp>
      <p:sp>
        <p:nvSpPr>
          <p:cNvPr id="954372" name="Rectangle 4"/>
          <p:cNvSpPr>
            <a:spLocks noChangeArrowheads="1"/>
          </p:cNvSpPr>
          <p:nvPr/>
        </p:nvSpPr>
        <p:spPr bwMode="auto">
          <a:xfrm>
            <a:off x="457200" y="3962400"/>
            <a:ext cx="8229600" cy="15240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testimonials, transfer technique, bandwagons, name-calling, plain-folks, glittering generalities, and card stacking</a:t>
            </a:r>
          </a:p>
        </p:txBody>
      </p:sp>
      <p:sp>
        <p:nvSpPr>
          <p:cNvPr id="954373" name="AutoShape 5"/>
          <p:cNvSpPr>
            <a:spLocks noChangeArrowheads="1"/>
          </p:cNvSpPr>
          <p:nvPr/>
        </p:nvSpPr>
        <p:spPr bwMode="auto">
          <a:xfrm flipH="1" flipV="1">
            <a:off x="8458200" y="36242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4373"/>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54372"/>
                                        </p:tgtEl>
                                        <p:attrNameLst>
                                          <p:attrName>style.visibility</p:attrName>
                                        </p:attrNameLst>
                                      </p:cBhvr>
                                      <p:to>
                                        <p:strVal val="visible"/>
                                      </p:to>
                                    </p:set>
                                    <p:animEffect transition="in" filter="wipe(up)">
                                      <p:cBhvr>
                                        <p:cTn id="10" dur="500"/>
                                        <p:tgtEl>
                                          <p:spTgt spid="95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2" grpId="0" animBg="1"/>
      <p:bldP spid="9543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470" name="Picture 6" descr="soc_400"/>
          <p:cNvPicPr>
            <a:picLocks noChangeAspect="1" noChangeArrowheads="1"/>
          </p:cNvPicPr>
          <p:nvPr/>
        </p:nvPicPr>
        <p:blipFill>
          <a:blip r:embed="rId2" cstate="print"/>
          <a:srcRect/>
          <a:stretch>
            <a:fillRect/>
          </a:stretch>
        </p:blipFill>
        <p:spPr bwMode="auto">
          <a:xfrm>
            <a:off x="228600" y="762000"/>
            <a:ext cx="7921625" cy="36179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58470"/>
                                        </p:tgtEl>
                                        <p:attrNameLst>
                                          <p:attrName>style.visibility</p:attrName>
                                        </p:attrNameLst>
                                      </p:cBhvr>
                                      <p:to>
                                        <p:strVal val="visible"/>
                                      </p:to>
                                    </p:set>
                                    <p:animEffect transition="in" filter="randombar(horizontal)">
                                      <p:cBhvr>
                                        <p:cTn id="7" dur="1000"/>
                                        <p:tgtEl>
                                          <p:spTgt spid="95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5394" name="Text Box 2"/>
          <p:cNvSpPr txBox="1">
            <a:spLocks noChangeArrowheads="1"/>
          </p:cNvSpPr>
          <p:nvPr/>
        </p:nvSpPr>
        <p:spPr bwMode="auto">
          <a:xfrm>
            <a:off x="457200" y="1524000"/>
            <a:ext cx="4114800" cy="3962400"/>
          </a:xfrm>
          <a:prstGeom prst="rect">
            <a:avLst/>
          </a:prstGeom>
          <a:solidFill>
            <a:srgbClr val="F9F5B4"/>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Contagion Theory</a:t>
            </a:r>
          </a:p>
          <a:p>
            <a:pPr marL="514350" lvl="1" indent="-228600" eaLnBrk="0" hangingPunct="0">
              <a:lnSpc>
                <a:spcPct val="100000"/>
              </a:lnSpc>
              <a:spcAft>
                <a:spcPct val="25000"/>
              </a:spcAft>
              <a:buFontTx/>
              <a:buChar char="•"/>
            </a:pPr>
            <a:r>
              <a:rPr lang="en-US" sz="2200" baseline="0">
                <a:cs typeface="Arial" charset="0"/>
              </a:rPr>
              <a:t>The hypnotic power of a crowd encourages people to give up their individuality to the stronger pull of the group.</a:t>
            </a:r>
          </a:p>
          <a:p>
            <a:pPr marL="514350" lvl="1" indent="-228600" eaLnBrk="0" hangingPunct="0">
              <a:lnSpc>
                <a:spcPct val="100000"/>
              </a:lnSpc>
              <a:spcAft>
                <a:spcPct val="25000"/>
              </a:spcAft>
              <a:buFontTx/>
              <a:buChar char="•"/>
            </a:pPr>
            <a:r>
              <a:rPr lang="en-US" sz="2200" baseline="0">
                <a:cs typeface="Arial" charset="0"/>
              </a:rPr>
              <a:t>A crowd offers anonymity, overtakes members with emotions, and makes members suggestible.</a:t>
            </a:r>
          </a:p>
        </p:txBody>
      </p:sp>
      <p:sp>
        <p:nvSpPr>
          <p:cNvPr id="955395" name="Text Box 3"/>
          <p:cNvSpPr txBox="1">
            <a:spLocks noChangeArrowheads="1"/>
          </p:cNvSpPr>
          <p:nvPr/>
        </p:nvSpPr>
        <p:spPr bwMode="auto">
          <a:xfrm>
            <a:off x="4724400" y="1524000"/>
            <a:ext cx="3962400" cy="3962400"/>
          </a:xfrm>
          <a:prstGeom prst="rect">
            <a:avLst/>
          </a:prstGeom>
          <a:solidFill>
            <a:srgbClr val="E0E9ED"/>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Emergent-Norm Theory</a:t>
            </a:r>
          </a:p>
          <a:p>
            <a:pPr marL="571500" lvl="1" indent="-228600" eaLnBrk="0" hangingPunct="0">
              <a:lnSpc>
                <a:spcPct val="100000"/>
              </a:lnSpc>
              <a:spcAft>
                <a:spcPct val="25000"/>
              </a:spcAft>
              <a:buFontTx/>
              <a:buChar char="•"/>
            </a:pPr>
            <a:r>
              <a:rPr lang="en-US" sz="2200" baseline="0">
                <a:cs typeface="Arial" charset="0"/>
              </a:rPr>
              <a:t>People are often faced with a situation in which traditional norms of behavior do not apply.</a:t>
            </a:r>
          </a:p>
          <a:p>
            <a:pPr marL="571500" lvl="1" indent="-228600" eaLnBrk="0" hangingPunct="0">
              <a:lnSpc>
                <a:spcPct val="100000"/>
              </a:lnSpc>
              <a:spcAft>
                <a:spcPct val="25000"/>
              </a:spcAft>
              <a:buFontTx/>
              <a:buChar char="•"/>
            </a:pPr>
            <a:r>
              <a:rPr lang="en-US" sz="2200" baseline="0">
                <a:cs typeface="Arial" charset="0"/>
              </a:rPr>
              <a:t>As a result, new norms gradually emerge.</a:t>
            </a:r>
          </a:p>
        </p:txBody>
      </p:sp>
      <p:sp>
        <p:nvSpPr>
          <p:cNvPr id="955397"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Explaining Collective Behavior</a:t>
            </a:r>
            <a:endParaRPr lang="en-US" sz="2800" b="1" baseline="0">
              <a:solidFill>
                <a:srgbClr val="FFCC00"/>
              </a:solidFill>
            </a:endParaRPr>
          </a:p>
        </p:txBody>
      </p:sp>
      <p:sp>
        <p:nvSpPr>
          <p:cNvPr id="955398" name="AutoShape 6"/>
          <p:cNvSpPr>
            <a:spLocks noChangeArrowheads="1"/>
          </p:cNvSpPr>
          <p:nvPr/>
        </p:nvSpPr>
        <p:spPr bwMode="auto">
          <a:xfrm flipH="1" flipV="1">
            <a:off x="4289425" y="52578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5398"/>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55395"/>
                                        </p:tgtEl>
                                        <p:attrNameLst>
                                          <p:attrName>style.visibility</p:attrName>
                                        </p:attrNameLst>
                                      </p:cBhvr>
                                      <p:to>
                                        <p:strVal val="visible"/>
                                      </p:to>
                                    </p:set>
                                    <p:animEffect transition="in" filter="wipe(left)">
                                      <p:cBhvr>
                                        <p:cTn id="10" dur="500"/>
                                        <p:tgtEl>
                                          <p:spTgt spid="95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5" grpId="0" animBg="1"/>
      <p:bldP spid="95539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2500" name="Text Box 4"/>
          <p:cNvSpPr txBox="1">
            <a:spLocks noChangeArrowheads="1"/>
          </p:cNvSpPr>
          <p:nvPr/>
        </p:nvSpPr>
        <p:spPr bwMode="auto">
          <a:xfrm>
            <a:off x="457200" y="1905000"/>
            <a:ext cx="8229600" cy="2667000"/>
          </a:xfrm>
          <a:prstGeom prst="rect">
            <a:avLst/>
          </a:prstGeom>
          <a:solidFill>
            <a:srgbClr val="A9D8C3"/>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Value-Added Theory</a:t>
            </a:r>
          </a:p>
          <a:p>
            <a:pPr marL="685800" lvl="1" indent="-228600" eaLnBrk="0" hangingPunct="0">
              <a:lnSpc>
                <a:spcPct val="100000"/>
              </a:lnSpc>
              <a:spcAft>
                <a:spcPct val="25000"/>
              </a:spcAft>
              <a:buFontTx/>
              <a:buChar char="•"/>
            </a:pPr>
            <a:r>
              <a:rPr lang="en-US" sz="2200" baseline="0">
                <a:cs typeface="Arial" charset="0"/>
              </a:rPr>
              <a:t>Identified steps taken that result in collective behavior</a:t>
            </a:r>
          </a:p>
          <a:p>
            <a:pPr marL="685800" lvl="1" indent="-228600" eaLnBrk="0" hangingPunct="0">
              <a:lnSpc>
                <a:spcPct val="100000"/>
              </a:lnSpc>
              <a:spcAft>
                <a:spcPct val="25000"/>
              </a:spcAft>
              <a:buFontTx/>
              <a:buChar char="•"/>
            </a:pPr>
            <a:r>
              <a:rPr lang="en-US" sz="2200" baseline="0">
                <a:cs typeface="Arial" charset="0"/>
              </a:rPr>
              <a:t>Six conditions result in collective behavior: structural conduciveness, structural strain, growth and spread of a generalized belief, precipitating factors, mobilization for action, and social control.</a:t>
            </a:r>
          </a:p>
        </p:txBody>
      </p:sp>
      <p:sp>
        <p:nvSpPr>
          <p:cNvPr id="1002501"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Explaining Collective Behavior</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959491" name="Rectangle 3"/>
          <p:cNvSpPr>
            <a:spLocks noChangeArrowheads="1"/>
          </p:cNvSpPr>
          <p:nvPr/>
        </p:nvSpPr>
        <p:spPr bwMode="auto">
          <a:xfrm>
            <a:off x="457200" y="1295400"/>
            <a:ext cx="8229600" cy="18288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Contrast</a:t>
            </a:r>
          </a:p>
          <a:p>
            <a:pPr marL="233363" indent="-233363" algn="ctr">
              <a:lnSpc>
                <a:spcPct val="100000"/>
              </a:lnSpc>
              <a:spcBef>
                <a:spcPct val="0"/>
              </a:spcBef>
              <a:spcAft>
                <a:spcPct val="30000"/>
              </a:spcAft>
            </a:pPr>
            <a:r>
              <a:rPr lang="en-US" baseline="0"/>
              <a:t>How do the three theories differ </a:t>
            </a:r>
            <a:br>
              <a:rPr lang="en-US" baseline="0"/>
            </a:br>
            <a:r>
              <a:rPr lang="en-US" baseline="0"/>
              <a:t>in how they explain collective behavior?</a:t>
            </a:r>
          </a:p>
        </p:txBody>
      </p:sp>
      <p:sp>
        <p:nvSpPr>
          <p:cNvPr id="959492" name="Rectangle 4"/>
          <p:cNvSpPr>
            <a:spLocks noChangeArrowheads="1"/>
          </p:cNvSpPr>
          <p:nvPr/>
        </p:nvSpPr>
        <p:spPr bwMode="auto">
          <a:xfrm>
            <a:off x="457200" y="3352800"/>
            <a:ext cx="8229600" cy="24384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400" b="1" baseline="0">
                <a:solidFill>
                  <a:srgbClr val="BF0000"/>
                </a:solidFill>
              </a:rPr>
              <a:t>Answer:</a:t>
            </a:r>
            <a:r>
              <a:rPr lang="en-US" sz="2800" b="1" baseline="0">
                <a:solidFill>
                  <a:srgbClr val="BF0000"/>
                </a:solidFill>
              </a:rPr>
              <a:t> </a:t>
            </a:r>
            <a:r>
              <a:rPr lang="en-US" sz="2400" i="1" baseline="0"/>
              <a:t>contagion theory—the hypnotic power of a crowd encourages people to bend to the collective mind of the crowd; emergent-norm theory—when faced with no clear standards for behavior, people in a crowd conform to a new set of norms; value-added theory—collective behavior develops and narrows as each “value” is added to it.</a:t>
            </a:r>
          </a:p>
        </p:txBody>
      </p:sp>
      <p:sp>
        <p:nvSpPr>
          <p:cNvPr id="959493" name="AutoShape 5"/>
          <p:cNvSpPr>
            <a:spLocks noChangeArrowheads="1"/>
          </p:cNvSpPr>
          <p:nvPr/>
        </p:nvSpPr>
        <p:spPr bwMode="auto">
          <a:xfrm flipH="1" flipV="1">
            <a:off x="8458200" y="31670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9493"/>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59492"/>
                                        </p:tgtEl>
                                        <p:attrNameLst>
                                          <p:attrName>style.visibility</p:attrName>
                                        </p:attrNameLst>
                                      </p:cBhvr>
                                      <p:to>
                                        <p:strVal val="visible"/>
                                      </p:to>
                                    </p:set>
                                    <p:animEffect transition="in" filter="wipe(up)">
                                      <p:cBhvr>
                                        <p:cTn id="10" dur="500"/>
                                        <p:tgtEl>
                                          <p:spTgt spid="959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2" grpId="0" animBg="1"/>
      <p:bldP spid="95949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0514" name="Text Box 2"/>
          <p:cNvSpPr txBox="1">
            <a:spLocks noChangeArrowheads="1"/>
          </p:cNvSpPr>
          <p:nvPr/>
        </p:nvSpPr>
        <p:spPr bwMode="auto">
          <a:xfrm>
            <a:off x="457200" y="1143000"/>
            <a:ext cx="8229600" cy="1600200"/>
          </a:xfrm>
          <a:prstGeom prst="rect">
            <a:avLst/>
          </a:prstGeom>
          <a:solidFill>
            <a:srgbClr val="F9F5B4"/>
          </a:solidFill>
          <a:ln w="9525">
            <a:noFill/>
            <a:miter lim="800000"/>
            <a:headEnd/>
            <a:tailEnd/>
          </a:ln>
          <a:effectLst/>
        </p:spPr>
        <p:txBody>
          <a:bodyPr/>
          <a:lstStyle/>
          <a:p>
            <a:pPr>
              <a:lnSpc>
                <a:spcPct val="120000"/>
              </a:lnSpc>
            </a:pPr>
            <a:r>
              <a:rPr lang="en-US" sz="2400" b="1" baseline="0">
                <a:solidFill>
                  <a:srgbClr val="BF0000"/>
                </a:solidFill>
              </a:rPr>
              <a:t>Responding to Terrorism</a:t>
            </a:r>
          </a:p>
          <a:p>
            <a:pPr>
              <a:lnSpc>
                <a:spcPct val="120000"/>
              </a:lnSpc>
            </a:pPr>
            <a:r>
              <a:rPr lang="en-US" sz="1800" baseline="0"/>
              <a:t>Although deeply shocked by the terrorist attacks on September 11, 2001, Americans quickly came together in a collective response. Since the attacks, however, opinions on the appropriate reaction to terrorists have shifted.</a:t>
            </a:r>
          </a:p>
        </p:txBody>
      </p:sp>
      <p:sp>
        <p:nvSpPr>
          <p:cNvPr id="960515"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Current Research in Sociology</a:t>
            </a:r>
            <a:endParaRPr lang="en-US" sz="2800" b="1" baseline="0">
              <a:solidFill>
                <a:srgbClr val="FFCC00"/>
              </a:solidFill>
            </a:endParaRPr>
          </a:p>
        </p:txBody>
      </p:sp>
      <p:sp>
        <p:nvSpPr>
          <p:cNvPr id="960516" name="Text Box 4"/>
          <p:cNvSpPr txBox="1">
            <a:spLocks noChangeArrowheads="1"/>
          </p:cNvSpPr>
          <p:nvPr/>
        </p:nvSpPr>
        <p:spPr bwMode="auto">
          <a:xfrm>
            <a:off x="457200" y="2895600"/>
            <a:ext cx="4038600" cy="29718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200" b="1" baseline="0"/>
              <a:t>Early Response</a:t>
            </a:r>
          </a:p>
          <a:p>
            <a:pPr marL="231775" indent="-231775">
              <a:lnSpc>
                <a:spcPct val="100000"/>
              </a:lnSpc>
              <a:spcAft>
                <a:spcPct val="25000"/>
              </a:spcAft>
              <a:buFontTx/>
              <a:buChar char="•"/>
            </a:pPr>
            <a:r>
              <a:rPr lang="en-US" sz="1800" baseline="0"/>
              <a:t>Initial response was shock and anger.</a:t>
            </a:r>
          </a:p>
          <a:p>
            <a:pPr marL="231775" indent="-231775">
              <a:lnSpc>
                <a:spcPct val="100000"/>
              </a:lnSpc>
              <a:spcAft>
                <a:spcPct val="25000"/>
              </a:spcAft>
              <a:buFontTx/>
              <a:buChar char="•"/>
            </a:pPr>
            <a:r>
              <a:rPr lang="en-US" sz="1800" baseline="0"/>
              <a:t>Feelings of anxiety for own safety increased.</a:t>
            </a:r>
          </a:p>
          <a:p>
            <a:pPr marL="231775" indent="-231775">
              <a:lnSpc>
                <a:spcPct val="100000"/>
              </a:lnSpc>
              <a:spcAft>
                <a:spcPct val="25000"/>
              </a:spcAft>
              <a:buFontTx/>
              <a:buChar char="•"/>
            </a:pPr>
            <a:r>
              <a:rPr lang="en-US" sz="1800" baseline="0"/>
              <a:t>Many felt a sense of unity.</a:t>
            </a:r>
          </a:p>
          <a:p>
            <a:pPr marL="231775" indent="-231775">
              <a:lnSpc>
                <a:spcPct val="100000"/>
              </a:lnSpc>
              <a:spcAft>
                <a:spcPct val="25000"/>
              </a:spcAft>
              <a:buFontTx/>
              <a:buChar char="•"/>
            </a:pPr>
            <a:r>
              <a:rPr lang="en-US" sz="1800" baseline="0"/>
              <a:t>Most supported military action against Afghanistan. </a:t>
            </a:r>
          </a:p>
        </p:txBody>
      </p:sp>
      <p:sp>
        <p:nvSpPr>
          <p:cNvPr id="960517" name="Text Box 5"/>
          <p:cNvSpPr txBox="1">
            <a:spLocks noChangeArrowheads="1"/>
          </p:cNvSpPr>
          <p:nvPr/>
        </p:nvSpPr>
        <p:spPr bwMode="auto">
          <a:xfrm>
            <a:off x="4648200" y="2895600"/>
            <a:ext cx="4038600" cy="2971800"/>
          </a:xfrm>
          <a:prstGeom prst="rect">
            <a:avLst/>
          </a:prstGeom>
          <a:noFill/>
          <a:ln w="9525">
            <a:noFill/>
            <a:miter lim="800000"/>
            <a:headEnd/>
            <a:tailEnd/>
          </a:ln>
          <a:effectLst/>
        </p:spPr>
        <p:txBody>
          <a:bodyPr/>
          <a:lstStyle/>
          <a:p>
            <a:pPr marL="231775" indent="-231775">
              <a:lnSpc>
                <a:spcPct val="100000"/>
              </a:lnSpc>
              <a:spcAft>
                <a:spcPct val="25000"/>
              </a:spcAft>
            </a:pPr>
            <a:r>
              <a:rPr lang="en-US" sz="2200" b="1" baseline="0"/>
              <a:t>Later Response</a:t>
            </a:r>
          </a:p>
          <a:p>
            <a:pPr marL="231775" indent="-231775">
              <a:lnSpc>
                <a:spcPct val="100000"/>
              </a:lnSpc>
              <a:spcAft>
                <a:spcPct val="25000"/>
              </a:spcAft>
              <a:buFontTx/>
              <a:buChar char="•"/>
            </a:pPr>
            <a:r>
              <a:rPr lang="en-US" sz="1800" baseline="0"/>
              <a:t>Many supported the war in Iraq at first.</a:t>
            </a:r>
          </a:p>
          <a:p>
            <a:pPr marL="231775" indent="-231775">
              <a:lnSpc>
                <a:spcPct val="100000"/>
              </a:lnSpc>
              <a:spcAft>
                <a:spcPct val="25000"/>
              </a:spcAft>
              <a:buFontTx/>
              <a:buChar char="•"/>
            </a:pPr>
            <a:r>
              <a:rPr lang="en-US" sz="1800" baseline="0"/>
              <a:t>As the war continued, it lost support.</a:t>
            </a:r>
          </a:p>
          <a:p>
            <a:pPr marL="231775" indent="-231775">
              <a:lnSpc>
                <a:spcPct val="100000"/>
              </a:lnSpc>
              <a:spcAft>
                <a:spcPct val="25000"/>
              </a:spcAft>
              <a:buFontTx/>
              <a:buChar char="•"/>
            </a:pPr>
            <a:r>
              <a:rPr lang="en-US" sz="1800" baseline="0"/>
              <a:t>Half saw war as a stalemate.</a:t>
            </a:r>
          </a:p>
          <a:p>
            <a:pPr marL="231775" indent="-231775">
              <a:lnSpc>
                <a:spcPct val="100000"/>
              </a:lnSpc>
              <a:spcAft>
                <a:spcPct val="25000"/>
              </a:spcAft>
              <a:buFontTx/>
              <a:buChar char="•"/>
            </a:pPr>
            <a:r>
              <a:rPr lang="en-US" sz="1800" baseline="0"/>
              <a:t>Many stated the nation was not prepared to prevent another attack.</a:t>
            </a:r>
          </a:p>
        </p:txBody>
      </p:sp>
      <p:sp>
        <p:nvSpPr>
          <p:cNvPr id="960518" name="AutoShape 6"/>
          <p:cNvSpPr>
            <a:spLocks noChangeArrowheads="1"/>
          </p:cNvSpPr>
          <p:nvPr/>
        </p:nvSpPr>
        <p:spPr bwMode="auto">
          <a:xfrm flipH="1" flipV="1">
            <a:off x="8458200" y="2797175"/>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60519" name="AutoShape 7"/>
          <p:cNvSpPr>
            <a:spLocks noChangeArrowheads="1"/>
          </p:cNvSpPr>
          <p:nvPr/>
        </p:nvSpPr>
        <p:spPr bwMode="auto">
          <a:xfrm flipH="1" flipV="1">
            <a:off x="4191000" y="56388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0518"/>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60516"/>
                                        </p:tgtEl>
                                        <p:attrNameLst>
                                          <p:attrName>style.visibility</p:attrName>
                                        </p:attrNameLst>
                                      </p:cBhvr>
                                      <p:to>
                                        <p:strVal val="visible"/>
                                      </p:to>
                                    </p:set>
                                    <p:animEffect transition="in" filter="wipe(left)">
                                      <p:cBhvr>
                                        <p:cTn id="10" dur="500"/>
                                        <p:tgtEl>
                                          <p:spTgt spid="96051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05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60519"/>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60517"/>
                                        </p:tgtEl>
                                        <p:attrNameLst>
                                          <p:attrName>style.visibility</p:attrName>
                                        </p:attrNameLst>
                                      </p:cBhvr>
                                      <p:to>
                                        <p:strVal val="visible"/>
                                      </p:to>
                                    </p:set>
                                    <p:animEffect transition="in" filter="wipe(left)">
                                      <p:cBhvr>
                                        <p:cTn id="21" dur="500"/>
                                        <p:tgtEl>
                                          <p:spTgt spid="96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6" grpId="0" animBg="1"/>
      <p:bldP spid="960517" grpId="0"/>
      <p:bldP spid="960518" grpId="0" animBg="1"/>
      <p:bldP spid="960519" grpId="0" animBg="1"/>
      <p:bldP spid="96051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4614" name="Picture 6" descr="soc_403"/>
          <p:cNvPicPr>
            <a:picLocks noChangeAspect="1" noChangeArrowheads="1"/>
          </p:cNvPicPr>
          <p:nvPr/>
        </p:nvPicPr>
        <p:blipFill>
          <a:blip r:embed="rId2" cstate="print"/>
          <a:srcRect/>
          <a:stretch>
            <a:fillRect/>
          </a:stretch>
        </p:blipFill>
        <p:spPr bwMode="auto">
          <a:xfrm>
            <a:off x="1808163" y="1143000"/>
            <a:ext cx="5583237" cy="46275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64614"/>
                                        </p:tgtEl>
                                        <p:attrNameLst>
                                          <p:attrName>style.visibility</p:attrName>
                                        </p:attrNameLst>
                                      </p:cBhvr>
                                      <p:to>
                                        <p:strVal val="visible"/>
                                      </p:to>
                                    </p:set>
                                    <p:animEffect transition="in" filter="box(out)">
                                      <p:cBhvr>
                                        <p:cTn id="7" dur="1000"/>
                                        <p:tgtEl>
                                          <p:spTgt spid="96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ChangeArrowheads="1"/>
          </p:cNvSpPr>
          <p:nvPr/>
        </p:nvSpPr>
        <p:spPr bwMode="auto">
          <a:xfrm>
            <a:off x="457200" y="1752600"/>
            <a:ext cx="8229600" cy="25146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Thinking Critically</a:t>
            </a:r>
            <a:endParaRPr lang="en-US" sz="2800" b="1" baseline="0"/>
          </a:p>
          <a:p>
            <a:pPr marL="233363" indent="-233363">
              <a:lnSpc>
                <a:spcPct val="100000"/>
              </a:lnSpc>
              <a:spcBef>
                <a:spcPct val="0"/>
              </a:spcBef>
              <a:spcAft>
                <a:spcPct val="30000"/>
              </a:spcAft>
              <a:buFontTx/>
              <a:buChar char="•"/>
            </a:pPr>
            <a:r>
              <a:rPr lang="en-US" sz="2400" baseline="0"/>
              <a:t>How have American attitudes on the war on terror changed?</a:t>
            </a:r>
          </a:p>
          <a:p>
            <a:pPr marL="233363" indent="-233363">
              <a:lnSpc>
                <a:spcPct val="100000"/>
              </a:lnSpc>
              <a:spcBef>
                <a:spcPct val="0"/>
              </a:spcBef>
              <a:spcAft>
                <a:spcPct val="30000"/>
              </a:spcAft>
              <a:buFontTx/>
              <a:buChar char="•"/>
            </a:pPr>
            <a:r>
              <a:rPr lang="en-US" sz="2400" baseline="0"/>
              <a:t>Do you think changes in the United States since 9/11 have been positive? Why or why not?</a:t>
            </a:r>
          </a:p>
        </p:txBody>
      </p:sp>
      <p:sp>
        <p:nvSpPr>
          <p:cNvPr id="962563"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Current Research in Sociology</a:t>
            </a: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42" name="Picture 6" descr="soc_392"/>
          <p:cNvPicPr>
            <a:picLocks noChangeAspect="1" noChangeArrowheads="1"/>
          </p:cNvPicPr>
          <p:nvPr/>
        </p:nvPicPr>
        <p:blipFill>
          <a:blip r:embed="rId2" cstate="print"/>
          <a:srcRect/>
          <a:stretch>
            <a:fillRect/>
          </a:stretch>
        </p:blipFill>
        <p:spPr bwMode="auto">
          <a:xfrm>
            <a:off x="228600" y="685800"/>
            <a:ext cx="4876800" cy="3473450"/>
          </a:xfrm>
          <a:prstGeom prst="rect">
            <a:avLst/>
          </a:prstGeom>
          <a:noFill/>
        </p:spPr>
      </p:pic>
      <p:pic>
        <p:nvPicPr>
          <p:cNvPr id="807943" name="Picture 7" descr="soc_393"/>
          <p:cNvPicPr>
            <a:picLocks noChangeAspect="1" noChangeArrowheads="1"/>
          </p:cNvPicPr>
          <p:nvPr/>
        </p:nvPicPr>
        <p:blipFill>
          <a:blip r:embed="rId3" cstate="print"/>
          <a:srcRect/>
          <a:stretch>
            <a:fillRect/>
          </a:stretch>
        </p:blipFill>
        <p:spPr bwMode="auto">
          <a:xfrm>
            <a:off x="5105400" y="2743200"/>
            <a:ext cx="3657600" cy="34083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07942"/>
                                        </p:tgtEl>
                                        <p:attrNameLst>
                                          <p:attrName>style.visibility</p:attrName>
                                        </p:attrNameLst>
                                      </p:cBhvr>
                                      <p:to>
                                        <p:strVal val="visible"/>
                                      </p:to>
                                    </p:set>
                                    <p:animEffect transition="in" filter="slide(fromBottom)">
                                      <p:cBhvr>
                                        <p:cTn id="7" dur="1000"/>
                                        <p:tgtEl>
                                          <p:spTgt spid="807942"/>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807943"/>
                                        </p:tgtEl>
                                        <p:attrNameLst>
                                          <p:attrName>style.visibility</p:attrName>
                                        </p:attrNameLst>
                                      </p:cBhvr>
                                      <p:to>
                                        <p:strVal val="visible"/>
                                      </p:to>
                                    </p:set>
                                    <p:animEffect transition="in" filter="slide(fromTop)">
                                      <p:cBhvr>
                                        <p:cTn id="11" dur="1000"/>
                                        <p:tgtEl>
                                          <p:spTgt spid="80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3" name="Rectangle 5"/>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595974" name="Rectangle 6"/>
          <p:cNvSpPr>
            <a:spLocks noChangeArrowheads="1"/>
          </p:cNvSpPr>
          <p:nvPr/>
        </p:nvSpPr>
        <p:spPr bwMode="auto">
          <a:xfrm>
            <a:off x="457200" y="1600200"/>
            <a:ext cx="8229600" cy="36576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Social Movements</a:t>
            </a:r>
          </a:p>
          <a:p>
            <a:pPr marL="233363" indent="-233363">
              <a:lnSpc>
                <a:spcPct val="100000"/>
              </a:lnSpc>
              <a:spcBef>
                <a:spcPct val="0"/>
              </a:spcBef>
              <a:spcAft>
                <a:spcPct val="30000"/>
              </a:spcAft>
              <a:buFontTx/>
              <a:buChar char="•"/>
            </a:pPr>
            <a:r>
              <a:rPr lang="en-US" sz="2400" baseline="0"/>
              <a:t>A social movement is a long-term conscious effort to promote or prevent social change. Sociologists have identified four stages in the life cycle of social movements: agitation, legitimation, bureaucratization, and institutionalization.</a:t>
            </a:r>
          </a:p>
          <a:p>
            <a:pPr marL="233363" indent="-233363">
              <a:lnSpc>
                <a:spcPct val="100000"/>
              </a:lnSpc>
              <a:spcBef>
                <a:spcPct val="0"/>
              </a:spcBef>
              <a:spcAft>
                <a:spcPct val="30000"/>
              </a:spcAft>
              <a:buFontTx/>
              <a:buChar char="•"/>
            </a:pPr>
            <a:r>
              <a:rPr lang="en-US" sz="2400" baseline="0"/>
              <a:t>Explanations for the development of social movements include relative deprivation theory and resource-mobilization theory.</a:t>
            </a:r>
          </a:p>
        </p:txBody>
      </p:sp>
      <p:sp>
        <p:nvSpPr>
          <p:cNvPr id="595975" name="Rectangle 7"/>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2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5974"/>
                                        </p:tgtEl>
                                        <p:attrNameLst>
                                          <p:attrName>style.visibility</p:attrName>
                                        </p:attrNameLst>
                                      </p:cBhvr>
                                      <p:to>
                                        <p:strVal val="visible"/>
                                      </p:to>
                                    </p:set>
                                    <p:animEffect transition="in" filter="wipe(up)">
                                      <p:cBhvr>
                                        <p:cTn id="7" dur="1000"/>
                                        <p:tgtEl>
                                          <p:spTgt spid="595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6" name="Rectangle 4"/>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596997" name="Rectangle 5"/>
          <p:cNvSpPr>
            <a:spLocks noChangeArrowheads="1"/>
          </p:cNvSpPr>
          <p:nvPr/>
        </p:nvSpPr>
        <p:spPr bwMode="auto">
          <a:xfrm>
            <a:off x="457200" y="3733800"/>
            <a:ext cx="8229600" cy="17526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Reading Focus</a:t>
            </a:r>
            <a:endParaRPr lang="en-US" sz="2400" b="1" baseline="0"/>
          </a:p>
          <a:p>
            <a:pPr marL="233363" indent="-233363">
              <a:lnSpc>
                <a:spcPct val="100000"/>
              </a:lnSpc>
              <a:spcBef>
                <a:spcPct val="0"/>
              </a:spcBef>
              <a:spcAft>
                <a:spcPct val="30000"/>
              </a:spcAft>
              <a:buFontTx/>
              <a:buChar char="•"/>
            </a:pPr>
            <a:r>
              <a:rPr lang="en-US" sz="2000" baseline="0"/>
              <a:t>What types of social movements exist, and how do they differ?</a:t>
            </a:r>
          </a:p>
          <a:p>
            <a:pPr marL="233363" indent="-233363">
              <a:lnSpc>
                <a:spcPct val="100000"/>
              </a:lnSpc>
              <a:spcBef>
                <a:spcPct val="0"/>
              </a:spcBef>
              <a:spcAft>
                <a:spcPct val="30000"/>
              </a:spcAft>
              <a:buFontTx/>
              <a:buChar char="•"/>
            </a:pPr>
            <a:r>
              <a:rPr lang="en-US" sz="2000" baseline="0"/>
              <a:t>What are the stages of the life cycle of social movements?</a:t>
            </a:r>
          </a:p>
          <a:p>
            <a:pPr marL="233363" indent="-233363">
              <a:lnSpc>
                <a:spcPct val="100000"/>
              </a:lnSpc>
              <a:spcBef>
                <a:spcPct val="0"/>
              </a:spcBef>
              <a:spcAft>
                <a:spcPct val="30000"/>
              </a:spcAft>
              <a:buFontTx/>
              <a:buChar char="•"/>
            </a:pPr>
            <a:r>
              <a:rPr lang="en-US" sz="2000" baseline="0"/>
              <a:t>How do sociologists explain the existence of social movements?</a:t>
            </a:r>
            <a:endParaRPr lang="en-US" sz="2000" i="1" baseline="0"/>
          </a:p>
        </p:txBody>
      </p:sp>
      <p:sp>
        <p:nvSpPr>
          <p:cNvPr id="596998" name="Rectangle 6"/>
          <p:cNvSpPr>
            <a:spLocks noChangeArrowheads="1"/>
          </p:cNvSpPr>
          <p:nvPr/>
        </p:nvSpPr>
        <p:spPr bwMode="auto">
          <a:xfrm>
            <a:off x="457200" y="1371600"/>
            <a:ext cx="8229600" cy="2133600"/>
          </a:xfrm>
          <a:prstGeom prst="rect">
            <a:avLst/>
          </a:prstGeom>
          <a:solidFill>
            <a:srgbClr val="F9F5B4"/>
          </a:solidFill>
          <a:ln w="9525">
            <a:noFill/>
            <a:miter lim="800000"/>
            <a:headEnd/>
            <a:tailEnd/>
          </a:ln>
        </p:spPr>
        <p:txBody>
          <a:bodyPr/>
          <a:lstStyle/>
          <a:p>
            <a:pPr>
              <a:lnSpc>
                <a:spcPct val="100000"/>
              </a:lnSpc>
              <a:spcBef>
                <a:spcPct val="0"/>
              </a:spcBef>
              <a:spcAft>
                <a:spcPct val="30000"/>
              </a:spcAft>
            </a:pPr>
            <a:r>
              <a:rPr lang="en-US" sz="2400" b="1" baseline="0">
                <a:solidFill>
                  <a:srgbClr val="BF0000"/>
                </a:solidFill>
              </a:rPr>
              <a:t>Main Idea</a:t>
            </a:r>
            <a:endParaRPr lang="en-US" sz="2400" b="1" baseline="0"/>
          </a:p>
          <a:p>
            <a:pPr>
              <a:lnSpc>
                <a:spcPct val="120000"/>
              </a:lnSpc>
              <a:spcBef>
                <a:spcPct val="0"/>
              </a:spcBef>
              <a:spcAft>
                <a:spcPct val="30000"/>
              </a:spcAft>
            </a:pPr>
            <a:r>
              <a:rPr lang="en-US" sz="2000" baseline="0"/>
              <a:t>A social movement is a long-term conscious effort to promote or prevent social change. Sociologists have identified four stages in the life cycle of social movements: agitation, legitimation, bureaucratization, and institutionalization.</a:t>
            </a:r>
          </a:p>
        </p:txBody>
      </p:sp>
      <p:sp>
        <p:nvSpPr>
          <p:cNvPr id="596999" name="Rectangle 7"/>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Social Movements</a:t>
            </a:r>
            <a:endParaRPr lang="en-US" sz="2800" b="1" baseline="0">
              <a:solidFill>
                <a:srgbClr val="FFCC00"/>
              </a:solidFill>
            </a:endParaRPr>
          </a:p>
        </p:txBody>
      </p:sp>
      <p:sp>
        <p:nvSpPr>
          <p:cNvPr id="597000" name="AutoShape 8"/>
          <p:cNvSpPr>
            <a:spLocks noChangeArrowheads="1"/>
          </p:cNvSpPr>
          <p:nvPr/>
        </p:nvSpPr>
        <p:spPr bwMode="auto">
          <a:xfrm flipH="1" flipV="1">
            <a:off x="8458200" y="3538538"/>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7000"/>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96997"/>
                                        </p:tgtEl>
                                        <p:attrNameLst>
                                          <p:attrName>style.visibility</p:attrName>
                                        </p:attrNameLst>
                                      </p:cBhvr>
                                      <p:to>
                                        <p:strVal val="visible"/>
                                      </p:to>
                                    </p:set>
                                    <p:animEffect transition="in" filter="wipe(up)">
                                      <p:cBhvr>
                                        <p:cTn id="10" dur="500"/>
                                        <p:tgtEl>
                                          <p:spTgt spid="596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animBg="1"/>
      <p:bldP spid="5970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pic>
        <p:nvPicPr>
          <p:cNvPr id="817157" name="Picture 5" descr="soc_404"/>
          <p:cNvPicPr>
            <a:picLocks noChangeAspect="1" noChangeArrowheads="1"/>
          </p:cNvPicPr>
          <p:nvPr/>
        </p:nvPicPr>
        <p:blipFill>
          <a:blip r:embed="rId4" cstate="print"/>
          <a:srcRect/>
          <a:stretch>
            <a:fillRect/>
          </a:stretch>
        </p:blipFill>
        <p:spPr bwMode="auto">
          <a:xfrm>
            <a:off x="4191000" y="838200"/>
            <a:ext cx="4029075" cy="5029200"/>
          </a:xfrm>
          <a:prstGeom prst="rect">
            <a:avLst/>
          </a:prstGeom>
          <a:noFill/>
        </p:spPr>
      </p:pic>
      <p:sp>
        <p:nvSpPr>
          <p:cNvPr id="817159" name="Text Box 7"/>
          <p:cNvSpPr txBox="1">
            <a:spLocks noChangeArrowheads="1"/>
          </p:cNvSpPr>
          <p:nvPr/>
        </p:nvSpPr>
        <p:spPr bwMode="auto">
          <a:xfrm>
            <a:off x="533400" y="2438400"/>
            <a:ext cx="2971800" cy="1296988"/>
          </a:xfrm>
          <a:prstGeom prst="rect">
            <a:avLst/>
          </a:prstGeom>
          <a:gradFill rotWithShape="1">
            <a:gsLst>
              <a:gs pos="0">
                <a:srgbClr val="5E8EF8"/>
              </a:gs>
              <a:gs pos="100000">
                <a:srgbClr val="5E8EF8">
                  <a:gamma/>
                  <a:tint val="19216"/>
                  <a:invGamma/>
                </a:srgbClr>
              </a:gs>
            </a:gsLst>
            <a:lin ang="0" scaled="1"/>
          </a:gradFill>
          <a:ln w="9525" algn="ctr">
            <a:noFill/>
            <a:miter lim="800000"/>
            <a:headEnd/>
            <a:tailEnd/>
          </a:ln>
          <a:effectLst/>
        </p:spPr>
        <p:txBody>
          <a:bodyPr>
            <a:spAutoFit/>
          </a:bodyPr>
          <a:lstStyle/>
          <a:p>
            <a:pPr>
              <a:spcBef>
                <a:spcPct val="50000"/>
              </a:spcBef>
            </a:pPr>
            <a:r>
              <a:rPr lang="en-US" sz="2400" b="1" baseline="0"/>
              <a:t>How do social movements arise and flourish?</a:t>
            </a:r>
          </a:p>
        </p:txBody>
      </p:sp>
      <p:pic>
        <p:nvPicPr>
          <p:cNvPr id="817160"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17157"/>
                                        </p:tgtEl>
                                        <p:attrNameLst>
                                          <p:attrName>style.visibility</p:attrName>
                                        </p:attrNameLst>
                                      </p:cBhvr>
                                      <p:to>
                                        <p:strVal val="visible"/>
                                      </p:to>
                                    </p:set>
                                    <p:animEffect transition="in" filter="circle(in)">
                                      <p:cBhvr>
                                        <p:cTn id="7" dur="1000"/>
                                        <p:tgtEl>
                                          <p:spTgt spid="81715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7159"/>
                                        </p:tgtEl>
                                        <p:attrNameLst>
                                          <p:attrName>style.visibility</p:attrName>
                                        </p:attrNameLst>
                                      </p:cBhvr>
                                      <p:to>
                                        <p:strVal val="visible"/>
                                      </p:to>
                                    </p:set>
                                    <p:animEffect transition="in" filter="wipe(left)">
                                      <p:cBhvr>
                                        <p:cTn id="11" dur="500"/>
                                        <p:tgtEl>
                                          <p:spTgt spid="81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65636" name="Rectangle 4"/>
          <p:cNvSpPr>
            <a:spLocks noChangeArrowheads="1"/>
          </p:cNvSpPr>
          <p:nvPr/>
        </p:nvSpPr>
        <p:spPr bwMode="auto">
          <a:xfrm>
            <a:off x="457200" y="1371600"/>
            <a:ext cx="8229600" cy="44196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400" b="1" baseline="0"/>
              <a:t>Social change:</a:t>
            </a:r>
            <a:r>
              <a:rPr lang="en-US" sz="2400" baseline="0"/>
              <a:t> Alterations in various aspects of society over time</a:t>
            </a:r>
          </a:p>
          <a:p>
            <a:pPr marL="233363" indent="-233363">
              <a:lnSpc>
                <a:spcPct val="100000"/>
              </a:lnSpc>
              <a:spcBef>
                <a:spcPct val="0"/>
              </a:spcBef>
              <a:spcAft>
                <a:spcPct val="30000"/>
              </a:spcAft>
              <a:buFontTx/>
              <a:buChar char="•"/>
            </a:pPr>
            <a:r>
              <a:rPr lang="en-US" sz="2400" b="1" baseline="0"/>
              <a:t>Social movements:</a:t>
            </a:r>
            <a:r>
              <a:rPr lang="en-US" sz="2400" baseline="0"/>
              <a:t> Long-term conscious effort to promote or prevent </a:t>
            </a:r>
            <a:r>
              <a:rPr lang="en-US" sz="2400" b="1" baseline="0"/>
              <a:t>social change</a:t>
            </a:r>
          </a:p>
          <a:p>
            <a:pPr marL="685800" lvl="1" indent="-228600">
              <a:lnSpc>
                <a:spcPct val="100000"/>
              </a:lnSpc>
              <a:spcBef>
                <a:spcPct val="0"/>
              </a:spcBef>
              <a:spcAft>
                <a:spcPct val="30000"/>
              </a:spcAft>
              <a:buFontTx/>
              <a:buChar char="–"/>
            </a:pPr>
            <a:r>
              <a:rPr lang="en-US" sz="2200" baseline="0"/>
              <a:t>Long-lasting</a:t>
            </a:r>
          </a:p>
          <a:p>
            <a:pPr marL="685800" lvl="1" indent="-228600">
              <a:lnSpc>
                <a:spcPct val="100000"/>
              </a:lnSpc>
              <a:spcBef>
                <a:spcPct val="0"/>
              </a:spcBef>
              <a:spcAft>
                <a:spcPct val="30000"/>
              </a:spcAft>
              <a:buFontTx/>
              <a:buChar char="–"/>
            </a:pPr>
            <a:r>
              <a:rPr lang="en-US" sz="2200" baseline="0"/>
              <a:t>Highly structured organization with formally recognized leaders</a:t>
            </a:r>
          </a:p>
          <a:p>
            <a:pPr marL="685800" lvl="1" indent="-228600">
              <a:lnSpc>
                <a:spcPct val="100000"/>
              </a:lnSpc>
              <a:spcBef>
                <a:spcPct val="0"/>
              </a:spcBef>
              <a:spcAft>
                <a:spcPct val="30000"/>
              </a:spcAft>
              <a:buFontTx/>
              <a:buChar char="–"/>
            </a:pPr>
            <a:r>
              <a:rPr lang="en-US" sz="2200" baseline="0"/>
              <a:t>Deliberate attempt to institute or block societal change</a:t>
            </a:r>
          </a:p>
          <a:p>
            <a:pPr marL="685800" lvl="1" indent="-228600">
              <a:lnSpc>
                <a:spcPct val="100000"/>
              </a:lnSpc>
              <a:spcBef>
                <a:spcPct val="0"/>
              </a:spcBef>
              <a:spcAft>
                <a:spcPct val="30000"/>
              </a:spcAft>
              <a:buFontTx/>
              <a:buChar char="–"/>
            </a:pPr>
            <a:r>
              <a:rPr lang="en-US" sz="2200" baseline="0"/>
              <a:t>Can attract memberships in the millions</a:t>
            </a:r>
          </a:p>
          <a:p>
            <a:pPr marL="685800" lvl="1" indent="-228600">
              <a:lnSpc>
                <a:spcPct val="100000"/>
              </a:lnSpc>
              <a:spcBef>
                <a:spcPct val="0"/>
              </a:spcBef>
              <a:spcAft>
                <a:spcPct val="30000"/>
              </a:spcAft>
              <a:buFontTx/>
              <a:buChar char="–"/>
            </a:pPr>
            <a:r>
              <a:rPr lang="en-US" sz="2200" baseline="0"/>
              <a:t>Four types based on the level of change sought</a:t>
            </a:r>
          </a:p>
        </p:txBody>
      </p:sp>
      <p:sp>
        <p:nvSpPr>
          <p:cNvPr id="965637"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Types of Social Movements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Text Box 2"/>
          <p:cNvSpPr txBox="1">
            <a:spLocks noChangeArrowheads="1"/>
          </p:cNvSpPr>
          <p:nvPr/>
        </p:nvSpPr>
        <p:spPr bwMode="auto">
          <a:xfrm>
            <a:off x="457200" y="1295400"/>
            <a:ext cx="4038600" cy="2362200"/>
          </a:xfrm>
          <a:prstGeom prst="rect">
            <a:avLst/>
          </a:prstGeom>
          <a:solidFill>
            <a:srgbClr val="F9F5B4"/>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Reactionary Movements</a:t>
            </a:r>
            <a:endParaRPr lang="en-US" sz="1800" b="1" baseline="0"/>
          </a:p>
          <a:p>
            <a:pPr marL="231775" indent="-231775">
              <a:lnSpc>
                <a:spcPct val="100000"/>
              </a:lnSpc>
              <a:spcAft>
                <a:spcPct val="25000"/>
              </a:spcAft>
              <a:buFontTx/>
              <a:buChar char="•"/>
            </a:pPr>
            <a:r>
              <a:rPr lang="en-US" sz="2000" baseline="0"/>
              <a:t>Goal is to reverse current social trends.</a:t>
            </a:r>
          </a:p>
          <a:p>
            <a:pPr marL="231775" indent="-231775">
              <a:lnSpc>
                <a:spcPct val="100000"/>
              </a:lnSpc>
              <a:spcAft>
                <a:spcPct val="25000"/>
              </a:spcAft>
              <a:buFontTx/>
              <a:buChar char="•"/>
            </a:pPr>
            <a:r>
              <a:rPr lang="en-US" sz="2000" baseline="0"/>
              <a:t>Members are suspicious of and hostile toward social change.</a:t>
            </a:r>
          </a:p>
          <a:p>
            <a:pPr marL="231775" indent="-231775">
              <a:lnSpc>
                <a:spcPct val="100000"/>
              </a:lnSpc>
              <a:spcAft>
                <a:spcPct val="25000"/>
              </a:spcAft>
              <a:buFontTx/>
              <a:buChar char="•"/>
            </a:pPr>
            <a:r>
              <a:rPr lang="en-US" sz="2000" baseline="0"/>
              <a:t>Often violent</a:t>
            </a:r>
          </a:p>
        </p:txBody>
      </p:sp>
      <p:sp>
        <p:nvSpPr>
          <p:cNvPr id="967683" name="Text Box 3"/>
          <p:cNvSpPr txBox="1">
            <a:spLocks noChangeArrowheads="1"/>
          </p:cNvSpPr>
          <p:nvPr/>
        </p:nvSpPr>
        <p:spPr bwMode="auto">
          <a:xfrm>
            <a:off x="457200" y="3733800"/>
            <a:ext cx="4038600" cy="22860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Revisionary Movements</a:t>
            </a:r>
            <a:endParaRPr lang="en-US" sz="1800" b="1" baseline="0"/>
          </a:p>
          <a:p>
            <a:pPr marL="231775" indent="-231775">
              <a:lnSpc>
                <a:spcPct val="100000"/>
              </a:lnSpc>
              <a:spcAft>
                <a:spcPct val="25000"/>
              </a:spcAft>
              <a:buFontTx/>
              <a:buChar char="•"/>
            </a:pPr>
            <a:r>
              <a:rPr lang="en-US" sz="2000" baseline="0"/>
              <a:t>Goal is to improve, or revise, some part of society through social change.</a:t>
            </a:r>
          </a:p>
          <a:p>
            <a:pPr marL="231775" indent="-231775">
              <a:lnSpc>
                <a:spcPct val="100000"/>
              </a:lnSpc>
              <a:spcAft>
                <a:spcPct val="25000"/>
              </a:spcAft>
              <a:buFontTx/>
              <a:buChar char="•"/>
            </a:pPr>
            <a:r>
              <a:rPr lang="en-US" sz="2000" baseline="0"/>
              <a:t>Use legal channels, and focus on a single issue</a:t>
            </a:r>
          </a:p>
        </p:txBody>
      </p:sp>
      <p:sp>
        <p:nvSpPr>
          <p:cNvPr id="967684" name="Text Box 4"/>
          <p:cNvSpPr txBox="1">
            <a:spLocks noChangeArrowheads="1"/>
          </p:cNvSpPr>
          <p:nvPr/>
        </p:nvSpPr>
        <p:spPr bwMode="auto">
          <a:xfrm>
            <a:off x="4724400" y="1295400"/>
            <a:ext cx="4038600" cy="23622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Conservative Movements</a:t>
            </a:r>
            <a:endParaRPr lang="en-US" sz="1800" b="1" baseline="0"/>
          </a:p>
          <a:p>
            <a:pPr marL="231775" indent="-231775">
              <a:lnSpc>
                <a:spcPct val="100000"/>
              </a:lnSpc>
              <a:spcAft>
                <a:spcPct val="25000"/>
              </a:spcAft>
              <a:buFontTx/>
              <a:buChar char="•"/>
            </a:pPr>
            <a:r>
              <a:rPr lang="en-US" sz="2000" baseline="0"/>
              <a:t>Goal is to protect what they see as society’s prevailing values from changes that they consider to be a threat to those values.</a:t>
            </a:r>
          </a:p>
        </p:txBody>
      </p:sp>
      <p:sp>
        <p:nvSpPr>
          <p:cNvPr id="967685" name="Text Box 5"/>
          <p:cNvSpPr txBox="1">
            <a:spLocks noChangeArrowheads="1"/>
          </p:cNvSpPr>
          <p:nvPr/>
        </p:nvSpPr>
        <p:spPr bwMode="auto">
          <a:xfrm>
            <a:off x="4724400" y="3733800"/>
            <a:ext cx="4038600" cy="2286000"/>
          </a:xfrm>
          <a:prstGeom prst="rect">
            <a:avLst/>
          </a:prstGeom>
          <a:solidFill>
            <a:srgbClr val="F9F5B4"/>
          </a:solidFill>
          <a:ln w="9525">
            <a:noFill/>
            <a:miter lim="800000"/>
            <a:headEnd/>
            <a:tailEnd/>
          </a:ln>
          <a:effectLst/>
        </p:spPr>
        <p:txBody>
          <a:bodyPr/>
          <a:lstStyle/>
          <a:p>
            <a:pPr marL="228600" indent="-228600">
              <a:lnSpc>
                <a:spcPct val="100000"/>
              </a:lnSpc>
              <a:spcAft>
                <a:spcPct val="25000"/>
              </a:spcAft>
            </a:pPr>
            <a:r>
              <a:rPr lang="en-US" sz="2400" b="1" baseline="0">
                <a:solidFill>
                  <a:srgbClr val="BF0000"/>
                </a:solidFill>
              </a:rPr>
              <a:t>Revolutionary Movements</a:t>
            </a:r>
            <a:endParaRPr lang="en-US" sz="1800" b="1" baseline="0"/>
          </a:p>
          <a:p>
            <a:pPr marL="228600" indent="-228600">
              <a:lnSpc>
                <a:spcPct val="100000"/>
              </a:lnSpc>
              <a:spcAft>
                <a:spcPct val="25000"/>
              </a:spcAft>
              <a:buFontTx/>
              <a:buChar char="•"/>
            </a:pPr>
            <a:r>
              <a:rPr lang="en-US" sz="2000" baseline="0"/>
              <a:t>Goal is a total and radical change of the existing social structure.</a:t>
            </a:r>
          </a:p>
          <a:p>
            <a:pPr marL="228600" indent="-228600">
              <a:lnSpc>
                <a:spcPct val="100000"/>
              </a:lnSpc>
              <a:spcAft>
                <a:spcPct val="25000"/>
              </a:spcAft>
              <a:buFontTx/>
              <a:buChar char="•"/>
            </a:pPr>
            <a:r>
              <a:rPr lang="en-US" sz="2000" baseline="0"/>
              <a:t>Use violent or illegal actions, and can result in drastic change</a:t>
            </a:r>
          </a:p>
        </p:txBody>
      </p:sp>
      <p:sp>
        <p:nvSpPr>
          <p:cNvPr id="967686"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endParaRPr lang="en-US" sz="2800" b="1" baseline="0">
              <a:solidFill>
                <a:srgbClr val="FFCC00"/>
              </a:solidFill>
            </a:endParaRPr>
          </a:p>
        </p:txBody>
      </p:sp>
      <p:sp>
        <p:nvSpPr>
          <p:cNvPr id="967687" name="Rectangle 7"/>
          <p:cNvSpPr>
            <a:spLocks noChangeArrowheads="1"/>
          </p:cNvSpPr>
          <p:nvPr/>
        </p:nvSpPr>
        <p:spPr bwMode="auto">
          <a:xfrm>
            <a:off x="5334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Types of Social Movements</a:t>
            </a:r>
            <a:endParaRPr lang="en-US" sz="2800" b="1" baseline="0">
              <a:solidFill>
                <a:srgbClr val="FFCC00"/>
              </a:solidFill>
            </a:endParaRPr>
          </a:p>
        </p:txBody>
      </p:sp>
      <p:sp>
        <p:nvSpPr>
          <p:cNvPr id="967688" name="AutoShape 8"/>
          <p:cNvSpPr>
            <a:spLocks noChangeArrowheads="1"/>
          </p:cNvSpPr>
          <p:nvPr/>
        </p:nvSpPr>
        <p:spPr bwMode="auto">
          <a:xfrm flipH="1" flipV="1">
            <a:off x="4191000" y="34290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67689" name="AutoShape 9"/>
          <p:cNvSpPr>
            <a:spLocks noChangeArrowheads="1"/>
          </p:cNvSpPr>
          <p:nvPr/>
        </p:nvSpPr>
        <p:spPr bwMode="auto">
          <a:xfrm flipH="1" flipV="1">
            <a:off x="8458200" y="34290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67690" name="AutoShape 10"/>
          <p:cNvSpPr>
            <a:spLocks noChangeArrowheads="1"/>
          </p:cNvSpPr>
          <p:nvPr/>
        </p:nvSpPr>
        <p:spPr bwMode="auto">
          <a:xfrm flipH="1" flipV="1">
            <a:off x="4191000" y="57912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7688"/>
                                        </p:tgtEl>
                                        <p:attrNameLst>
                                          <p:attrName>style.visibility</p:attrName>
                                        </p:attrNameLst>
                                      </p:cBhvr>
                                      <p:to>
                                        <p:strVal val="hidden"/>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67684"/>
                                        </p:tgtEl>
                                        <p:attrNameLst>
                                          <p:attrName>style.visibility</p:attrName>
                                        </p:attrNameLst>
                                      </p:cBhvr>
                                      <p:to>
                                        <p:strVal val="visible"/>
                                      </p:to>
                                    </p:set>
                                    <p:animEffect transition="in" filter="wipe(right)">
                                      <p:cBhvr>
                                        <p:cTn id="10" dur="500"/>
                                        <p:tgtEl>
                                          <p:spTgt spid="96768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768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67689"/>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67683"/>
                                        </p:tgtEl>
                                        <p:attrNameLst>
                                          <p:attrName>style.visibility</p:attrName>
                                        </p:attrNameLst>
                                      </p:cBhvr>
                                      <p:to>
                                        <p:strVal val="visible"/>
                                      </p:to>
                                    </p:set>
                                    <p:animEffect transition="in" filter="wipe(left)">
                                      <p:cBhvr>
                                        <p:cTn id="21" dur="500"/>
                                        <p:tgtEl>
                                          <p:spTgt spid="96768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676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67690"/>
                                        </p:tgtEl>
                                        <p:attrNameLst>
                                          <p:attrName>style.visibility</p:attrName>
                                        </p:attrNameLst>
                                      </p:cBhvr>
                                      <p:to>
                                        <p:strVal val="hidden"/>
                                      </p:to>
                                    </p:set>
                                  </p:childTnLst>
                                </p:cTn>
                              </p:par>
                            </p:childTnLst>
                          </p:cTn>
                        </p:par>
                        <p:par>
                          <p:cTn id="29" fill="hold">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967685"/>
                                        </p:tgtEl>
                                        <p:attrNameLst>
                                          <p:attrName>style.visibility</p:attrName>
                                        </p:attrNameLst>
                                      </p:cBhvr>
                                      <p:to>
                                        <p:strVal val="visible"/>
                                      </p:to>
                                    </p:set>
                                    <p:animEffect transition="in" filter="wipe(right)">
                                      <p:cBhvr>
                                        <p:cTn id="32" dur="500"/>
                                        <p:tgtEl>
                                          <p:spTgt spid="96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animBg="1"/>
      <p:bldP spid="967684" grpId="0" animBg="1"/>
      <p:bldP spid="967685" grpId="0" animBg="1"/>
      <p:bldP spid="967688" grpId="0" animBg="1"/>
      <p:bldP spid="967689" grpId="0" animBg="1"/>
      <p:bldP spid="967689" grpId="1" animBg="1"/>
      <p:bldP spid="967690" grpId="0" animBg="1"/>
      <p:bldP spid="967690"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3" name="Rectangle 5"/>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652294" name="Rectangle 6"/>
          <p:cNvSpPr>
            <a:spLocks noChangeArrowheads="1"/>
          </p:cNvSpPr>
          <p:nvPr/>
        </p:nvSpPr>
        <p:spPr bwMode="auto">
          <a:xfrm>
            <a:off x="457200" y="3581400"/>
            <a:ext cx="8229600" cy="22098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600" b="1" baseline="0">
                <a:solidFill>
                  <a:srgbClr val="BF0000"/>
                </a:solidFill>
              </a:rPr>
              <a:t>Answer: </a:t>
            </a:r>
            <a:r>
              <a:rPr lang="en-US" sz="2600" i="1" baseline="0"/>
              <a:t>reactionary—to reverse current social trends; conservative—to protect what is seen as society’s prevailing values from change; revisionary—improve or change part of society; revolutionary—to cause total and radical change to the existing social structure</a:t>
            </a:r>
          </a:p>
        </p:txBody>
      </p:sp>
      <p:sp>
        <p:nvSpPr>
          <p:cNvPr id="652295" name="Rectangle 7"/>
          <p:cNvSpPr>
            <a:spLocks noChangeArrowheads="1"/>
          </p:cNvSpPr>
          <p:nvPr/>
        </p:nvSpPr>
        <p:spPr bwMode="auto">
          <a:xfrm>
            <a:off x="457200" y="1143000"/>
            <a:ext cx="8229600" cy="22098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Contrast</a:t>
            </a:r>
          </a:p>
          <a:p>
            <a:pPr marL="233363" indent="-233363" algn="ctr">
              <a:lnSpc>
                <a:spcPct val="100000"/>
              </a:lnSpc>
              <a:spcBef>
                <a:spcPct val="0"/>
              </a:spcBef>
              <a:spcAft>
                <a:spcPct val="30000"/>
              </a:spcAft>
            </a:pPr>
            <a:r>
              <a:rPr lang="en-US" baseline="0"/>
              <a:t>How do the four types of </a:t>
            </a:r>
            <a:br>
              <a:rPr lang="en-US" baseline="0"/>
            </a:br>
            <a:r>
              <a:rPr lang="en-US" baseline="0"/>
              <a:t>social movements differ in terms of the level of social change they seek?</a:t>
            </a:r>
          </a:p>
        </p:txBody>
      </p:sp>
      <p:sp>
        <p:nvSpPr>
          <p:cNvPr id="652296" name="Rectangle 8"/>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652297" name="AutoShape 9"/>
          <p:cNvSpPr>
            <a:spLocks noChangeArrowheads="1"/>
          </p:cNvSpPr>
          <p:nvPr/>
        </p:nvSpPr>
        <p:spPr bwMode="auto">
          <a:xfrm flipH="1" flipV="1">
            <a:off x="8458200" y="33956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2297"/>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52294"/>
                                        </p:tgtEl>
                                        <p:attrNameLst>
                                          <p:attrName>style.visibility</p:attrName>
                                        </p:attrNameLst>
                                      </p:cBhvr>
                                      <p:to>
                                        <p:strVal val="visible"/>
                                      </p:to>
                                    </p:set>
                                    <p:animEffect transition="in" filter="wipe(up)">
                                      <p:cBhvr>
                                        <p:cTn id="10" dur="500"/>
                                        <p:tgtEl>
                                          <p:spTgt spid="65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4" grpId="0" animBg="1"/>
      <p:bldP spid="65229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Text Box 2"/>
          <p:cNvSpPr txBox="1">
            <a:spLocks noChangeArrowheads="1"/>
          </p:cNvSpPr>
          <p:nvPr/>
        </p:nvSpPr>
        <p:spPr bwMode="auto">
          <a:xfrm>
            <a:off x="457200" y="1143000"/>
            <a:ext cx="4038600" cy="2362200"/>
          </a:xfrm>
          <a:prstGeom prst="rect">
            <a:avLst/>
          </a:prstGeom>
          <a:solidFill>
            <a:srgbClr val="F9F5B4"/>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Agitation</a:t>
            </a:r>
            <a:endParaRPr lang="en-US" sz="1800" b="1" baseline="0"/>
          </a:p>
          <a:p>
            <a:pPr marL="231775" indent="-231775">
              <a:lnSpc>
                <a:spcPct val="100000"/>
              </a:lnSpc>
              <a:spcAft>
                <a:spcPct val="25000"/>
              </a:spcAft>
              <a:buFontTx/>
              <a:buChar char="•"/>
            </a:pPr>
            <a:r>
              <a:rPr lang="en-US" sz="1800" baseline="0"/>
              <a:t>Emerge out of the belief that a problem exists and that solutions need to be found</a:t>
            </a:r>
          </a:p>
          <a:p>
            <a:pPr marL="231775" indent="-231775">
              <a:lnSpc>
                <a:spcPct val="100000"/>
              </a:lnSpc>
              <a:spcAft>
                <a:spcPct val="25000"/>
              </a:spcAft>
              <a:buFontTx/>
              <a:buChar char="•"/>
            </a:pPr>
            <a:r>
              <a:rPr lang="en-US" sz="1800" baseline="0"/>
              <a:t>Begins with a small group with a strong commitment, sometimes seen as cranks</a:t>
            </a:r>
          </a:p>
        </p:txBody>
      </p:sp>
      <p:sp>
        <p:nvSpPr>
          <p:cNvPr id="969731" name="Text Box 3"/>
          <p:cNvSpPr txBox="1">
            <a:spLocks noChangeArrowheads="1"/>
          </p:cNvSpPr>
          <p:nvPr/>
        </p:nvSpPr>
        <p:spPr bwMode="auto">
          <a:xfrm>
            <a:off x="457200" y="3581400"/>
            <a:ext cx="4038600" cy="25908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Bureaucratization</a:t>
            </a:r>
            <a:endParaRPr lang="en-US" sz="1800" b="1" baseline="0"/>
          </a:p>
          <a:p>
            <a:pPr marL="231775" indent="-231775">
              <a:lnSpc>
                <a:spcPct val="100000"/>
              </a:lnSpc>
              <a:spcAft>
                <a:spcPct val="25000"/>
              </a:spcAft>
              <a:buFontTx/>
              <a:buChar char="•"/>
            </a:pPr>
            <a:r>
              <a:rPr lang="en-US" sz="1800" baseline="0"/>
              <a:t>Occurs as the organizational structure of the movement becomes more formal</a:t>
            </a:r>
          </a:p>
          <a:p>
            <a:pPr marL="231775" indent="-231775">
              <a:lnSpc>
                <a:spcPct val="100000"/>
              </a:lnSpc>
              <a:spcAft>
                <a:spcPct val="25000"/>
              </a:spcAft>
              <a:buFontTx/>
              <a:buChar char="•"/>
            </a:pPr>
            <a:r>
              <a:rPr lang="en-US" sz="1800" baseline="0"/>
              <a:t>Has ranked structure, official policies, and strategies for future</a:t>
            </a:r>
          </a:p>
          <a:p>
            <a:pPr marL="231775" indent="-231775">
              <a:lnSpc>
                <a:spcPct val="100000"/>
              </a:lnSpc>
              <a:spcAft>
                <a:spcPct val="25000"/>
              </a:spcAft>
              <a:buFontTx/>
              <a:buChar char="•"/>
            </a:pPr>
            <a:r>
              <a:rPr lang="en-US" sz="1800" baseline="0"/>
              <a:t>Original goals are sometimes lost</a:t>
            </a:r>
          </a:p>
        </p:txBody>
      </p:sp>
      <p:sp>
        <p:nvSpPr>
          <p:cNvPr id="969732" name="Text Box 4"/>
          <p:cNvSpPr txBox="1">
            <a:spLocks noChangeArrowheads="1"/>
          </p:cNvSpPr>
          <p:nvPr/>
        </p:nvSpPr>
        <p:spPr bwMode="auto">
          <a:xfrm>
            <a:off x="4724400" y="1143000"/>
            <a:ext cx="4038600" cy="23622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Legitimation</a:t>
            </a:r>
            <a:endParaRPr lang="en-US" sz="1800" b="1" baseline="0"/>
          </a:p>
          <a:p>
            <a:pPr marL="231775" indent="-231775">
              <a:lnSpc>
                <a:spcPct val="100000"/>
              </a:lnSpc>
              <a:spcAft>
                <a:spcPct val="25000"/>
              </a:spcAft>
              <a:buFontTx/>
              <a:buChar char="•"/>
            </a:pPr>
            <a:r>
              <a:rPr lang="en-US" sz="1800" baseline="0"/>
              <a:t>As movement finds support, it becomes more respectable.</a:t>
            </a:r>
          </a:p>
          <a:p>
            <a:pPr marL="231775" indent="-231775">
              <a:lnSpc>
                <a:spcPct val="100000"/>
              </a:lnSpc>
              <a:spcAft>
                <a:spcPct val="25000"/>
              </a:spcAft>
              <a:buFontTx/>
              <a:buChar char="•"/>
            </a:pPr>
            <a:r>
              <a:rPr lang="en-US" sz="1800" baseline="0"/>
              <a:t>Leaders are seen as spokespeople of a just cause.</a:t>
            </a:r>
          </a:p>
          <a:p>
            <a:pPr marL="231775" indent="-231775">
              <a:lnSpc>
                <a:spcPct val="100000"/>
              </a:lnSpc>
              <a:spcAft>
                <a:spcPct val="25000"/>
              </a:spcAft>
              <a:buFontTx/>
              <a:buChar char="•"/>
            </a:pPr>
            <a:r>
              <a:rPr lang="en-US" sz="1800" baseline="0"/>
              <a:t>At this stage, media give attention.</a:t>
            </a:r>
          </a:p>
        </p:txBody>
      </p:sp>
      <p:sp>
        <p:nvSpPr>
          <p:cNvPr id="969733" name="Text Box 5"/>
          <p:cNvSpPr txBox="1">
            <a:spLocks noChangeArrowheads="1"/>
          </p:cNvSpPr>
          <p:nvPr/>
        </p:nvSpPr>
        <p:spPr bwMode="auto">
          <a:xfrm>
            <a:off x="4724400" y="3581400"/>
            <a:ext cx="4038600" cy="2590800"/>
          </a:xfrm>
          <a:prstGeom prst="rect">
            <a:avLst/>
          </a:prstGeom>
          <a:solidFill>
            <a:srgbClr val="F9F5B4"/>
          </a:solidFill>
          <a:ln w="9525">
            <a:noFill/>
            <a:miter lim="800000"/>
            <a:headEnd/>
            <a:tailEnd/>
          </a:ln>
          <a:effectLst/>
        </p:spPr>
        <p:txBody>
          <a:bodyPr/>
          <a:lstStyle/>
          <a:p>
            <a:pPr marL="228600" indent="-228600">
              <a:lnSpc>
                <a:spcPct val="100000"/>
              </a:lnSpc>
              <a:spcAft>
                <a:spcPct val="25000"/>
              </a:spcAft>
            </a:pPr>
            <a:r>
              <a:rPr lang="en-US" sz="2400" b="1" baseline="0">
                <a:solidFill>
                  <a:srgbClr val="BF0000"/>
                </a:solidFill>
              </a:rPr>
              <a:t>Institutionalization</a:t>
            </a:r>
            <a:endParaRPr lang="en-US" sz="1800" b="1" baseline="0"/>
          </a:p>
          <a:p>
            <a:pPr marL="228600" indent="-228600">
              <a:lnSpc>
                <a:spcPct val="100000"/>
              </a:lnSpc>
              <a:spcAft>
                <a:spcPct val="25000"/>
              </a:spcAft>
              <a:buFontTx/>
              <a:buChar char="•"/>
            </a:pPr>
            <a:r>
              <a:rPr lang="en-US" sz="1800" baseline="0"/>
              <a:t>Final stage—occurs when movement has become an established part of society</a:t>
            </a:r>
          </a:p>
          <a:p>
            <a:pPr marL="228600" indent="-228600">
              <a:lnSpc>
                <a:spcPct val="100000"/>
              </a:lnSpc>
              <a:spcAft>
                <a:spcPct val="25000"/>
              </a:spcAft>
              <a:buFontTx/>
              <a:buChar char="•"/>
            </a:pPr>
            <a:r>
              <a:rPr lang="en-US" sz="1800" baseline="0"/>
              <a:t>Movement resists proposals for change, and membership dwindles</a:t>
            </a:r>
          </a:p>
        </p:txBody>
      </p:sp>
      <p:sp>
        <p:nvSpPr>
          <p:cNvPr id="969734"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Life Cycle of Social Movements</a:t>
            </a:r>
            <a:endParaRPr lang="en-US" sz="2800" b="1" baseline="0">
              <a:solidFill>
                <a:srgbClr val="FFCC00"/>
              </a:solidFill>
            </a:endParaRPr>
          </a:p>
        </p:txBody>
      </p:sp>
      <p:sp>
        <p:nvSpPr>
          <p:cNvPr id="969735" name="AutoShape 7"/>
          <p:cNvSpPr>
            <a:spLocks noChangeArrowheads="1"/>
          </p:cNvSpPr>
          <p:nvPr/>
        </p:nvSpPr>
        <p:spPr bwMode="auto">
          <a:xfrm flipH="1" flipV="1">
            <a:off x="4267200" y="332105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69736" name="AutoShape 8"/>
          <p:cNvSpPr>
            <a:spLocks noChangeArrowheads="1"/>
          </p:cNvSpPr>
          <p:nvPr/>
        </p:nvSpPr>
        <p:spPr bwMode="auto">
          <a:xfrm flipH="1" flipV="1">
            <a:off x="8502650" y="33321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69737" name="AutoShape 9"/>
          <p:cNvSpPr>
            <a:spLocks noChangeArrowheads="1"/>
          </p:cNvSpPr>
          <p:nvPr/>
        </p:nvSpPr>
        <p:spPr bwMode="auto">
          <a:xfrm flipH="1" flipV="1">
            <a:off x="4267200" y="59436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9735"/>
                                        </p:tgtEl>
                                        <p:attrNameLst>
                                          <p:attrName>style.visibility</p:attrName>
                                        </p:attrNameLst>
                                      </p:cBhvr>
                                      <p:to>
                                        <p:strVal val="hidden"/>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69732"/>
                                        </p:tgtEl>
                                        <p:attrNameLst>
                                          <p:attrName>style.visibility</p:attrName>
                                        </p:attrNameLst>
                                      </p:cBhvr>
                                      <p:to>
                                        <p:strVal val="visible"/>
                                      </p:to>
                                    </p:set>
                                    <p:animEffect transition="in" filter="wipe(right)">
                                      <p:cBhvr>
                                        <p:cTn id="10" dur="500"/>
                                        <p:tgtEl>
                                          <p:spTgt spid="96973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69736"/>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69731"/>
                                        </p:tgtEl>
                                        <p:attrNameLst>
                                          <p:attrName>style.visibility</p:attrName>
                                        </p:attrNameLst>
                                      </p:cBhvr>
                                      <p:to>
                                        <p:strVal val="visible"/>
                                      </p:to>
                                    </p:set>
                                    <p:animEffect transition="in" filter="wipe(left)">
                                      <p:cBhvr>
                                        <p:cTn id="21" dur="500"/>
                                        <p:tgtEl>
                                          <p:spTgt spid="969731"/>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697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69737"/>
                                        </p:tgtEl>
                                        <p:attrNameLst>
                                          <p:attrName>style.visibility</p:attrName>
                                        </p:attrNameLst>
                                      </p:cBhvr>
                                      <p:to>
                                        <p:strVal val="hidden"/>
                                      </p:to>
                                    </p:set>
                                  </p:childTnLst>
                                </p:cTn>
                              </p:par>
                            </p:childTnLst>
                          </p:cTn>
                        </p:par>
                        <p:par>
                          <p:cTn id="29" fill="hold">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969733"/>
                                        </p:tgtEl>
                                        <p:attrNameLst>
                                          <p:attrName>style.visibility</p:attrName>
                                        </p:attrNameLst>
                                      </p:cBhvr>
                                      <p:to>
                                        <p:strVal val="visible"/>
                                      </p:to>
                                    </p:set>
                                    <p:animEffect transition="in" filter="wipe(right)">
                                      <p:cBhvr>
                                        <p:cTn id="32" dur="500"/>
                                        <p:tgtEl>
                                          <p:spTgt spid="969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animBg="1"/>
      <p:bldP spid="969732" grpId="0" animBg="1"/>
      <p:bldP spid="969733" grpId="0" animBg="1"/>
      <p:bldP spid="969735" grpId="0" animBg="1"/>
      <p:bldP spid="969736" grpId="0" animBg="1"/>
      <p:bldP spid="969736" grpId="1" animBg="1"/>
      <p:bldP spid="969737" grpId="0" animBg="1"/>
      <p:bldP spid="96973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1782" name="Picture 6" descr="soc_406"/>
          <p:cNvPicPr>
            <a:picLocks noChangeAspect="1" noChangeArrowheads="1"/>
          </p:cNvPicPr>
          <p:nvPr/>
        </p:nvPicPr>
        <p:blipFill>
          <a:blip r:embed="rId2" cstate="print"/>
          <a:srcRect/>
          <a:stretch>
            <a:fillRect/>
          </a:stretch>
        </p:blipFill>
        <p:spPr bwMode="auto">
          <a:xfrm>
            <a:off x="558800" y="1368425"/>
            <a:ext cx="7975600" cy="43481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971782"/>
                                        </p:tgtEl>
                                        <p:attrNameLst>
                                          <p:attrName>style.visibility</p:attrName>
                                        </p:attrNameLst>
                                      </p:cBhvr>
                                      <p:to>
                                        <p:strVal val="visible"/>
                                      </p:to>
                                    </p:set>
                                    <p:animEffect transition="in" filter="blinds(vertical)">
                                      <p:cBhvr>
                                        <p:cTn id="7" dur="1000"/>
                                        <p:tgtEl>
                                          <p:spTgt spid="971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6"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861187" name="Rectangle 3"/>
          <p:cNvSpPr>
            <a:spLocks noChangeArrowheads="1"/>
          </p:cNvSpPr>
          <p:nvPr/>
        </p:nvSpPr>
        <p:spPr bwMode="auto">
          <a:xfrm>
            <a:off x="457200" y="3886200"/>
            <a:ext cx="8229600" cy="10668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agitation, legitimation, bureaucratization, institutionalization</a:t>
            </a:r>
          </a:p>
        </p:txBody>
      </p:sp>
      <p:sp>
        <p:nvSpPr>
          <p:cNvPr id="861188" name="Rectangle 4"/>
          <p:cNvSpPr>
            <a:spLocks noChangeArrowheads="1"/>
          </p:cNvSpPr>
          <p:nvPr/>
        </p:nvSpPr>
        <p:spPr bwMode="auto">
          <a:xfrm>
            <a:off x="381000" y="1600200"/>
            <a:ext cx="8229600" cy="19812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Sequence</a:t>
            </a:r>
          </a:p>
          <a:p>
            <a:pPr marL="233363" indent="-233363" algn="ctr">
              <a:lnSpc>
                <a:spcPct val="100000"/>
              </a:lnSpc>
              <a:spcBef>
                <a:spcPct val="0"/>
              </a:spcBef>
              <a:spcAft>
                <a:spcPct val="30000"/>
              </a:spcAft>
            </a:pPr>
            <a:r>
              <a:rPr lang="en-US" baseline="0"/>
              <a:t>What are the stages in the life cycle </a:t>
            </a:r>
            <a:br>
              <a:rPr lang="en-US" baseline="0"/>
            </a:br>
            <a:r>
              <a:rPr lang="en-US" baseline="0"/>
              <a:t>of social movements?</a:t>
            </a:r>
          </a:p>
        </p:txBody>
      </p:sp>
      <p:sp>
        <p:nvSpPr>
          <p:cNvPr id="861189"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861190" name="AutoShape 6"/>
          <p:cNvSpPr>
            <a:spLocks noChangeArrowheads="1"/>
          </p:cNvSpPr>
          <p:nvPr/>
        </p:nvSpPr>
        <p:spPr bwMode="auto">
          <a:xfrm flipH="1" flipV="1">
            <a:off x="8382000" y="3635375"/>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61190"/>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61187"/>
                                        </p:tgtEl>
                                        <p:attrNameLst>
                                          <p:attrName>style.visibility</p:attrName>
                                        </p:attrNameLst>
                                      </p:cBhvr>
                                      <p:to>
                                        <p:strVal val="visible"/>
                                      </p:to>
                                    </p:set>
                                    <p:animEffect transition="in" filter="wipe(up)">
                                      <p:cBhvr>
                                        <p:cTn id="10" dur="500"/>
                                        <p:tgtEl>
                                          <p:spTgt spid="86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animBg="1"/>
      <p:bldP spid="86119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02" name="Text Box 2"/>
          <p:cNvSpPr txBox="1">
            <a:spLocks noChangeArrowheads="1"/>
          </p:cNvSpPr>
          <p:nvPr/>
        </p:nvSpPr>
        <p:spPr bwMode="auto">
          <a:xfrm>
            <a:off x="457200" y="1143000"/>
            <a:ext cx="8229600" cy="1371600"/>
          </a:xfrm>
          <a:prstGeom prst="rect">
            <a:avLst/>
          </a:prstGeom>
          <a:solidFill>
            <a:srgbClr val="F9F5B4"/>
          </a:solidFill>
          <a:ln w="9525">
            <a:noFill/>
            <a:miter lim="800000"/>
            <a:headEnd/>
            <a:tailEnd/>
          </a:ln>
          <a:effectLst/>
        </p:spPr>
        <p:txBody>
          <a:bodyPr/>
          <a:lstStyle/>
          <a:p>
            <a:pPr>
              <a:lnSpc>
                <a:spcPct val="120000"/>
              </a:lnSpc>
            </a:pPr>
            <a:r>
              <a:rPr lang="en-US" sz="2400" baseline="0"/>
              <a:t>Early theories labeled social movements as the product of psychologically disturbed people. Sociologists, however, see problems in the social structure as the cause.</a:t>
            </a:r>
            <a:endParaRPr lang="en-US" sz="2200" baseline="0"/>
          </a:p>
        </p:txBody>
      </p:sp>
      <p:grpSp>
        <p:nvGrpSpPr>
          <p:cNvPr id="972811" name="Group 11"/>
          <p:cNvGrpSpPr>
            <a:grpSpLocks/>
          </p:cNvGrpSpPr>
          <p:nvPr/>
        </p:nvGrpSpPr>
        <p:grpSpPr bwMode="auto">
          <a:xfrm>
            <a:off x="457200" y="2743200"/>
            <a:ext cx="4038600" cy="3276600"/>
            <a:chOff x="288" y="1584"/>
            <a:chExt cx="2544" cy="2208"/>
          </a:xfrm>
        </p:grpSpPr>
        <p:sp>
          <p:nvSpPr>
            <p:cNvPr id="972804" name="Text Box 4"/>
            <p:cNvSpPr txBox="1">
              <a:spLocks noChangeArrowheads="1"/>
            </p:cNvSpPr>
            <p:nvPr/>
          </p:nvSpPr>
          <p:spPr bwMode="auto">
            <a:xfrm>
              <a:off x="288" y="1824"/>
              <a:ext cx="2544" cy="1968"/>
            </a:xfrm>
            <a:prstGeom prst="rect">
              <a:avLst/>
            </a:prstGeom>
            <a:solidFill>
              <a:srgbClr val="E0E9ED"/>
            </a:solidFill>
            <a:ln w="9525">
              <a:noFill/>
              <a:miter lim="800000"/>
              <a:headEnd/>
              <a:tailEnd/>
            </a:ln>
            <a:effectLst/>
          </p:spPr>
          <p:txBody>
            <a:bodyPr/>
            <a:lstStyle/>
            <a:p>
              <a:pPr marL="228600" indent="-228600">
                <a:buFontTx/>
                <a:buChar char="•"/>
              </a:pPr>
              <a:r>
                <a:rPr lang="en-US" sz="2000" baseline="0"/>
                <a:t>Suggests movements arise when a group of people feel economically or socially deprived compared to what other groups have.</a:t>
              </a:r>
            </a:p>
            <a:p>
              <a:pPr marL="228600" indent="-228600">
                <a:buFontTx/>
                <a:buChar char="•"/>
              </a:pPr>
              <a:r>
                <a:rPr lang="en-US" sz="2000" baseline="0"/>
                <a:t>People seek  things that others have and that they do not.</a:t>
              </a:r>
            </a:p>
          </p:txBody>
        </p:sp>
        <p:sp>
          <p:nvSpPr>
            <p:cNvPr id="972805" name="Text Box 5"/>
            <p:cNvSpPr txBox="1">
              <a:spLocks noChangeArrowheads="1"/>
            </p:cNvSpPr>
            <p:nvPr/>
          </p:nvSpPr>
          <p:spPr bwMode="auto">
            <a:xfrm>
              <a:off x="288" y="1584"/>
              <a:ext cx="2544" cy="240"/>
            </a:xfrm>
            <a:prstGeom prst="rect">
              <a:avLst/>
            </a:prstGeom>
            <a:solidFill>
              <a:srgbClr val="E0E9ED"/>
            </a:solidFill>
            <a:ln w="9525">
              <a:noFill/>
              <a:miter lim="800000"/>
              <a:headEnd/>
              <a:tailEnd/>
            </a:ln>
            <a:effectLst/>
          </p:spPr>
          <p:txBody>
            <a:bodyPr/>
            <a:lstStyle/>
            <a:p>
              <a:pPr>
                <a:lnSpc>
                  <a:spcPct val="100000"/>
                </a:lnSpc>
                <a:spcBef>
                  <a:spcPct val="0"/>
                </a:spcBef>
              </a:pPr>
              <a:r>
                <a:rPr lang="en-US" sz="2000" b="1" baseline="0">
                  <a:solidFill>
                    <a:srgbClr val="BF0000"/>
                  </a:solidFill>
                </a:rPr>
                <a:t>Relative Deprivation Theory</a:t>
              </a:r>
              <a:endParaRPr lang="en-US" sz="2000" b="1" baseline="0"/>
            </a:p>
          </p:txBody>
        </p:sp>
      </p:grpSp>
      <p:sp>
        <p:nvSpPr>
          <p:cNvPr id="972806"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Explaining Social Movements</a:t>
            </a:r>
            <a:endParaRPr lang="en-US" sz="2800" b="1" baseline="0">
              <a:solidFill>
                <a:srgbClr val="FFCC00"/>
              </a:solidFill>
            </a:endParaRPr>
          </a:p>
        </p:txBody>
      </p:sp>
      <p:grpSp>
        <p:nvGrpSpPr>
          <p:cNvPr id="972810" name="Group 10"/>
          <p:cNvGrpSpPr>
            <a:grpSpLocks/>
          </p:cNvGrpSpPr>
          <p:nvPr/>
        </p:nvGrpSpPr>
        <p:grpSpPr bwMode="auto">
          <a:xfrm>
            <a:off x="4648200" y="2743200"/>
            <a:ext cx="4038600" cy="3276600"/>
            <a:chOff x="2928" y="1584"/>
            <a:chExt cx="2544" cy="2208"/>
          </a:xfrm>
        </p:grpSpPr>
        <p:sp>
          <p:nvSpPr>
            <p:cNvPr id="972808" name="Text Box 8"/>
            <p:cNvSpPr txBox="1">
              <a:spLocks noChangeArrowheads="1"/>
            </p:cNvSpPr>
            <p:nvPr/>
          </p:nvSpPr>
          <p:spPr bwMode="auto">
            <a:xfrm>
              <a:off x="2928" y="1824"/>
              <a:ext cx="2544" cy="1968"/>
            </a:xfrm>
            <a:prstGeom prst="rect">
              <a:avLst/>
            </a:prstGeom>
            <a:solidFill>
              <a:schemeClr val="bg1"/>
            </a:solidFill>
            <a:ln w="9525">
              <a:noFill/>
              <a:miter lim="800000"/>
              <a:headEnd/>
              <a:tailEnd/>
            </a:ln>
            <a:effectLst/>
          </p:spPr>
          <p:txBody>
            <a:bodyPr/>
            <a:lstStyle/>
            <a:p>
              <a:pPr marL="228600" indent="-228600">
                <a:buFontTx/>
                <a:buChar char="•"/>
              </a:pPr>
              <a:r>
                <a:rPr lang="en-US" sz="2000" baseline="0"/>
                <a:t>The organization and effective use of resources results in the acceptance of the group’s goal.</a:t>
              </a:r>
            </a:p>
            <a:p>
              <a:pPr marL="228600" indent="-228600">
                <a:buFontTx/>
                <a:buChar char="•"/>
              </a:pPr>
              <a:r>
                <a:rPr lang="en-US" sz="2000" baseline="0"/>
                <a:t>Need supporters, resources, and access to media.</a:t>
              </a:r>
            </a:p>
            <a:p>
              <a:pPr marL="228600" indent="-228600">
                <a:buFontTx/>
                <a:buChar char="•"/>
              </a:pPr>
              <a:r>
                <a:rPr lang="en-US" sz="2000" baseline="0"/>
                <a:t>Some sociologists say both theories are accurate descriptions.</a:t>
              </a:r>
            </a:p>
          </p:txBody>
        </p:sp>
        <p:sp>
          <p:nvSpPr>
            <p:cNvPr id="972809" name="Text Box 9"/>
            <p:cNvSpPr txBox="1">
              <a:spLocks noChangeArrowheads="1"/>
            </p:cNvSpPr>
            <p:nvPr/>
          </p:nvSpPr>
          <p:spPr bwMode="auto">
            <a:xfrm>
              <a:off x="2928" y="1584"/>
              <a:ext cx="2544" cy="240"/>
            </a:xfrm>
            <a:prstGeom prst="rect">
              <a:avLst/>
            </a:prstGeom>
            <a:solidFill>
              <a:schemeClr val="bg1"/>
            </a:solidFill>
            <a:ln w="9525">
              <a:noFill/>
              <a:miter lim="800000"/>
              <a:headEnd/>
              <a:tailEnd/>
            </a:ln>
            <a:effectLst/>
          </p:spPr>
          <p:txBody>
            <a:bodyPr/>
            <a:lstStyle/>
            <a:p>
              <a:pPr>
                <a:lnSpc>
                  <a:spcPct val="100000"/>
                </a:lnSpc>
                <a:spcBef>
                  <a:spcPct val="0"/>
                </a:spcBef>
              </a:pPr>
              <a:r>
                <a:rPr lang="en-US" sz="2000" b="1" baseline="0">
                  <a:solidFill>
                    <a:srgbClr val="BF0000"/>
                  </a:solidFill>
                </a:rPr>
                <a:t>Resource-Mobilization Theory</a:t>
              </a:r>
              <a:endParaRPr lang="en-US" sz="2000" b="1" baseline="0"/>
            </a:p>
          </p:txBody>
        </p:sp>
      </p:grpSp>
      <p:sp>
        <p:nvSpPr>
          <p:cNvPr id="972812" name="AutoShape 12"/>
          <p:cNvSpPr>
            <a:spLocks noChangeArrowheads="1"/>
          </p:cNvSpPr>
          <p:nvPr/>
        </p:nvSpPr>
        <p:spPr bwMode="auto">
          <a:xfrm flipH="1" flipV="1">
            <a:off x="8458200" y="25574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72813" name="AutoShape 13"/>
          <p:cNvSpPr>
            <a:spLocks noChangeArrowheads="1"/>
          </p:cNvSpPr>
          <p:nvPr/>
        </p:nvSpPr>
        <p:spPr bwMode="auto">
          <a:xfrm flipH="1" flipV="1">
            <a:off x="4191000" y="57912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2812"/>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72811"/>
                                        </p:tgtEl>
                                        <p:attrNameLst>
                                          <p:attrName>style.visibility</p:attrName>
                                        </p:attrNameLst>
                                      </p:cBhvr>
                                      <p:to>
                                        <p:strVal val="visible"/>
                                      </p:to>
                                    </p:set>
                                    <p:animEffect transition="in" filter="wipe(left)">
                                      <p:cBhvr>
                                        <p:cTn id="10" dur="500"/>
                                        <p:tgtEl>
                                          <p:spTgt spid="97281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728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72813"/>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972810"/>
                                        </p:tgtEl>
                                        <p:attrNameLst>
                                          <p:attrName>style.visibility</p:attrName>
                                        </p:attrNameLst>
                                      </p:cBhvr>
                                      <p:to>
                                        <p:strVal val="visible"/>
                                      </p:to>
                                    </p:set>
                                    <p:animEffect transition="in" filter="wipe(left)">
                                      <p:cBhvr>
                                        <p:cTn id="21" dur="500"/>
                                        <p:tgtEl>
                                          <p:spTgt spid="972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12" grpId="0" animBg="1"/>
      <p:bldP spid="972813" grpId="0" animBg="1"/>
      <p:bldP spid="9728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8" name="Rectangle 10"/>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457739" name="Rectangle 11"/>
          <p:cNvSpPr>
            <a:spLocks noChangeArrowheads="1"/>
          </p:cNvSpPr>
          <p:nvPr/>
        </p:nvSpPr>
        <p:spPr bwMode="auto">
          <a:xfrm>
            <a:off x="533400" y="1676400"/>
            <a:ext cx="8229600" cy="3581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Collective Behavior</a:t>
            </a:r>
          </a:p>
          <a:p>
            <a:pPr marL="233363" indent="-233363">
              <a:lnSpc>
                <a:spcPct val="100000"/>
              </a:lnSpc>
              <a:spcBef>
                <a:spcPct val="0"/>
              </a:spcBef>
              <a:spcAft>
                <a:spcPct val="30000"/>
              </a:spcAft>
              <a:buFontTx/>
              <a:buChar char="•"/>
            </a:pPr>
            <a:r>
              <a:rPr lang="en-US" sz="2400" baseline="0"/>
              <a:t>Collective behavior is the relatively spontaneous social behavior that occurs when people try to develop common solutions to unclear situations. It can be divided into three broad categories: crowds, collective preoccupations, and public opinion.</a:t>
            </a:r>
          </a:p>
          <a:p>
            <a:pPr marL="233363" indent="-233363">
              <a:lnSpc>
                <a:spcPct val="100000"/>
              </a:lnSpc>
              <a:spcBef>
                <a:spcPct val="0"/>
              </a:spcBef>
              <a:spcAft>
                <a:spcPct val="30000"/>
              </a:spcAft>
              <a:buFontTx/>
              <a:buChar char="•"/>
            </a:pPr>
            <a:r>
              <a:rPr lang="en-US" sz="2400" baseline="0"/>
              <a:t>Explanations offered for collective behavior include contagion theory, emergent-norm theory, and value-added theory.</a:t>
            </a:r>
          </a:p>
        </p:txBody>
      </p:sp>
      <p:sp>
        <p:nvSpPr>
          <p:cNvPr id="457740" name="Rectangle 1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1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7739"/>
                                        </p:tgtEl>
                                        <p:attrNameLst>
                                          <p:attrName>style.visibility</p:attrName>
                                        </p:attrNameLst>
                                      </p:cBhvr>
                                      <p:to>
                                        <p:strVal val="visible"/>
                                      </p:to>
                                    </p:set>
                                    <p:animEffect transition="in" filter="wipe(up)">
                                      <p:cBhvr>
                                        <p:cTn id="7" dur="1000"/>
                                        <p:tgtEl>
                                          <p:spTgt spid="457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076" name="Picture 4" descr="soc_407"/>
          <p:cNvPicPr>
            <a:picLocks noChangeAspect="1" noChangeArrowheads="1"/>
          </p:cNvPicPr>
          <p:nvPr/>
        </p:nvPicPr>
        <p:blipFill>
          <a:blip r:embed="rId2" cstate="print"/>
          <a:srcRect/>
          <a:stretch>
            <a:fillRect/>
          </a:stretch>
        </p:blipFill>
        <p:spPr bwMode="auto">
          <a:xfrm>
            <a:off x="2408238" y="762000"/>
            <a:ext cx="4297362" cy="502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7076"/>
                                        </p:tgtEl>
                                        <p:attrNameLst>
                                          <p:attrName>style.visibility</p:attrName>
                                        </p:attrNameLst>
                                      </p:cBhvr>
                                      <p:to>
                                        <p:strVal val="visible"/>
                                      </p:to>
                                    </p:set>
                                    <p:animEffect transition="in" filter="barn(outVertical)">
                                      <p:cBhvr>
                                        <p:cTn id="7" dur="1000"/>
                                        <p:tgtEl>
                                          <p:spTgt spid="102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330"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867331" name="Rectangle 3"/>
          <p:cNvSpPr>
            <a:spLocks noChangeArrowheads="1"/>
          </p:cNvSpPr>
          <p:nvPr/>
        </p:nvSpPr>
        <p:spPr bwMode="auto">
          <a:xfrm>
            <a:off x="381000" y="3505200"/>
            <a:ext cx="8229600" cy="24384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500" b="1" baseline="0">
                <a:solidFill>
                  <a:srgbClr val="BF0000"/>
                </a:solidFill>
              </a:rPr>
              <a:t>Answer: </a:t>
            </a:r>
            <a:r>
              <a:rPr lang="en-US" sz="2500" i="1" baseline="0"/>
              <a:t>relative deprivation theory—social movements arise when large numbers of people feel economically or socially deprived; resource-mobilization theory—resources, including a body of supporters, financial resources, and access to the media, are necessary for a successful social movement</a:t>
            </a:r>
          </a:p>
        </p:txBody>
      </p:sp>
      <p:sp>
        <p:nvSpPr>
          <p:cNvPr id="867332" name="Rectangle 4"/>
          <p:cNvSpPr>
            <a:spLocks noChangeArrowheads="1"/>
          </p:cNvSpPr>
          <p:nvPr/>
        </p:nvSpPr>
        <p:spPr bwMode="auto">
          <a:xfrm>
            <a:off x="381000" y="1371600"/>
            <a:ext cx="8229600" cy="18288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Summarize</a:t>
            </a:r>
          </a:p>
          <a:p>
            <a:pPr marL="233363" indent="-233363" algn="ctr">
              <a:lnSpc>
                <a:spcPct val="100000"/>
              </a:lnSpc>
              <a:spcBef>
                <a:spcPct val="0"/>
              </a:spcBef>
              <a:spcAft>
                <a:spcPct val="30000"/>
              </a:spcAft>
            </a:pPr>
            <a:r>
              <a:rPr lang="en-US" baseline="0"/>
              <a:t>What are the two major sociological theories on the development of social movements?</a:t>
            </a:r>
          </a:p>
        </p:txBody>
      </p:sp>
      <p:sp>
        <p:nvSpPr>
          <p:cNvPr id="867333"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867334" name="AutoShape 6"/>
          <p:cNvSpPr>
            <a:spLocks noChangeArrowheads="1"/>
          </p:cNvSpPr>
          <p:nvPr/>
        </p:nvSpPr>
        <p:spPr bwMode="auto">
          <a:xfrm flipH="1" flipV="1">
            <a:off x="8382000" y="32432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67334"/>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67331"/>
                                        </p:tgtEl>
                                        <p:attrNameLst>
                                          <p:attrName>style.visibility</p:attrName>
                                        </p:attrNameLst>
                                      </p:cBhvr>
                                      <p:to>
                                        <p:strVal val="visible"/>
                                      </p:to>
                                    </p:set>
                                    <p:animEffect transition="in" filter="wipe(up)">
                                      <p:cBhvr>
                                        <p:cTn id="10" dur="500"/>
                                        <p:tgtEl>
                                          <p:spTgt spid="867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1" grpId="0" animBg="1"/>
      <p:bldP spid="8673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35235" name="Rectangle 3"/>
          <p:cNvSpPr>
            <a:spLocks noChangeArrowheads="1"/>
          </p:cNvSpPr>
          <p:nvPr/>
        </p:nvSpPr>
        <p:spPr bwMode="auto">
          <a:xfrm>
            <a:off x="457200" y="1828800"/>
            <a:ext cx="8229600" cy="26670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Social Change</a:t>
            </a:r>
          </a:p>
          <a:p>
            <a:pPr marL="233363" indent="-233363">
              <a:lnSpc>
                <a:spcPct val="100000"/>
              </a:lnSpc>
              <a:spcBef>
                <a:spcPct val="0"/>
              </a:spcBef>
              <a:spcAft>
                <a:spcPct val="30000"/>
              </a:spcAft>
              <a:buFontTx/>
              <a:buChar char="•"/>
            </a:pPr>
            <a:r>
              <a:rPr lang="en-US" sz="2400" baseline="0"/>
              <a:t>The major factors that stimulate social change are values and beliefs, technology, diffusion, population, the physical environment, and wars and conquests.</a:t>
            </a:r>
          </a:p>
          <a:p>
            <a:pPr marL="233363" indent="-233363">
              <a:lnSpc>
                <a:spcPct val="100000"/>
              </a:lnSpc>
              <a:spcBef>
                <a:spcPct val="0"/>
              </a:spcBef>
              <a:spcAft>
                <a:spcPct val="30000"/>
              </a:spcAft>
              <a:buFontTx/>
              <a:buChar char="•"/>
            </a:pPr>
            <a:r>
              <a:rPr lang="en-US" sz="2400" baseline="0"/>
              <a:t>Ethnocentrism, cultural lag, and vested interests all create resistance to social change.</a:t>
            </a:r>
          </a:p>
          <a:p>
            <a:pPr marL="233363" indent="-233363">
              <a:lnSpc>
                <a:spcPct val="100000"/>
              </a:lnSpc>
              <a:spcBef>
                <a:spcPct val="0"/>
              </a:spcBef>
              <a:spcAft>
                <a:spcPct val="30000"/>
              </a:spcAft>
              <a:buFontTx/>
              <a:buChar char="•"/>
            </a:pPr>
            <a:endParaRPr lang="en-US" sz="2400" baseline="0"/>
          </a:p>
        </p:txBody>
      </p:sp>
      <p:sp>
        <p:nvSpPr>
          <p:cNvPr id="73523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3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5235"/>
                                        </p:tgtEl>
                                        <p:attrNameLst>
                                          <p:attrName>style.visibility</p:attrName>
                                        </p:attrNameLst>
                                      </p:cBhvr>
                                      <p:to>
                                        <p:strVal val="visible"/>
                                      </p:to>
                                    </p:set>
                                    <p:animEffect transition="in" filter="wipe(up)">
                                      <p:cBhvr>
                                        <p:cTn id="7" dur="1000"/>
                                        <p:tgtEl>
                                          <p:spTgt spid="73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37283" name="Rectangle 3"/>
          <p:cNvSpPr>
            <a:spLocks noChangeArrowheads="1"/>
          </p:cNvSpPr>
          <p:nvPr/>
        </p:nvSpPr>
        <p:spPr bwMode="auto">
          <a:xfrm>
            <a:off x="457200" y="3810000"/>
            <a:ext cx="8229600" cy="15240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Reading Focus</a:t>
            </a:r>
            <a:endParaRPr lang="en-US" sz="2400" b="1" baseline="0"/>
          </a:p>
          <a:p>
            <a:pPr marL="233363" indent="-233363">
              <a:lnSpc>
                <a:spcPct val="100000"/>
              </a:lnSpc>
              <a:spcBef>
                <a:spcPct val="0"/>
              </a:spcBef>
              <a:spcAft>
                <a:spcPct val="30000"/>
              </a:spcAft>
              <a:buFontTx/>
              <a:buChar char="•"/>
            </a:pPr>
            <a:r>
              <a:rPr lang="en-US" sz="2000" baseline="0"/>
              <a:t>What are the main sources of social change?</a:t>
            </a:r>
          </a:p>
          <a:p>
            <a:pPr marL="233363" indent="-233363">
              <a:lnSpc>
                <a:spcPct val="100000"/>
              </a:lnSpc>
              <a:spcBef>
                <a:spcPct val="0"/>
              </a:spcBef>
              <a:spcAft>
                <a:spcPct val="30000"/>
              </a:spcAft>
              <a:buFontTx/>
              <a:buChar char="•"/>
            </a:pPr>
            <a:r>
              <a:rPr lang="en-US" sz="2000" baseline="0"/>
              <a:t>Why is there resistance to social change?</a:t>
            </a:r>
          </a:p>
        </p:txBody>
      </p:sp>
      <p:sp>
        <p:nvSpPr>
          <p:cNvPr id="737284" name="Rectangle 4"/>
          <p:cNvSpPr>
            <a:spLocks noChangeArrowheads="1"/>
          </p:cNvSpPr>
          <p:nvPr/>
        </p:nvSpPr>
        <p:spPr bwMode="auto">
          <a:xfrm>
            <a:off x="457200" y="1371600"/>
            <a:ext cx="8229600" cy="2209800"/>
          </a:xfrm>
          <a:prstGeom prst="rect">
            <a:avLst/>
          </a:prstGeom>
          <a:solidFill>
            <a:srgbClr val="F9F5B4"/>
          </a:solidFill>
          <a:ln w="9525">
            <a:noFill/>
            <a:miter lim="800000"/>
            <a:headEnd/>
            <a:tailEnd/>
          </a:ln>
        </p:spPr>
        <p:txBody>
          <a:bodyPr/>
          <a:lstStyle/>
          <a:p>
            <a:pPr>
              <a:lnSpc>
                <a:spcPct val="100000"/>
              </a:lnSpc>
              <a:spcBef>
                <a:spcPct val="0"/>
              </a:spcBef>
              <a:spcAft>
                <a:spcPct val="30000"/>
              </a:spcAft>
            </a:pPr>
            <a:r>
              <a:rPr lang="en-US" sz="2400" b="1" baseline="0">
                <a:solidFill>
                  <a:srgbClr val="BF0000"/>
                </a:solidFill>
              </a:rPr>
              <a:t>Main Idea</a:t>
            </a:r>
            <a:endParaRPr lang="en-US" sz="2400" b="1" baseline="0"/>
          </a:p>
          <a:p>
            <a:pPr>
              <a:lnSpc>
                <a:spcPct val="120000"/>
              </a:lnSpc>
              <a:spcBef>
                <a:spcPct val="0"/>
              </a:spcBef>
              <a:spcAft>
                <a:spcPct val="30000"/>
              </a:spcAft>
            </a:pPr>
            <a:r>
              <a:rPr lang="en-US" sz="2000" baseline="0"/>
              <a:t>The major factors that stimulate social change are values and beliefs, technology, diffusion, population, the physical environment, and wars and conquests. Ethnocentrism, cultural lag, and vested interests all create resistance to social change.</a:t>
            </a:r>
          </a:p>
        </p:txBody>
      </p:sp>
      <p:sp>
        <p:nvSpPr>
          <p:cNvPr id="737285"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Social Change</a:t>
            </a:r>
            <a:endParaRPr lang="en-US" sz="2800" b="1" baseline="0">
              <a:solidFill>
                <a:srgbClr val="FFCC00"/>
              </a:solidFill>
            </a:endParaRPr>
          </a:p>
        </p:txBody>
      </p:sp>
      <p:sp>
        <p:nvSpPr>
          <p:cNvPr id="737287" name="AutoShape 7"/>
          <p:cNvSpPr>
            <a:spLocks noChangeArrowheads="1"/>
          </p:cNvSpPr>
          <p:nvPr/>
        </p:nvSpPr>
        <p:spPr bwMode="auto">
          <a:xfrm flipH="1" flipV="1">
            <a:off x="8458200" y="36242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37287"/>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37283"/>
                                        </p:tgtEl>
                                        <p:attrNameLst>
                                          <p:attrName>style.visibility</p:attrName>
                                        </p:attrNameLst>
                                      </p:cBhvr>
                                      <p:to>
                                        <p:strVal val="visible"/>
                                      </p:to>
                                    </p:set>
                                    <p:animEffect transition="in" filter="wipe(up)">
                                      <p:cBhvr>
                                        <p:cTn id="10" dur="500"/>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nimBg="1"/>
      <p:bldP spid="73728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pic>
        <p:nvPicPr>
          <p:cNvPr id="819205" name="Picture 5" descr="soc_409"/>
          <p:cNvPicPr>
            <a:picLocks noChangeAspect="1" noChangeArrowheads="1"/>
          </p:cNvPicPr>
          <p:nvPr/>
        </p:nvPicPr>
        <p:blipFill>
          <a:blip r:embed="rId4" cstate="print"/>
          <a:srcRect/>
          <a:stretch>
            <a:fillRect/>
          </a:stretch>
        </p:blipFill>
        <p:spPr bwMode="auto">
          <a:xfrm>
            <a:off x="1524000" y="1081088"/>
            <a:ext cx="7086600" cy="4938712"/>
          </a:xfrm>
          <a:prstGeom prst="rect">
            <a:avLst/>
          </a:prstGeom>
          <a:noFill/>
        </p:spPr>
      </p:pic>
      <p:sp>
        <p:nvSpPr>
          <p:cNvPr id="819207" name="Text Box 7"/>
          <p:cNvSpPr txBox="1">
            <a:spLocks noChangeArrowheads="1"/>
          </p:cNvSpPr>
          <p:nvPr/>
        </p:nvSpPr>
        <p:spPr bwMode="auto">
          <a:xfrm>
            <a:off x="228600" y="2667000"/>
            <a:ext cx="3276600" cy="1296988"/>
          </a:xfrm>
          <a:prstGeom prst="rect">
            <a:avLst/>
          </a:prstGeom>
          <a:gradFill rotWithShape="1">
            <a:gsLst>
              <a:gs pos="0">
                <a:srgbClr val="5E8EF8"/>
              </a:gs>
              <a:gs pos="100000">
                <a:srgbClr val="5E8EF8">
                  <a:gamma/>
                  <a:tint val="19216"/>
                  <a:invGamma/>
                </a:srgbClr>
              </a:gs>
            </a:gsLst>
            <a:lin ang="0" scaled="1"/>
          </a:gradFill>
          <a:ln w="9525" algn="ctr">
            <a:noFill/>
            <a:miter lim="800000"/>
            <a:headEnd/>
            <a:tailEnd/>
          </a:ln>
          <a:effectLst/>
        </p:spPr>
        <p:txBody>
          <a:bodyPr>
            <a:spAutoFit/>
          </a:bodyPr>
          <a:lstStyle/>
          <a:p>
            <a:pPr>
              <a:spcBef>
                <a:spcPct val="50000"/>
              </a:spcBef>
            </a:pPr>
            <a:r>
              <a:rPr lang="en-US" sz="2400" b="1" baseline="0"/>
              <a:t>How do changes in values affect day-to-day life?</a:t>
            </a:r>
          </a:p>
        </p:txBody>
      </p:sp>
      <p:pic>
        <p:nvPicPr>
          <p:cNvPr id="819208"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19205"/>
                                        </p:tgtEl>
                                        <p:attrNameLst>
                                          <p:attrName>style.visibility</p:attrName>
                                        </p:attrNameLst>
                                      </p:cBhvr>
                                      <p:to>
                                        <p:strVal val="visible"/>
                                      </p:to>
                                    </p:set>
                                    <p:animEffect transition="in" filter="dissolve">
                                      <p:cBhvr>
                                        <p:cTn id="7" dur="1000"/>
                                        <p:tgtEl>
                                          <p:spTgt spid="81920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9207"/>
                                        </p:tgtEl>
                                        <p:attrNameLst>
                                          <p:attrName>style.visibility</p:attrName>
                                        </p:attrNameLst>
                                      </p:cBhvr>
                                      <p:to>
                                        <p:strVal val="visible"/>
                                      </p:to>
                                    </p:set>
                                    <p:animEffect transition="in" filter="wipe(left)">
                                      <p:cBhvr>
                                        <p:cTn id="11" dur="500"/>
                                        <p:tgtEl>
                                          <p:spTgt spid="81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4850" name="Text Box 2"/>
          <p:cNvSpPr txBox="1">
            <a:spLocks noChangeArrowheads="1"/>
          </p:cNvSpPr>
          <p:nvPr/>
        </p:nvSpPr>
        <p:spPr bwMode="auto">
          <a:xfrm>
            <a:off x="457200" y="1219200"/>
            <a:ext cx="8229600" cy="2438400"/>
          </a:xfrm>
          <a:prstGeom prst="rect">
            <a:avLst/>
          </a:prstGeom>
          <a:solidFill>
            <a:srgbClr val="F9F5B4"/>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Values and Beliefs</a:t>
            </a:r>
          </a:p>
          <a:p>
            <a:pPr marL="685800" lvl="1" indent="-228600" eaLnBrk="0" hangingPunct="0">
              <a:lnSpc>
                <a:spcPct val="100000"/>
              </a:lnSpc>
              <a:spcAft>
                <a:spcPct val="25000"/>
              </a:spcAft>
              <a:buFontTx/>
              <a:buChar char="•"/>
            </a:pPr>
            <a:r>
              <a:rPr lang="en-US" sz="2000" b="1" baseline="0">
                <a:cs typeface="Arial" charset="0"/>
              </a:rPr>
              <a:t>Ideology:</a:t>
            </a:r>
            <a:r>
              <a:rPr lang="en-US" sz="2000" baseline="0">
                <a:cs typeface="Arial" charset="0"/>
              </a:rPr>
              <a:t> A system of beliefs or ideas that justifies the social, moral, religious, political, or economic interests held by a group or by society</a:t>
            </a:r>
          </a:p>
          <a:p>
            <a:pPr marL="685800" lvl="1" indent="-228600" eaLnBrk="0" hangingPunct="0">
              <a:lnSpc>
                <a:spcPct val="100000"/>
              </a:lnSpc>
              <a:spcAft>
                <a:spcPct val="25000"/>
              </a:spcAft>
              <a:buFontTx/>
              <a:buChar char="•"/>
            </a:pPr>
            <a:r>
              <a:rPr lang="en-US" sz="2000" baseline="0">
                <a:cs typeface="Arial" charset="0"/>
              </a:rPr>
              <a:t>Often spread through social movements; can have far-reaching effects</a:t>
            </a:r>
          </a:p>
        </p:txBody>
      </p:sp>
      <p:sp>
        <p:nvSpPr>
          <p:cNvPr id="974851" name="Text Box 3"/>
          <p:cNvSpPr txBox="1">
            <a:spLocks noChangeArrowheads="1"/>
          </p:cNvSpPr>
          <p:nvPr/>
        </p:nvSpPr>
        <p:spPr bwMode="auto">
          <a:xfrm>
            <a:off x="381000" y="4038600"/>
            <a:ext cx="8229600" cy="1828800"/>
          </a:xfrm>
          <a:prstGeom prst="rect">
            <a:avLst/>
          </a:prstGeom>
          <a:solidFill>
            <a:srgbClr val="E0E9ED"/>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Technology</a:t>
            </a:r>
          </a:p>
          <a:p>
            <a:pPr marL="685800" lvl="1" indent="-228600" eaLnBrk="0" hangingPunct="0">
              <a:lnSpc>
                <a:spcPct val="100000"/>
              </a:lnSpc>
              <a:spcAft>
                <a:spcPct val="25000"/>
              </a:spcAft>
              <a:buFontTx/>
              <a:buChar char="•"/>
            </a:pPr>
            <a:r>
              <a:rPr lang="en-US" sz="2000" baseline="0">
                <a:cs typeface="Arial" charset="0"/>
              </a:rPr>
              <a:t>The knowledge and tools that people use to adjust and adapt their environment</a:t>
            </a:r>
          </a:p>
          <a:p>
            <a:pPr marL="685800" lvl="1" indent="-228600" eaLnBrk="0" hangingPunct="0">
              <a:lnSpc>
                <a:spcPct val="100000"/>
              </a:lnSpc>
              <a:spcAft>
                <a:spcPct val="25000"/>
              </a:spcAft>
              <a:buFontTx/>
              <a:buChar char="•"/>
            </a:pPr>
            <a:r>
              <a:rPr lang="en-US" sz="2000" baseline="0">
                <a:cs typeface="Arial" charset="0"/>
              </a:rPr>
              <a:t>Arise through discovery and invention</a:t>
            </a:r>
          </a:p>
        </p:txBody>
      </p:sp>
      <p:sp>
        <p:nvSpPr>
          <p:cNvPr id="974853"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Sources of Social Change</a:t>
            </a:r>
            <a:endParaRPr lang="en-US" sz="2800" b="1" baseline="0">
              <a:solidFill>
                <a:srgbClr val="FFCC00"/>
              </a:solidFill>
            </a:endParaRPr>
          </a:p>
        </p:txBody>
      </p:sp>
      <p:sp>
        <p:nvSpPr>
          <p:cNvPr id="974855" name="AutoShape 7"/>
          <p:cNvSpPr>
            <a:spLocks noChangeArrowheads="1"/>
          </p:cNvSpPr>
          <p:nvPr/>
        </p:nvSpPr>
        <p:spPr bwMode="auto">
          <a:xfrm flipH="1" flipV="1">
            <a:off x="8458200" y="37004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4855"/>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74851"/>
                                        </p:tgtEl>
                                        <p:attrNameLst>
                                          <p:attrName>style.visibility</p:attrName>
                                        </p:attrNameLst>
                                      </p:cBhvr>
                                      <p:to>
                                        <p:strVal val="visible"/>
                                      </p:to>
                                    </p:set>
                                    <p:animEffect transition="in" filter="wipe(left)">
                                      <p:cBhvr>
                                        <p:cTn id="10" dur="500"/>
                                        <p:tgtEl>
                                          <p:spTgt spid="97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1" grpId="0" animBg="1"/>
      <p:bldP spid="97485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6898" name="Text Box 2"/>
          <p:cNvSpPr txBox="1">
            <a:spLocks noChangeArrowheads="1"/>
          </p:cNvSpPr>
          <p:nvPr/>
        </p:nvSpPr>
        <p:spPr bwMode="auto">
          <a:xfrm>
            <a:off x="533400" y="3505200"/>
            <a:ext cx="8229600" cy="2286000"/>
          </a:xfrm>
          <a:prstGeom prst="rect">
            <a:avLst/>
          </a:prstGeom>
          <a:solidFill>
            <a:srgbClr val="F9F5B4"/>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Population</a:t>
            </a:r>
          </a:p>
          <a:p>
            <a:pPr marL="685800" lvl="1" indent="-228600" eaLnBrk="0" hangingPunct="0">
              <a:lnSpc>
                <a:spcPct val="100000"/>
              </a:lnSpc>
              <a:spcAft>
                <a:spcPct val="25000"/>
              </a:spcAft>
              <a:buFontTx/>
              <a:buChar char="•"/>
            </a:pPr>
            <a:r>
              <a:rPr lang="en-US" sz="2000" baseline="0">
                <a:cs typeface="Arial" charset="0"/>
              </a:rPr>
              <a:t>A change in size or composition of a population can cause changes in a culture.</a:t>
            </a:r>
          </a:p>
          <a:p>
            <a:pPr marL="685800" lvl="1" indent="-228600" eaLnBrk="0" hangingPunct="0">
              <a:lnSpc>
                <a:spcPct val="100000"/>
              </a:lnSpc>
              <a:spcAft>
                <a:spcPct val="25000"/>
              </a:spcAft>
              <a:buFontTx/>
              <a:buChar char="•"/>
            </a:pPr>
            <a:r>
              <a:rPr lang="en-US" sz="2000" baseline="0">
                <a:cs typeface="Arial" charset="0"/>
              </a:rPr>
              <a:t>Size can affect economy.</a:t>
            </a:r>
          </a:p>
          <a:p>
            <a:pPr marL="685800" lvl="1" indent="-228600" eaLnBrk="0" hangingPunct="0">
              <a:lnSpc>
                <a:spcPct val="100000"/>
              </a:lnSpc>
              <a:spcAft>
                <a:spcPct val="25000"/>
              </a:spcAft>
              <a:buFontTx/>
              <a:buChar char="•"/>
            </a:pPr>
            <a:r>
              <a:rPr lang="en-US" sz="2000" baseline="0">
                <a:cs typeface="Arial" charset="0"/>
              </a:rPr>
              <a:t>Different cultures brought together through migration.</a:t>
            </a:r>
          </a:p>
        </p:txBody>
      </p:sp>
      <p:sp>
        <p:nvSpPr>
          <p:cNvPr id="976901" name="Text Box 5"/>
          <p:cNvSpPr txBox="1">
            <a:spLocks noChangeArrowheads="1"/>
          </p:cNvSpPr>
          <p:nvPr/>
        </p:nvSpPr>
        <p:spPr bwMode="auto">
          <a:xfrm>
            <a:off x="533400" y="1447800"/>
            <a:ext cx="8229600" cy="1676400"/>
          </a:xfrm>
          <a:prstGeom prst="rect">
            <a:avLst/>
          </a:prstGeom>
          <a:solidFill>
            <a:srgbClr val="A9D8C3"/>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Diffusion</a:t>
            </a:r>
          </a:p>
          <a:p>
            <a:pPr marL="685800" lvl="1" indent="-228600" eaLnBrk="0" hangingPunct="0">
              <a:lnSpc>
                <a:spcPct val="100000"/>
              </a:lnSpc>
              <a:spcAft>
                <a:spcPct val="25000"/>
              </a:spcAft>
              <a:buFontTx/>
              <a:buChar char="•"/>
            </a:pPr>
            <a:r>
              <a:rPr lang="en-US" sz="2000" baseline="0">
                <a:cs typeface="Arial" charset="0"/>
              </a:rPr>
              <a:t>Sharing and spread of cultural traits from one society to another</a:t>
            </a:r>
          </a:p>
          <a:p>
            <a:pPr marL="685800" lvl="1" indent="-228600" eaLnBrk="0" hangingPunct="0">
              <a:lnSpc>
                <a:spcPct val="100000"/>
              </a:lnSpc>
              <a:spcAft>
                <a:spcPct val="25000"/>
              </a:spcAft>
              <a:buFontTx/>
              <a:buChar char="•"/>
            </a:pPr>
            <a:r>
              <a:rPr lang="en-US" sz="2000" b="1" baseline="0">
                <a:cs typeface="Arial" charset="0"/>
              </a:rPr>
              <a:t>Reformulation:</a:t>
            </a:r>
            <a:r>
              <a:rPr lang="en-US" sz="2000" baseline="0">
                <a:cs typeface="Arial" charset="0"/>
              </a:rPr>
              <a:t> The process of adapting borrowed cultural traits</a:t>
            </a:r>
          </a:p>
        </p:txBody>
      </p:sp>
      <p:sp>
        <p:nvSpPr>
          <p:cNvPr id="976902"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Sources of Social Change</a:t>
            </a:r>
            <a:endParaRPr lang="en-US" sz="2800" b="1" baseline="0">
              <a:solidFill>
                <a:srgbClr val="FFCC00"/>
              </a:solidFill>
            </a:endParaRPr>
          </a:p>
        </p:txBody>
      </p:sp>
      <p:sp>
        <p:nvSpPr>
          <p:cNvPr id="976903" name="AutoShape 7"/>
          <p:cNvSpPr>
            <a:spLocks noChangeArrowheads="1"/>
          </p:cNvSpPr>
          <p:nvPr/>
        </p:nvSpPr>
        <p:spPr bwMode="auto">
          <a:xfrm flipH="1" flipV="1">
            <a:off x="8534400" y="31670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76901"/>
                                        </p:tgtEl>
                                        <p:attrNameLst>
                                          <p:attrName>style.visibility</p:attrName>
                                        </p:attrNameLst>
                                      </p:cBhvr>
                                      <p:to>
                                        <p:strVal val="visible"/>
                                      </p:to>
                                    </p:set>
                                    <p:animEffect transition="in" filter="wipe(left)">
                                      <p:cBhvr>
                                        <p:cTn id="7" dur="500"/>
                                        <p:tgtEl>
                                          <p:spTgt spid="97690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769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76903"/>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976898"/>
                                        </p:tgtEl>
                                        <p:attrNameLst>
                                          <p:attrName>style.visibility</p:attrName>
                                        </p:attrNameLst>
                                      </p:cBhvr>
                                      <p:to>
                                        <p:strVal val="visible"/>
                                      </p:to>
                                    </p:set>
                                    <p:animEffect transition="in" filter="wipe(left)">
                                      <p:cBhvr>
                                        <p:cTn id="18" dur="500"/>
                                        <p:tgtEl>
                                          <p:spTgt spid="97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8" grpId="0" animBg="1"/>
      <p:bldP spid="976901" grpId="0" animBg="1"/>
      <p:bldP spid="976903" grpId="0" animBg="1"/>
      <p:bldP spid="976903" grpId="1"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6595" name="Text Box 3"/>
          <p:cNvSpPr txBox="1">
            <a:spLocks noChangeArrowheads="1"/>
          </p:cNvSpPr>
          <p:nvPr/>
        </p:nvSpPr>
        <p:spPr bwMode="auto">
          <a:xfrm>
            <a:off x="457200" y="1447800"/>
            <a:ext cx="8229600" cy="1752600"/>
          </a:xfrm>
          <a:prstGeom prst="rect">
            <a:avLst/>
          </a:prstGeom>
          <a:solidFill>
            <a:srgbClr val="E0E9ED"/>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The Physical Environment</a:t>
            </a:r>
          </a:p>
          <a:p>
            <a:pPr marL="685800" lvl="1" indent="-228600" eaLnBrk="0" hangingPunct="0">
              <a:lnSpc>
                <a:spcPct val="100000"/>
              </a:lnSpc>
              <a:spcAft>
                <a:spcPct val="25000"/>
              </a:spcAft>
              <a:buFontTx/>
              <a:buChar char="•"/>
            </a:pPr>
            <a:r>
              <a:rPr lang="en-US" sz="2000" baseline="0">
                <a:cs typeface="Arial" charset="0"/>
              </a:rPr>
              <a:t>Origin of food supplies, natural disasters, and changes in the supply or demand of a natural resource can change the culture of the groups that are affected.</a:t>
            </a:r>
          </a:p>
        </p:txBody>
      </p:sp>
      <p:sp>
        <p:nvSpPr>
          <p:cNvPr id="1006596" name="Text Box 4"/>
          <p:cNvSpPr txBox="1">
            <a:spLocks noChangeArrowheads="1"/>
          </p:cNvSpPr>
          <p:nvPr/>
        </p:nvSpPr>
        <p:spPr bwMode="auto">
          <a:xfrm>
            <a:off x="457200" y="3657600"/>
            <a:ext cx="8229600" cy="1676400"/>
          </a:xfrm>
          <a:prstGeom prst="rect">
            <a:avLst/>
          </a:prstGeom>
          <a:solidFill>
            <a:srgbClr val="A9D8C3"/>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Wars and Conquests</a:t>
            </a:r>
          </a:p>
          <a:p>
            <a:pPr marL="685800" lvl="1" indent="-228600" eaLnBrk="0" hangingPunct="0">
              <a:lnSpc>
                <a:spcPct val="100000"/>
              </a:lnSpc>
              <a:spcAft>
                <a:spcPct val="25000"/>
              </a:spcAft>
              <a:buFontTx/>
              <a:buChar char="•"/>
            </a:pPr>
            <a:r>
              <a:rPr lang="en-US" sz="2000" baseline="0">
                <a:cs typeface="Arial" charset="0"/>
              </a:rPr>
              <a:t>Not as common as other sources, but more dramatic changes</a:t>
            </a:r>
          </a:p>
          <a:p>
            <a:pPr marL="685800" lvl="1" indent="-228600" eaLnBrk="0" hangingPunct="0">
              <a:lnSpc>
                <a:spcPct val="100000"/>
              </a:lnSpc>
              <a:spcAft>
                <a:spcPct val="25000"/>
              </a:spcAft>
              <a:buFontTx/>
              <a:buChar char="•"/>
            </a:pPr>
            <a:r>
              <a:rPr lang="en-US" sz="2000" baseline="0">
                <a:cs typeface="Arial" charset="0"/>
              </a:rPr>
              <a:t>War often results in technological and medical advances</a:t>
            </a:r>
          </a:p>
        </p:txBody>
      </p:sp>
      <p:sp>
        <p:nvSpPr>
          <p:cNvPr id="1006597"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Sources of Social Change</a:t>
            </a:r>
            <a:endParaRPr lang="en-US" sz="2800" b="1" baseline="0">
              <a:solidFill>
                <a:srgbClr val="FFCC00"/>
              </a:solidFill>
            </a:endParaRPr>
          </a:p>
        </p:txBody>
      </p:sp>
      <p:sp>
        <p:nvSpPr>
          <p:cNvPr id="1006598" name="AutoShape 6"/>
          <p:cNvSpPr>
            <a:spLocks noChangeArrowheads="1"/>
          </p:cNvSpPr>
          <p:nvPr/>
        </p:nvSpPr>
        <p:spPr bwMode="auto">
          <a:xfrm flipH="1" flipV="1">
            <a:off x="8458200" y="32432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06595"/>
                                        </p:tgtEl>
                                        <p:attrNameLst>
                                          <p:attrName>style.visibility</p:attrName>
                                        </p:attrNameLst>
                                      </p:cBhvr>
                                      <p:to>
                                        <p:strVal val="visible"/>
                                      </p:to>
                                    </p:set>
                                    <p:animEffect transition="in" filter="wipe(left)">
                                      <p:cBhvr>
                                        <p:cTn id="7" dur="500"/>
                                        <p:tgtEl>
                                          <p:spTgt spid="100659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06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06598"/>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006596"/>
                                        </p:tgtEl>
                                        <p:attrNameLst>
                                          <p:attrName>style.visibility</p:attrName>
                                        </p:attrNameLst>
                                      </p:cBhvr>
                                      <p:to>
                                        <p:strVal val="visible"/>
                                      </p:to>
                                    </p:set>
                                    <p:animEffect transition="in" filter="wipe(left)">
                                      <p:cBhvr>
                                        <p:cTn id="18" dur="500"/>
                                        <p:tgtEl>
                                          <p:spTgt spid="1006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5" grpId="0" animBg="1"/>
      <p:bldP spid="1006596" grpId="0" animBg="1"/>
      <p:bldP spid="1006598" grpId="0" animBg="1"/>
      <p:bldP spid="100659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8950" name="Picture 6" descr="soc_411"/>
          <p:cNvPicPr>
            <a:picLocks noChangeAspect="1" noChangeArrowheads="1"/>
          </p:cNvPicPr>
          <p:nvPr/>
        </p:nvPicPr>
        <p:blipFill>
          <a:blip r:embed="rId2" cstate="print"/>
          <a:srcRect/>
          <a:stretch>
            <a:fillRect/>
          </a:stretch>
        </p:blipFill>
        <p:spPr bwMode="auto">
          <a:xfrm>
            <a:off x="449263" y="1609725"/>
            <a:ext cx="8313737" cy="3419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78950"/>
                                        </p:tgtEl>
                                        <p:attrNameLst>
                                          <p:attrName>style.visibility</p:attrName>
                                        </p:attrNameLst>
                                      </p:cBhvr>
                                      <p:to>
                                        <p:strVal val="visible"/>
                                      </p:to>
                                    </p:set>
                                    <p:animEffect transition="in" filter="wipe(up)">
                                      <p:cBhvr>
                                        <p:cTn id="7" dur="1000"/>
                                        <p:tgtEl>
                                          <p:spTgt spid="978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9970"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79971" name="Rectangle 3"/>
          <p:cNvSpPr>
            <a:spLocks noChangeArrowheads="1"/>
          </p:cNvSpPr>
          <p:nvPr/>
        </p:nvSpPr>
        <p:spPr bwMode="auto">
          <a:xfrm>
            <a:off x="457200" y="3886200"/>
            <a:ext cx="8229600" cy="14478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values and beliefs, technology, diffusion, population, the physical environment, and wars and conquests</a:t>
            </a:r>
          </a:p>
        </p:txBody>
      </p:sp>
      <p:sp>
        <p:nvSpPr>
          <p:cNvPr id="979972" name="Rectangle 4"/>
          <p:cNvSpPr>
            <a:spLocks noChangeArrowheads="1"/>
          </p:cNvSpPr>
          <p:nvPr/>
        </p:nvSpPr>
        <p:spPr bwMode="auto">
          <a:xfrm>
            <a:off x="457200" y="1600200"/>
            <a:ext cx="8229600" cy="19050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Summarize</a:t>
            </a:r>
          </a:p>
          <a:p>
            <a:pPr marL="233363" indent="-233363" algn="ctr">
              <a:lnSpc>
                <a:spcPct val="100000"/>
              </a:lnSpc>
              <a:spcBef>
                <a:spcPct val="0"/>
              </a:spcBef>
              <a:spcAft>
                <a:spcPct val="30000"/>
              </a:spcAft>
            </a:pPr>
            <a:r>
              <a:rPr lang="en-US" baseline="0"/>
              <a:t>What are the six major factors that cause social change?</a:t>
            </a:r>
          </a:p>
        </p:txBody>
      </p:sp>
      <p:sp>
        <p:nvSpPr>
          <p:cNvPr id="979973"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979974" name="AutoShape 6"/>
          <p:cNvSpPr>
            <a:spLocks noChangeArrowheads="1"/>
          </p:cNvSpPr>
          <p:nvPr/>
        </p:nvSpPr>
        <p:spPr bwMode="auto">
          <a:xfrm flipH="1" flipV="1">
            <a:off x="8458200" y="35480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9974"/>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79971"/>
                                        </p:tgtEl>
                                        <p:attrNameLst>
                                          <p:attrName>style.visibility</p:attrName>
                                        </p:attrNameLst>
                                      </p:cBhvr>
                                      <p:to>
                                        <p:strVal val="visible"/>
                                      </p:to>
                                    </p:set>
                                    <p:animEffect transition="in" filter="wipe(up)">
                                      <p:cBhvr>
                                        <p:cTn id="10" dur="500"/>
                                        <p:tgtEl>
                                          <p:spTgt spid="979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1" grpId="0" animBg="1"/>
      <p:bldP spid="9799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523269"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endParaRPr lang="en-US" sz="2800" b="1" baseline="0">
              <a:solidFill>
                <a:srgbClr val="FFCC00"/>
              </a:solidFill>
            </a:endParaRPr>
          </a:p>
        </p:txBody>
      </p:sp>
      <p:sp>
        <p:nvSpPr>
          <p:cNvPr id="523274" name="Rectangle 10"/>
          <p:cNvSpPr>
            <a:spLocks noChangeArrowheads="1"/>
          </p:cNvSpPr>
          <p:nvPr/>
        </p:nvSpPr>
        <p:spPr bwMode="auto">
          <a:xfrm>
            <a:off x="838200" y="6858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523275" name="Rectangle 11"/>
          <p:cNvSpPr>
            <a:spLocks noChangeArrowheads="1"/>
          </p:cNvSpPr>
          <p:nvPr/>
        </p:nvSpPr>
        <p:spPr bwMode="auto">
          <a:xfrm>
            <a:off x="609600" y="3352800"/>
            <a:ext cx="8229600" cy="28194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Reading Focus</a:t>
            </a:r>
            <a:endParaRPr lang="en-US" sz="2400" b="1" baseline="0"/>
          </a:p>
          <a:p>
            <a:pPr marL="233363" indent="-233363">
              <a:lnSpc>
                <a:spcPct val="100000"/>
              </a:lnSpc>
              <a:spcBef>
                <a:spcPct val="0"/>
              </a:spcBef>
              <a:spcAft>
                <a:spcPct val="30000"/>
              </a:spcAft>
              <a:buFontTx/>
              <a:buChar char="•"/>
            </a:pPr>
            <a:r>
              <a:rPr lang="en-US" sz="2000" baseline="0"/>
              <a:t>How do sociologists define collective behavior?</a:t>
            </a:r>
          </a:p>
          <a:p>
            <a:pPr marL="233363" indent="-233363">
              <a:lnSpc>
                <a:spcPct val="100000"/>
              </a:lnSpc>
              <a:spcBef>
                <a:spcPct val="0"/>
              </a:spcBef>
              <a:spcAft>
                <a:spcPct val="30000"/>
              </a:spcAft>
              <a:buFontTx/>
              <a:buChar char="•"/>
            </a:pPr>
            <a:r>
              <a:rPr lang="en-US" sz="2000" baseline="0"/>
              <a:t>What kinds of collective behavior do crowds exhibit?</a:t>
            </a:r>
          </a:p>
          <a:p>
            <a:pPr marL="233363" indent="-233363">
              <a:lnSpc>
                <a:spcPct val="100000"/>
              </a:lnSpc>
              <a:spcBef>
                <a:spcPct val="0"/>
              </a:spcBef>
              <a:spcAft>
                <a:spcPct val="30000"/>
              </a:spcAft>
              <a:buFontTx/>
              <a:buChar char="•"/>
            </a:pPr>
            <a:r>
              <a:rPr lang="en-US" sz="2000" baseline="0"/>
              <a:t>What do collective preoccupations involve?</a:t>
            </a:r>
          </a:p>
          <a:p>
            <a:pPr marL="233363" indent="-233363">
              <a:lnSpc>
                <a:spcPct val="100000"/>
              </a:lnSpc>
              <a:spcBef>
                <a:spcPct val="0"/>
              </a:spcBef>
              <a:spcAft>
                <a:spcPct val="30000"/>
              </a:spcAft>
              <a:buFontTx/>
              <a:buChar char="•"/>
            </a:pPr>
            <a:r>
              <a:rPr lang="en-US" sz="2000" baseline="0"/>
              <a:t>How do politicians, businesses, and interest groups try to influence public opinion?</a:t>
            </a:r>
          </a:p>
          <a:p>
            <a:pPr marL="233363" indent="-233363">
              <a:lnSpc>
                <a:spcPct val="100000"/>
              </a:lnSpc>
              <a:spcBef>
                <a:spcPct val="0"/>
              </a:spcBef>
              <a:spcAft>
                <a:spcPct val="30000"/>
              </a:spcAft>
              <a:buFontTx/>
              <a:buChar char="•"/>
            </a:pPr>
            <a:r>
              <a:rPr lang="en-US" sz="2000" baseline="0"/>
              <a:t>What theories have been offered to explain collective behavior?</a:t>
            </a:r>
          </a:p>
        </p:txBody>
      </p:sp>
      <p:sp>
        <p:nvSpPr>
          <p:cNvPr id="523276" name="Rectangle 12"/>
          <p:cNvSpPr>
            <a:spLocks noChangeArrowheads="1"/>
          </p:cNvSpPr>
          <p:nvPr/>
        </p:nvSpPr>
        <p:spPr bwMode="auto">
          <a:xfrm>
            <a:off x="609600" y="1295400"/>
            <a:ext cx="8229600" cy="2057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Main Idea</a:t>
            </a:r>
            <a:endParaRPr lang="en-US" sz="2400" b="1" baseline="0"/>
          </a:p>
          <a:p>
            <a:pPr marL="233363" indent="-233363">
              <a:lnSpc>
                <a:spcPct val="120000"/>
              </a:lnSpc>
              <a:spcBef>
                <a:spcPct val="0"/>
              </a:spcBef>
              <a:spcAft>
                <a:spcPct val="30000"/>
              </a:spcAft>
              <a:buFontTx/>
              <a:buChar char="•"/>
            </a:pPr>
            <a:r>
              <a:rPr lang="en-US" sz="2000" baseline="0"/>
              <a:t>Collective behavior is divided into three broad categories: crowds, collective preoccupations, and public opinion. Sociologists offer three explanations for collective behavior: contagion theory, emergent-norm theory, and value-added theory.</a:t>
            </a:r>
          </a:p>
        </p:txBody>
      </p:sp>
      <p:sp>
        <p:nvSpPr>
          <p:cNvPr id="523277" name="Rectangle 13"/>
          <p:cNvSpPr>
            <a:spLocks noChangeArrowheads="1"/>
          </p:cNvSpPr>
          <p:nvPr/>
        </p:nvSpPr>
        <p:spPr bwMode="auto">
          <a:xfrm>
            <a:off x="533400" y="7620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Collective Behavior</a:t>
            </a:r>
            <a:endParaRPr lang="en-US" sz="2800" b="1" baseline="0">
              <a:solidFill>
                <a:srgbClr val="FFCC00"/>
              </a:solidFill>
            </a:endParaRPr>
          </a:p>
        </p:txBody>
      </p:sp>
      <p:sp>
        <p:nvSpPr>
          <p:cNvPr id="523278" name="AutoShape 14"/>
          <p:cNvSpPr>
            <a:spLocks noChangeArrowheads="1"/>
          </p:cNvSpPr>
          <p:nvPr/>
        </p:nvSpPr>
        <p:spPr bwMode="auto">
          <a:xfrm flipH="1" flipV="1">
            <a:off x="8610600" y="33956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23278"/>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23275"/>
                                        </p:tgtEl>
                                        <p:attrNameLst>
                                          <p:attrName>style.visibility</p:attrName>
                                        </p:attrNameLst>
                                      </p:cBhvr>
                                      <p:to>
                                        <p:strVal val="visible"/>
                                      </p:to>
                                    </p:set>
                                    <p:animEffect transition="in" filter="wipe(up)">
                                      <p:cBhvr>
                                        <p:cTn id="10" dur="500"/>
                                        <p:tgtEl>
                                          <p:spTgt spid="523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75" grpId="0" animBg="1"/>
      <p:bldP spid="52327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Text Box 2"/>
          <p:cNvSpPr txBox="1">
            <a:spLocks noChangeArrowheads="1"/>
          </p:cNvSpPr>
          <p:nvPr/>
        </p:nvSpPr>
        <p:spPr bwMode="auto">
          <a:xfrm>
            <a:off x="457200" y="1143000"/>
            <a:ext cx="4114800" cy="2286000"/>
          </a:xfrm>
          <a:prstGeom prst="rect">
            <a:avLst/>
          </a:prstGeom>
          <a:solidFill>
            <a:srgbClr val="F9F5B4"/>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Resistance</a:t>
            </a:r>
            <a:endParaRPr lang="en-US" sz="1800" b="1" baseline="0"/>
          </a:p>
          <a:p>
            <a:pPr marL="231775" indent="-231775">
              <a:lnSpc>
                <a:spcPct val="100000"/>
              </a:lnSpc>
              <a:spcAft>
                <a:spcPct val="25000"/>
              </a:spcAft>
              <a:buFontTx/>
              <a:buChar char="•"/>
            </a:pPr>
            <a:r>
              <a:rPr lang="en-US" sz="1800" baseline="0"/>
              <a:t>Rarely occurs without opposition</a:t>
            </a:r>
          </a:p>
          <a:p>
            <a:pPr marL="231775" indent="-231775">
              <a:lnSpc>
                <a:spcPct val="100000"/>
              </a:lnSpc>
              <a:spcAft>
                <a:spcPct val="25000"/>
              </a:spcAft>
              <a:buFontTx/>
              <a:buChar char="•"/>
            </a:pPr>
            <a:r>
              <a:rPr lang="en-US" sz="1800" baseline="0"/>
              <a:t>Many who oppose change come to accept it.</a:t>
            </a:r>
          </a:p>
          <a:p>
            <a:pPr marL="231775" indent="-231775">
              <a:lnSpc>
                <a:spcPct val="100000"/>
              </a:lnSpc>
              <a:spcAft>
                <a:spcPct val="25000"/>
              </a:spcAft>
              <a:buFontTx/>
              <a:buChar char="•"/>
            </a:pPr>
            <a:r>
              <a:rPr lang="en-US" sz="1800" baseline="0"/>
              <a:t>Some remain opposed but learn to adapt.</a:t>
            </a:r>
          </a:p>
        </p:txBody>
      </p:sp>
      <p:sp>
        <p:nvSpPr>
          <p:cNvPr id="982019" name="Text Box 3"/>
          <p:cNvSpPr txBox="1">
            <a:spLocks noChangeArrowheads="1"/>
          </p:cNvSpPr>
          <p:nvPr/>
        </p:nvSpPr>
        <p:spPr bwMode="auto">
          <a:xfrm>
            <a:off x="457200" y="3581400"/>
            <a:ext cx="4114800" cy="24384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Cultural Lag</a:t>
            </a:r>
            <a:endParaRPr lang="en-US" sz="1800" b="1" baseline="0"/>
          </a:p>
          <a:p>
            <a:pPr marL="231775" indent="-231775">
              <a:lnSpc>
                <a:spcPct val="100000"/>
              </a:lnSpc>
              <a:spcAft>
                <a:spcPct val="25000"/>
              </a:spcAft>
              <a:buFontTx/>
              <a:buChar char="•"/>
            </a:pPr>
            <a:r>
              <a:rPr lang="en-US" sz="1800" baseline="0"/>
              <a:t>Material culture changes quickly, while nonmaterial culture lags behind and changes more slowly.</a:t>
            </a:r>
          </a:p>
          <a:p>
            <a:pPr marL="231775" indent="-231775">
              <a:lnSpc>
                <a:spcPct val="100000"/>
              </a:lnSpc>
              <a:spcAft>
                <a:spcPct val="25000"/>
              </a:spcAft>
              <a:buFontTx/>
              <a:buChar char="•"/>
            </a:pPr>
            <a:r>
              <a:rPr lang="en-US" sz="1800" baseline="0"/>
              <a:t>New laws and customs must be formed to address new technology.</a:t>
            </a:r>
          </a:p>
        </p:txBody>
      </p:sp>
      <p:sp>
        <p:nvSpPr>
          <p:cNvPr id="982020" name="Text Box 4"/>
          <p:cNvSpPr txBox="1">
            <a:spLocks noChangeArrowheads="1"/>
          </p:cNvSpPr>
          <p:nvPr/>
        </p:nvSpPr>
        <p:spPr bwMode="auto">
          <a:xfrm>
            <a:off x="4724400" y="1143000"/>
            <a:ext cx="4038600" cy="22860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400" b="1" baseline="0">
                <a:solidFill>
                  <a:srgbClr val="BF0000"/>
                </a:solidFill>
              </a:rPr>
              <a:t>Ethnocentrism</a:t>
            </a:r>
            <a:endParaRPr lang="en-US" sz="1800" b="1" baseline="0"/>
          </a:p>
          <a:p>
            <a:pPr marL="231775" indent="-231775">
              <a:lnSpc>
                <a:spcPct val="100000"/>
              </a:lnSpc>
              <a:spcAft>
                <a:spcPct val="25000"/>
              </a:spcAft>
              <a:buFontTx/>
              <a:buChar char="•"/>
            </a:pPr>
            <a:r>
              <a:rPr lang="en-US" sz="1800" baseline="0"/>
              <a:t>People often believe that their own ideas and ways of doing things are best and strongly resist changes from outside their culture.</a:t>
            </a:r>
          </a:p>
        </p:txBody>
      </p:sp>
      <p:sp>
        <p:nvSpPr>
          <p:cNvPr id="982021" name="Text Box 5"/>
          <p:cNvSpPr txBox="1">
            <a:spLocks noChangeArrowheads="1"/>
          </p:cNvSpPr>
          <p:nvPr/>
        </p:nvSpPr>
        <p:spPr bwMode="auto">
          <a:xfrm>
            <a:off x="4724400" y="3581400"/>
            <a:ext cx="4038600" cy="2438400"/>
          </a:xfrm>
          <a:prstGeom prst="rect">
            <a:avLst/>
          </a:prstGeom>
          <a:solidFill>
            <a:srgbClr val="F9F5B4"/>
          </a:solidFill>
          <a:ln w="9525">
            <a:noFill/>
            <a:miter lim="800000"/>
            <a:headEnd/>
            <a:tailEnd/>
          </a:ln>
          <a:effectLst/>
        </p:spPr>
        <p:txBody>
          <a:bodyPr/>
          <a:lstStyle/>
          <a:p>
            <a:pPr marL="228600" indent="-228600">
              <a:lnSpc>
                <a:spcPct val="100000"/>
              </a:lnSpc>
              <a:spcAft>
                <a:spcPct val="25000"/>
              </a:spcAft>
            </a:pPr>
            <a:r>
              <a:rPr lang="en-US" sz="2400" b="1" baseline="0">
                <a:solidFill>
                  <a:srgbClr val="BF0000"/>
                </a:solidFill>
              </a:rPr>
              <a:t>Vested Interests</a:t>
            </a:r>
            <a:endParaRPr lang="en-US" sz="1800" b="1" baseline="0"/>
          </a:p>
          <a:p>
            <a:pPr marL="228600" indent="-228600">
              <a:lnSpc>
                <a:spcPct val="100000"/>
              </a:lnSpc>
              <a:spcAft>
                <a:spcPct val="25000"/>
              </a:spcAft>
              <a:buFontTx/>
              <a:buChar char="•"/>
            </a:pPr>
            <a:r>
              <a:rPr lang="en-US" sz="1800" baseline="0"/>
              <a:t>People who benefit from the status quo usually resist change.</a:t>
            </a:r>
          </a:p>
          <a:p>
            <a:pPr marL="228600" indent="-228600">
              <a:lnSpc>
                <a:spcPct val="100000"/>
              </a:lnSpc>
              <a:spcAft>
                <a:spcPct val="25000"/>
              </a:spcAft>
              <a:buFontTx/>
              <a:buChar char="•"/>
            </a:pPr>
            <a:r>
              <a:rPr lang="en-US" sz="1800" baseline="0"/>
              <a:t>Some people feel that the known problems of today are better than unknown problems that come with change.</a:t>
            </a:r>
          </a:p>
        </p:txBody>
      </p:sp>
      <p:sp>
        <p:nvSpPr>
          <p:cNvPr id="982022"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Resistance to Social Change</a:t>
            </a:r>
            <a:endParaRPr lang="en-US" sz="2800" b="1" baseline="0">
              <a:solidFill>
                <a:srgbClr val="FFCC00"/>
              </a:solidFill>
            </a:endParaRPr>
          </a:p>
        </p:txBody>
      </p:sp>
      <p:sp>
        <p:nvSpPr>
          <p:cNvPr id="982023" name="AutoShape 7"/>
          <p:cNvSpPr>
            <a:spLocks noChangeArrowheads="1"/>
          </p:cNvSpPr>
          <p:nvPr/>
        </p:nvSpPr>
        <p:spPr bwMode="auto">
          <a:xfrm flipH="1" flipV="1">
            <a:off x="4267200" y="32004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82024" name="AutoShape 8"/>
          <p:cNvSpPr>
            <a:spLocks noChangeArrowheads="1"/>
          </p:cNvSpPr>
          <p:nvPr/>
        </p:nvSpPr>
        <p:spPr bwMode="auto">
          <a:xfrm flipH="1" flipV="1">
            <a:off x="8458200" y="32004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982025" name="AutoShape 9"/>
          <p:cNvSpPr>
            <a:spLocks noChangeArrowheads="1"/>
          </p:cNvSpPr>
          <p:nvPr/>
        </p:nvSpPr>
        <p:spPr bwMode="auto">
          <a:xfrm flipH="1" flipV="1">
            <a:off x="4267200" y="57912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82023"/>
                                        </p:tgtEl>
                                        <p:attrNameLst>
                                          <p:attrName>style.visibility</p:attrName>
                                        </p:attrNameLst>
                                      </p:cBhvr>
                                      <p:to>
                                        <p:strVal val="hidden"/>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82020"/>
                                        </p:tgtEl>
                                        <p:attrNameLst>
                                          <p:attrName>style.visibility</p:attrName>
                                        </p:attrNameLst>
                                      </p:cBhvr>
                                      <p:to>
                                        <p:strVal val="visible"/>
                                      </p:to>
                                    </p:set>
                                    <p:animEffect transition="in" filter="wipe(right)">
                                      <p:cBhvr>
                                        <p:cTn id="10" dur="500"/>
                                        <p:tgtEl>
                                          <p:spTgt spid="98202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820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82024"/>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82019"/>
                                        </p:tgtEl>
                                        <p:attrNameLst>
                                          <p:attrName>style.visibility</p:attrName>
                                        </p:attrNameLst>
                                      </p:cBhvr>
                                      <p:to>
                                        <p:strVal val="visible"/>
                                      </p:to>
                                    </p:set>
                                    <p:animEffect transition="in" filter="wipe(left)">
                                      <p:cBhvr>
                                        <p:cTn id="21" dur="500"/>
                                        <p:tgtEl>
                                          <p:spTgt spid="982019"/>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820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82025"/>
                                        </p:tgtEl>
                                        <p:attrNameLst>
                                          <p:attrName>style.visibility</p:attrName>
                                        </p:attrNameLst>
                                      </p:cBhvr>
                                      <p:to>
                                        <p:strVal val="hidden"/>
                                      </p:to>
                                    </p:set>
                                  </p:childTnLst>
                                </p:cTn>
                              </p:par>
                            </p:childTnLst>
                          </p:cTn>
                        </p:par>
                        <p:par>
                          <p:cTn id="29" fill="hold">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982021"/>
                                        </p:tgtEl>
                                        <p:attrNameLst>
                                          <p:attrName>style.visibility</p:attrName>
                                        </p:attrNameLst>
                                      </p:cBhvr>
                                      <p:to>
                                        <p:strVal val="visible"/>
                                      </p:to>
                                    </p:set>
                                    <p:animEffect transition="in" filter="wipe(right)">
                                      <p:cBhvr>
                                        <p:cTn id="32" dur="500"/>
                                        <p:tgtEl>
                                          <p:spTgt spid="98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animBg="1"/>
      <p:bldP spid="982020" grpId="0" animBg="1"/>
      <p:bldP spid="982021" grpId="0" animBg="1"/>
      <p:bldP spid="982023" grpId="0" animBg="1"/>
      <p:bldP spid="982024" grpId="0" animBg="1"/>
      <p:bldP spid="982024" grpId="1" animBg="1"/>
      <p:bldP spid="982025" grpId="0" animBg="1"/>
      <p:bldP spid="98202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070" name="Picture 6" descr="soc_413"/>
          <p:cNvPicPr>
            <a:picLocks noChangeAspect="1" noChangeArrowheads="1"/>
          </p:cNvPicPr>
          <p:nvPr/>
        </p:nvPicPr>
        <p:blipFill>
          <a:blip r:embed="rId2" cstate="print"/>
          <a:srcRect/>
          <a:stretch>
            <a:fillRect/>
          </a:stretch>
        </p:blipFill>
        <p:spPr bwMode="auto">
          <a:xfrm>
            <a:off x="2065338" y="533400"/>
            <a:ext cx="4945062" cy="5486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84070"/>
                                        </p:tgtEl>
                                        <p:attrNameLst>
                                          <p:attrName>style.visibility</p:attrName>
                                        </p:attrNameLst>
                                      </p:cBhvr>
                                      <p:to>
                                        <p:strVal val="visible"/>
                                      </p:to>
                                    </p:set>
                                    <p:animEffect transition="in" filter="barn(outHorizontal)">
                                      <p:cBhvr>
                                        <p:cTn id="7" dur="1000"/>
                                        <p:tgtEl>
                                          <p:spTgt spid="984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107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71075" name="Rectangle 3"/>
          <p:cNvSpPr>
            <a:spLocks noChangeArrowheads="1"/>
          </p:cNvSpPr>
          <p:nvPr/>
        </p:nvSpPr>
        <p:spPr bwMode="auto">
          <a:xfrm>
            <a:off x="457200" y="3276600"/>
            <a:ext cx="8229600" cy="25146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600" b="1" baseline="0">
                <a:solidFill>
                  <a:srgbClr val="BF0000"/>
                </a:solidFill>
              </a:rPr>
              <a:t>Answer: </a:t>
            </a:r>
            <a:r>
              <a:rPr lang="en-US" sz="2600" i="1" baseline="0"/>
              <a:t>ethnocentrism—the idea that the beliefs of one’s own society are superior to the beliefs of other societies; cultural lag—the fact that material cultures change faster than nonmaterial cultures; vested interests—the fact that many in society prefer that social changes not occur</a:t>
            </a:r>
          </a:p>
        </p:txBody>
      </p:sp>
      <p:sp>
        <p:nvSpPr>
          <p:cNvPr id="771076" name="Rectangle 4"/>
          <p:cNvSpPr>
            <a:spLocks noChangeArrowheads="1"/>
          </p:cNvSpPr>
          <p:nvPr/>
        </p:nvSpPr>
        <p:spPr bwMode="auto">
          <a:xfrm>
            <a:off x="457200" y="1219200"/>
            <a:ext cx="8229600" cy="17526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Find the Main Idea</a:t>
            </a:r>
          </a:p>
          <a:p>
            <a:pPr marL="233363" indent="-233363" algn="ctr">
              <a:lnSpc>
                <a:spcPct val="100000"/>
              </a:lnSpc>
              <a:spcBef>
                <a:spcPct val="0"/>
              </a:spcBef>
              <a:spcAft>
                <a:spcPct val="30000"/>
              </a:spcAft>
            </a:pPr>
            <a:r>
              <a:rPr lang="en-US" baseline="0"/>
              <a:t>What forms does resistance </a:t>
            </a:r>
            <a:br>
              <a:rPr lang="en-US" baseline="0"/>
            </a:br>
            <a:r>
              <a:rPr lang="en-US" baseline="0"/>
              <a:t>to social change take?</a:t>
            </a:r>
          </a:p>
        </p:txBody>
      </p:sp>
      <p:sp>
        <p:nvSpPr>
          <p:cNvPr id="771077"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771078" name="AutoShape 6"/>
          <p:cNvSpPr>
            <a:spLocks noChangeArrowheads="1"/>
          </p:cNvSpPr>
          <p:nvPr/>
        </p:nvSpPr>
        <p:spPr bwMode="auto">
          <a:xfrm flipH="1" flipV="1">
            <a:off x="8458200" y="30146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71078"/>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71075"/>
                                        </p:tgtEl>
                                        <p:attrNameLst>
                                          <p:attrName>style.visibility</p:attrName>
                                        </p:attrNameLst>
                                      </p:cBhvr>
                                      <p:to>
                                        <p:strVal val="visible"/>
                                      </p:to>
                                    </p:set>
                                    <p:animEffect transition="in" filter="wipe(up)">
                                      <p:cBhvr>
                                        <p:cTn id="10" dur="500"/>
                                        <p:tgtEl>
                                          <p:spTgt spid="77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5" grpId="0" animBg="1"/>
      <p:bldP spid="77107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8642" name="Text Box 2"/>
          <p:cNvSpPr txBox="1">
            <a:spLocks noChangeArrowheads="1"/>
          </p:cNvSpPr>
          <p:nvPr/>
        </p:nvSpPr>
        <p:spPr bwMode="auto">
          <a:xfrm>
            <a:off x="457200" y="1143000"/>
            <a:ext cx="8229600" cy="1828800"/>
          </a:xfrm>
          <a:prstGeom prst="rect">
            <a:avLst/>
          </a:prstGeom>
          <a:solidFill>
            <a:srgbClr val="F9F5B4"/>
          </a:solidFill>
          <a:ln w="9525">
            <a:noFill/>
            <a:miter lim="800000"/>
            <a:headEnd/>
            <a:tailEnd/>
          </a:ln>
          <a:effectLst/>
        </p:spPr>
        <p:txBody>
          <a:bodyPr/>
          <a:lstStyle/>
          <a:p>
            <a:pPr>
              <a:lnSpc>
                <a:spcPct val="120000"/>
              </a:lnSpc>
            </a:pPr>
            <a:r>
              <a:rPr lang="en-US" sz="2400" b="1" baseline="0">
                <a:solidFill>
                  <a:srgbClr val="BF0000"/>
                </a:solidFill>
              </a:rPr>
              <a:t>Globalization and Social Change</a:t>
            </a:r>
          </a:p>
          <a:p>
            <a:pPr>
              <a:lnSpc>
                <a:spcPct val="120000"/>
              </a:lnSpc>
            </a:pPr>
            <a:r>
              <a:rPr lang="en-US" sz="2200" baseline="0"/>
              <a:t>One of the most powerful forces influencing life today is globalization, the process by which societies around the world become increasingly interconnected and interdependent</a:t>
            </a:r>
            <a:r>
              <a:rPr lang="en-US" sz="1800" baseline="0"/>
              <a:t>.</a:t>
            </a:r>
          </a:p>
        </p:txBody>
      </p:sp>
      <p:sp>
        <p:nvSpPr>
          <p:cNvPr id="1008643"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Sociology in Today’s World</a:t>
            </a:r>
            <a:endParaRPr lang="en-US" sz="2800" b="1" baseline="0">
              <a:solidFill>
                <a:srgbClr val="FFCC00"/>
              </a:solidFill>
            </a:endParaRPr>
          </a:p>
        </p:txBody>
      </p:sp>
      <p:sp>
        <p:nvSpPr>
          <p:cNvPr id="1008644" name="Text Box 4"/>
          <p:cNvSpPr txBox="1">
            <a:spLocks noChangeArrowheads="1"/>
          </p:cNvSpPr>
          <p:nvPr/>
        </p:nvSpPr>
        <p:spPr bwMode="auto">
          <a:xfrm>
            <a:off x="457200" y="3200400"/>
            <a:ext cx="4038600" cy="26670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200" b="1" baseline="0"/>
              <a:t>Economic Globalization</a:t>
            </a:r>
          </a:p>
          <a:p>
            <a:pPr marL="231775" indent="-231775">
              <a:lnSpc>
                <a:spcPct val="100000"/>
              </a:lnSpc>
              <a:spcAft>
                <a:spcPct val="25000"/>
              </a:spcAft>
              <a:buFontTx/>
              <a:buChar char="•"/>
            </a:pPr>
            <a:r>
              <a:rPr lang="en-US" sz="2000" baseline="0"/>
              <a:t>Multinational corporations operate offices and factories across the world. </a:t>
            </a:r>
          </a:p>
          <a:p>
            <a:pPr marL="231775" indent="-231775">
              <a:lnSpc>
                <a:spcPct val="100000"/>
              </a:lnSpc>
              <a:spcAft>
                <a:spcPct val="25000"/>
              </a:spcAft>
              <a:buFontTx/>
              <a:buChar char="•"/>
            </a:pPr>
            <a:r>
              <a:rPr lang="en-US" sz="2000" baseline="0"/>
              <a:t>Exchange of products among nations is increasing</a:t>
            </a:r>
            <a:r>
              <a:rPr lang="en-US" sz="2200" baseline="0"/>
              <a:t>.</a:t>
            </a:r>
          </a:p>
          <a:p>
            <a:pPr marL="231775" indent="-231775">
              <a:lnSpc>
                <a:spcPct val="100000"/>
              </a:lnSpc>
              <a:spcAft>
                <a:spcPct val="25000"/>
              </a:spcAft>
              <a:buFontTx/>
              <a:buChar char="•"/>
            </a:pPr>
            <a:endParaRPr lang="en-US" sz="2200" baseline="0"/>
          </a:p>
        </p:txBody>
      </p:sp>
      <p:sp>
        <p:nvSpPr>
          <p:cNvPr id="1008645" name="Text Box 5"/>
          <p:cNvSpPr txBox="1">
            <a:spLocks noChangeArrowheads="1"/>
          </p:cNvSpPr>
          <p:nvPr/>
        </p:nvSpPr>
        <p:spPr bwMode="auto">
          <a:xfrm>
            <a:off x="4648200" y="3200400"/>
            <a:ext cx="4038600" cy="2667000"/>
          </a:xfrm>
          <a:prstGeom prst="rect">
            <a:avLst/>
          </a:prstGeom>
          <a:noFill/>
          <a:ln w="9525">
            <a:noFill/>
            <a:miter lim="800000"/>
            <a:headEnd/>
            <a:tailEnd/>
          </a:ln>
          <a:effectLst/>
        </p:spPr>
        <p:txBody>
          <a:bodyPr/>
          <a:lstStyle/>
          <a:p>
            <a:pPr marL="231775" indent="-231775">
              <a:lnSpc>
                <a:spcPct val="100000"/>
              </a:lnSpc>
              <a:spcAft>
                <a:spcPct val="25000"/>
              </a:spcAft>
            </a:pPr>
            <a:r>
              <a:rPr lang="en-US" sz="2200" b="1" baseline="0"/>
              <a:t>Globalization and Transportation</a:t>
            </a:r>
          </a:p>
          <a:p>
            <a:pPr marL="231775" indent="-231775">
              <a:lnSpc>
                <a:spcPct val="100000"/>
              </a:lnSpc>
              <a:spcAft>
                <a:spcPct val="25000"/>
              </a:spcAft>
              <a:buFontTx/>
              <a:buChar char="•"/>
            </a:pPr>
            <a:r>
              <a:rPr lang="en-US" sz="2000" baseline="0"/>
              <a:t>Multinational companies need to transport people and goods across the globe. </a:t>
            </a:r>
          </a:p>
          <a:p>
            <a:pPr marL="231775" indent="-231775">
              <a:lnSpc>
                <a:spcPct val="100000"/>
              </a:lnSpc>
              <a:spcAft>
                <a:spcPct val="25000"/>
              </a:spcAft>
              <a:buFontTx/>
              <a:buChar char="•"/>
            </a:pPr>
            <a:r>
              <a:rPr lang="en-US" sz="2000" baseline="0"/>
              <a:t>New forms of transportation have been created</a:t>
            </a:r>
            <a:r>
              <a:rPr lang="en-US" sz="2200" baseline="0"/>
              <a:t>.</a:t>
            </a:r>
          </a:p>
        </p:txBody>
      </p:sp>
      <p:sp>
        <p:nvSpPr>
          <p:cNvPr id="1008646" name="AutoShape 6"/>
          <p:cNvSpPr>
            <a:spLocks noChangeArrowheads="1"/>
          </p:cNvSpPr>
          <p:nvPr/>
        </p:nvSpPr>
        <p:spPr bwMode="auto">
          <a:xfrm flipH="1" flipV="1">
            <a:off x="8458200" y="30146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1008647" name="AutoShape 7"/>
          <p:cNvSpPr>
            <a:spLocks noChangeArrowheads="1"/>
          </p:cNvSpPr>
          <p:nvPr/>
        </p:nvSpPr>
        <p:spPr bwMode="auto">
          <a:xfrm flipH="1" flipV="1">
            <a:off x="4191000" y="56388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08646"/>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08644"/>
                                        </p:tgtEl>
                                        <p:attrNameLst>
                                          <p:attrName>style.visibility</p:attrName>
                                        </p:attrNameLst>
                                      </p:cBhvr>
                                      <p:to>
                                        <p:strVal val="visible"/>
                                      </p:to>
                                    </p:set>
                                    <p:animEffect transition="in" filter="wipe(left)">
                                      <p:cBhvr>
                                        <p:cTn id="10" dur="500"/>
                                        <p:tgtEl>
                                          <p:spTgt spid="100864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086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08647"/>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08645"/>
                                        </p:tgtEl>
                                        <p:attrNameLst>
                                          <p:attrName>style.visibility</p:attrName>
                                        </p:attrNameLst>
                                      </p:cBhvr>
                                      <p:to>
                                        <p:strVal val="visible"/>
                                      </p:to>
                                    </p:set>
                                    <p:animEffect transition="in" filter="wipe(left)">
                                      <p:cBhvr>
                                        <p:cTn id="21" dur="500"/>
                                        <p:tgtEl>
                                          <p:spTgt spid="100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4" grpId="0" animBg="1"/>
      <p:bldP spid="1008645" grpId="0"/>
      <p:bldP spid="1008646" grpId="0" animBg="1"/>
      <p:bldP spid="1008647" grpId="0" animBg="1"/>
      <p:bldP spid="1008647" grpId="1"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0690" name="Text Box 2"/>
          <p:cNvSpPr txBox="1">
            <a:spLocks noChangeArrowheads="1"/>
          </p:cNvSpPr>
          <p:nvPr/>
        </p:nvSpPr>
        <p:spPr bwMode="auto">
          <a:xfrm>
            <a:off x="457200" y="1143000"/>
            <a:ext cx="8229600" cy="1828800"/>
          </a:xfrm>
          <a:prstGeom prst="rect">
            <a:avLst/>
          </a:prstGeom>
          <a:solidFill>
            <a:srgbClr val="F9F5B4"/>
          </a:solidFill>
          <a:ln w="9525">
            <a:noFill/>
            <a:miter lim="800000"/>
            <a:headEnd/>
            <a:tailEnd/>
          </a:ln>
          <a:effectLst/>
        </p:spPr>
        <p:txBody>
          <a:bodyPr/>
          <a:lstStyle/>
          <a:p>
            <a:pPr>
              <a:lnSpc>
                <a:spcPct val="120000"/>
              </a:lnSpc>
            </a:pPr>
            <a:r>
              <a:rPr lang="en-US" sz="2400" b="1" baseline="0">
                <a:solidFill>
                  <a:srgbClr val="BF0000"/>
                </a:solidFill>
              </a:rPr>
              <a:t>Globalization and Social Change</a:t>
            </a:r>
          </a:p>
          <a:p>
            <a:pPr>
              <a:lnSpc>
                <a:spcPct val="120000"/>
              </a:lnSpc>
            </a:pPr>
            <a:r>
              <a:rPr lang="en-US" sz="2200" baseline="0"/>
              <a:t>One of the most powerful forces influencing life today is globalization, the process by which societies around the world become increasingly interconnected and interdependent</a:t>
            </a:r>
            <a:r>
              <a:rPr lang="en-US" sz="1800" baseline="0"/>
              <a:t>.</a:t>
            </a:r>
          </a:p>
        </p:txBody>
      </p:sp>
      <p:sp>
        <p:nvSpPr>
          <p:cNvPr id="1010691"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Sociology in Today’s World</a:t>
            </a:r>
            <a:endParaRPr lang="en-US" sz="2800" b="1" baseline="0">
              <a:solidFill>
                <a:srgbClr val="FFCC00"/>
              </a:solidFill>
            </a:endParaRPr>
          </a:p>
        </p:txBody>
      </p:sp>
      <p:sp>
        <p:nvSpPr>
          <p:cNvPr id="1010692" name="Text Box 4"/>
          <p:cNvSpPr txBox="1">
            <a:spLocks noChangeArrowheads="1"/>
          </p:cNvSpPr>
          <p:nvPr/>
        </p:nvSpPr>
        <p:spPr bwMode="auto">
          <a:xfrm>
            <a:off x="457200" y="3200400"/>
            <a:ext cx="4038600" cy="26670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200" b="1" baseline="0"/>
              <a:t>Tourism</a:t>
            </a:r>
          </a:p>
          <a:p>
            <a:pPr marL="231775" indent="-231775">
              <a:lnSpc>
                <a:spcPct val="100000"/>
              </a:lnSpc>
              <a:spcAft>
                <a:spcPct val="25000"/>
              </a:spcAft>
              <a:buFontTx/>
              <a:buChar char="•"/>
            </a:pPr>
            <a:r>
              <a:rPr lang="en-US" sz="2000" baseline="0"/>
              <a:t>As transportation routes improve, tourism becomes more common and less expensive. </a:t>
            </a:r>
          </a:p>
          <a:p>
            <a:pPr marL="231775" indent="-231775">
              <a:lnSpc>
                <a:spcPct val="100000"/>
              </a:lnSpc>
              <a:spcAft>
                <a:spcPct val="25000"/>
              </a:spcAft>
              <a:buFontTx/>
              <a:buChar char="•"/>
            </a:pPr>
            <a:r>
              <a:rPr lang="en-US" sz="2000" baseline="0"/>
              <a:t>Face-to-face interactions among a variety of people can occur</a:t>
            </a:r>
            <a:r>
              <a:rPr lang="en-US" sz="2200" baseline="0"/>
              <a:t>.</a:t>
            </a:r>
          </a:p>
        </p:txBody>
      </p:sp>
      <p:sp>
        <p:nvSpPr>
          <p:cNvPr id="1010693" name="Text Box 5"/>
          <p:cNvSpPr txBox="1">
            <a:spLocks noChangeArrowheads="1"/>
          </p:cNvSpPr>
          <p:nvPr/>
        </p:nvSpPr>
        <p:spPr bwMode="auto">
          <a:xfrm>
            <a:off x="4648200" y="3200400"/>
            <a:ext cx="4038600" cy="2667000"/>
          </a:xfrm>
          <a:prstGeom prst="rect">
            <a:avLst/>
          </a:prstGeom>
          <a:noFill/>
          <a:ln w="9525">
            <a:noFill/>
            <a:miter lim="800000"/>
            <a:headEnd/>
            <a:tailEnd/>
          </a:ln>
          <a:effectLst/>
        </p:spPr>
        <p:txBody>
          <a:bodyPr/>
          <a:lstStyle/>
          <a:p>
            <a:pPr marL="231775" indent="-231775">
              <a:lnSpc>
                <a:spcPct val="100000"/>
              </a:lnSpc>
              <a:spcAft>
                <a:spcPct val="25000"/>
              </a:spcAft>
            </a:pPr>
            <a:r>
              <a:rPr lang="en-US" sz="2200" b="1" baseline="0"/>
              <a:t>Diversity in America</a:t>
            </a:r>
          </a:p>
          <a:p>
            <a:pPr marL="231775" indent="-231775">
              <a:lnSpc>
                <a:spcPct val="100000"/>
              </a:lnSpc>
              <a:spcAft>
                <a:spcPct val="25000"/>
              </a:spcAft>
              <a:buFontTx/>
              <a:buChar char="•"/>
            </a:pPr>
            <a:r>
              <a:rPr lang="en-US" sz="2000" baseline="0"/>
              <a:t>Globalization has led the American people to be much more diverse</a:t>
            </a:r>
            <a:r>
              <a:rPr lang="en-US" sz="2200" baseline="0"/>
              <a:t>.</a:t>
            </a:r>
          </a:p>
        </p:txBody>
      </p:sp>
      <p:sp>
        <p:nvSpPr>
          <p:cNvPr id="1010694" name="AutoShape 6"/>
          <p:cNvSpPr>
            <a:spLocks noChangeArrowheads="1"/>
          </p:cNvSpPr>
          <p:nvPr/>
        </p:nvSpPr>
        <p:spPr bwMode="auto">
          <a:xfrm flipH="1" flipV="1">
            <a:off x="8458200" y="3025775"/>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1010695" name="AutoShape 7"/>
          <p:cNvSpPr>
            <a:spLocks noChangeArrowheads="1"/>
          </p:cNvSpPr>
          <p:nvPr/>
        </p:nvSpPr>
        <p:spPr bwMode="auto">
          <a:xfrm flipH="1" flipV="1">
            <a:off x="4191000" y="56388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10694"/>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10692"/>
                                        </p:tgtEl>
                                        <p:attrNameLst>
                                          <p:attrName>style.visibility</p:attrName>
                                        </p:attrNameLst>
                                      </p:cBhvr>
                                      <p:to>
                                        <p:strVal val="visible"/>
                                      </p:to>
                                    </p:set>
                                    <p:animEffect transition="in" filter="wipe(left)">
                                      <p:cBhvr>
                                        <p:cTn id="10" dur="500"/>
                                        <p:tgtEl>
                                          <p:spTgt spid="101069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106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10695"/>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10693"/>
                                        </p:tgtEl>
                                        <p:attrNameLst>
                                          <p:attrName>style.visibility</p:attrName>
                                        </p:attrNameLst>
                                      </p:cBhvr>
                                      <p:to>
                                        <p:strVal val="visible"/>
                                      </p:to>
                                    </p:set>
                                    <p:animEffect transition="in" filter="wipe(left)">
                                      <p:cBhvr>
                                        <p:cTn id="21" dur="500"/>
                                        <p:tgtEl>
                                          <p:spTgt spid="1010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animBg="1"/>
      <p:bldP spid="1010693" grpId="0"/>
      <p:bldP spid="1010694" grpId="0" animBg="1"/>
      <p:bldP spid="1010695" grpId="0" animBg="1"/>
      <p:bldP spid="1010695"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nvSpPr>
        <p:spPr bwMode="auto">
          <a:xfrm>
            <a:off x="457200" y="2133600"/>
            <a:ext cx="8229600" cy="21336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Thinking Critically</a:t>
            </a:r>
            <a:endParaRPr lang="en-US" sz="2800" b="1" baseline="0"/>
          </a:p>
          <a:p>
            <a:pPr marL="233363" indent="-233363">
              <a:lnSpc>
                <a:spcPct val="100000"/>
              </a:lnSpc>
              <a:spcBef>
                <a:spcPct val="0"/>
              </a:spcBef>
              <a:spcAft>
                <a:spcPct val="30000"/>
              </a:spcAft>
              <a:buFontTx/>
              <a:buChar char="•"/>
            </a:pPr>
            <a:r>
              <a:rPr lang="en-US" sz="2400" baseline="0"/>
              <a:t>How does globalization contribute to social change?</a:t>
            </a:r>
          </a:p>
          <a:p>
            <a:pPr marL="233363" indent="-233363">
              <a:lnSpc>
                <a:spcPct val="100000"/>
              </a:lnSpc>
              <a:spcBef>
                <a:spcPct val="0"/>
              </a:spcBef>
              <a:spcAft>
                <a:spcPct val="30000"/>
              </a:spcAft>
              <a:buFontTx/>
              <a:buChar char="•"/>
            </a:pPr>
            <a:r>
              <a:rPr lang="en-US" sz="2400" baseline="0"/>
              <a:t>How has globalization affected your community? What changes has globalization brought to your life?</a:t>
            </a:r>
          </a:p>
        </p:txBody>
      </p:sp>
      <p:sp>
        <p:nvSpPr>
          <p:cNvPr id="893955"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Sociology in Today’s World</a:t>
            </a: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2742" name="Picture 6" descr="soc_414"/>
          <p:cNvPicPr>
            <a:picLocks noChangeAspect="1" noChangeArrowheads="1"/>
          </p:cNvPicPr>
          <p:nvPr/>
        </p:nvPicPr>
        <p:blipFill>
          <a:blip r:embed="rId2" cstate="print"/>
          <a:srcRect/>
          <a:stretch>
            <a:fillRect/>
          </a:stretch>
        </p:blipFill>
        <p:spPr bwMode="auto">
          <a:xfrm>
            <a:off x="1143000" y="757238"/>
            <a:ext cx="6781800" cy="49164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12742"/>
                                        </p:tgtEl>
                                        <p:attrNameLst>
                                          <p:attrName>style.visibility</p:attrName>
                                        </p:attrNameLst>
                                      </p:cBhvr>
                                      <p:to>
                                        <p:strVal val="visible"/>
                                      </p:to>
                                    </p:set>
                                    <p:animEffect transition="in" filter="box(out)">
                                      <p:cBhvr>
                                        <p:cTn id="7" dur="1000"/>
                                        <p:tgtEl>
                                          <p:spTgt spid="1012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79267" name="Rectangle 3"/>
          <p:cNvSpPr>
            <a:spLocks noChangeArrowheads="1"/>
          </p:cNvSpPr>
          <p:nvPr/>
        </p:nvSpPr>
        <p:spPr bwMode="auto">
          <a:xfrm>
            <a:off x="457200" y="1676400"/>
            <a:ext cx="8229600" cy="37338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Theories of Social Change</a:t>
            </a:r>
            <a:endParaRPr lang="en-US" sz="2400" baseline="0"/>
          </a:p>
          <a:p>
            <a:pPr marL="233363" indent="-233363">
              <a:lnSpc>
                <a:spcPct val="100000"/>
              </a:lnSpc>
              <a:spcBef>
                <a:spcPct val="0"/>
              </a:spcBef>
              <a:spcAft>
                <a:spcPct val="30000"/>
              </a:spcAft>
              <a:buFontTx/>
              <a:buChar char="•"/>
            </a:pPr>
            <a:r>
              <a:rPr lang="en-US" sz="2400" baseline="0"/>
              <a:t>The functionalist perspective offers three explanations of social change. Cyclical theory suggests that societies arise, go through various stages of development, then decline. Evolutionary theory holds that societies develop toward increasing complexity. Equilibrium theory holds that change occurs in an effort to maintain social stability.</a:t>
            </a:r>
          </a:p>
          <a:p>
            <a:pPr marL="233363" indent="-233363">
              <a:lnSpc>
                <a:spcPct val="100000"/>
              </a:lnSpc>
              <a:spcBef>
                <a:spcPct val="0"/>
              </a:spcBef>
              <a:spcAft>
                <a:spcPct val="30000"/>
              </a:spcAft>
              <a:buFontTx/>
              <a:buChar char="•"/>
            </a:pPr>
            <a:r>
              <a:rPr lang="en-US" sz="2400" baseline="0"/>
              <a:t>From the conflict perspective, change is the result of conflict inherent in society.</a:t>
            </a:r>
          </a:p>
        </p:txBody>
      </p:sp>
      <p:sp>
        <p:nvSpPr>
          <p:cNvPr id="779268"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4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wipe(up)">
                                      <p:cBhvr>
                                        <p:cTn id="7" dur="1000"/>
                                        <p:tgtEl>
                                          <p:spTgt spid="77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80291" name="Rectangle 3"/>
          <p:cNvSpPr>
            <a:spLocks noChangeArrowheads="1"/>
          </p:cNvSpPr>
          <p:nvPr/>
        </p:nvSpPr>
        <p:spPr bwMode="auto">
          <a:xfrm>
            <a:off x="457200" y="3733800"/>
            <a:ext cx="8229600" cy="18288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Reading Focus</a:t>
            </a:r>
            <a:endParaRPr lang="en-US" sz="2400" b="1" baseline="0"/>
          </a:p>
          <a:p>
            <a:pPr marL="233363" indent="-233363">
              <a:lnSpc>
                <a:spcPct val="100000"/>
              </a:lnSpc>
              <a:spcBef>
                <a:spcPct val="0"/>
              </a:spcBef>
              <a:spcAft>
                <a:spcPct val="30000"/>
              </a:spcAft>
              <a:buFontTx/>
              <a:buChar char="•"/>
            </a:pPr>
            <a:r>
              <a:rPr lang="en-US" sz="2000" baseline="0"/>
              <a:t>What functionalist theories have been offered to explain social change?</a:t>
            </a:r>
          </a:p>
          <a:p>
            <a:pPr marL="233363" indent="-233363">
              <a:lnSpc>
                <a:spcPct val="100000"/>
              </a:lnSpc>
              <a:spcBef>
                <a:spcPct val="0"/>
              </a:spcBef>
              <a:spcAft>
                <a:spcPct val="30000"/>
              </a:spcAft>
              <a:buFontTx/>
              <a:buChar char="•"/>
            </a:pPr>
            <a:r>
              <a:rPr lang="en-US" sz="2000" baseline="0"/>
              <a:t>How does conflict theory explain social change?</a:t>
            </a:r>
          </a:p>
        </p:txBody>
      </p:sp>
      <p:sp>
        <p:nvSpPr>
          <p:cNvPr id="780292" name="Rectangle 4"/>
          <p:cNvSpPr>
            <a:spLocks noChangeArrowheads="1"/>
          </p:cNvSpPr>
          <p:nvPr/>
        </p:nvSpPr>
        <p:spPr bwMode="auto">
          <a:xfrm>
            <a:off x="457200" y="1295400"/>
            <a:ext cx="8229600" cy="2209800"/>
          </a:xfrm>
          <a:prstGeom prst="rect">
            <a:avLst/>
          </a:prstGeom>
          <a:solidFill>
            <a:srgbClr val="F9F5B4"/>
          </a:solidFill>
          <a:ln w="9525">
            <a:noFill/>
            <a:miter lim="800000"/>
            <a:headEnd/>
            <a:tailEnd/>
          </a:ln>
        </p:spPr>
        <p:txBody>
          <a:bodyPr/>
          <a:lstStyle/>
          <a:p>
            <a:pPr>
              <a:lnSpc>
                <a:spcPct val="100000"/>
              </a:lnSpc>
              <a:spcBef>
                <a:spcPct val="0"/>
              </a:spcBef>
              <a:spcAft>
                <a:spcPct val="30000"/>
              </a:spcAft>
            </a:pPr>
            <a:r>
              <a:rPr lang="en-US" sz="2400" b="1" baseline="0">
                <a:solidFill>
                  <a:srgbClr val="BF0000"/>
                </a:solidFill>
              </a:rPr>
              <a:t>Main Idea</a:t>
            </a:r>
            <a:endParaRPr lang="en-US" sz="2400" b="1" baseline="0"/>
          </a:p>
          <a:p>
            <a:pPr>
              <a:lnSpc>
                <a:spcPct val="120000"/>
              </a:lnSpc>
              <a:spcBef>
                <a:spcPct val="0"/>
              </a:spcBef>
              <a:spcAft>
                <a:spcPct val="30000"/>
              </a:spcAft>
            </a:pPr>
            <a:r>
              <a:rPr lang="en-US" sz="2000" baseline="0"/>
              <a:t>Sociologists have developed theories to describe how and why social change occurs. Functionalist theories suggest that change takes place to maintain balances in the social order. Conflict theory focuses on conflict among groups as a source of change.</a:t>
            </a:r>
          </a:p>
        </p:txBody>
      </p:sp>
      <p:sp>
        <p:nvSpPr>
          <p:cNvPr id="780293"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Theories of Social Change</a:t>
            </a:r>
            <a:endParaRPr lang="en-US" sz="2800" b="1" baseline="0">
              <a:solidFill>
                <a:srgbClr val="FFCC00"/>
              </a:solidFill>
            </a:endParaRPr>
          </a:p>
        </p:txBody>
      </p:sp>
      <p:sp>
        <p:nvSpPr>
          <p:cNvPr id="780294" name="AutoShape 6"/>
          <p:cNvSpPr>
            <a:spLocks noChangeArrowheads="1"/>
          </p:cNvSpPr>
          <p:nvPr/>
        </p:nvSpPr>
        <p:spPr bwMode="auto">
          <a:xfrm flipH="1" flipV="1">
            <a:off x="8458200" y="35480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80294"/>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80291"/>
                                        </p:tgtEl>
                                        <p:attrNameLst>
                                          <p:attrName>style.visibility</p:attrName>
                                        </p:attrNameLst>
                                      </p:cBhvr>
                                      <p:to>
                                        <p:strVal val="visible"/>
                                      </p:to>
                                    </p:set>
                                    <p:animEffect transition="in" filter="wipe(up)">
                                      <p:cBhvr>
                                        <p:cTn id="10" dur="500"/>
                                        <p:tgtEl>
                                          <p:spTgt spid="78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1" grpId="0" animBg="1"/>
      <p:bldP spid="78029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832515" name="Rectangle 3"/>
          <p:cNvSpPr>
            <a:spLocks noChangeArrowheads="1"/>
          </p:cNvSpPr>
          <p:nvPr/>
        </p:nvSpPr>
        <p:spPr bwMode="auto">
          <a:xfrm>
            <a:off x="1524000" y="609600"/>
            <a:ext cx="34290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A Lost Civilization</a:t>
            </a:r>
            <a:endParaRPr lang="en-US" sz="2800" b="1" baseline="0">
              <a:solidFill>
                <a:srgbClr val="FFCC00"/>
              </a:solidFill>
            </a:endParaRPr>
          </a:p>
        </p:txBody>
      </p:sp>
      <p:pic>
        <p:nvPicPr>
          <p:cNvPr id="832517" name="Picture 5" descr="soc_415"/>
          <p:cNvPicPr>
            <a:picLocks noChangeAspect="1" noChangeArrowheads="1"/>
          </p:cNvPicPr>
          <p:nvPr/>
        </p:nvPicPr>
        <p:blipFill>
          <a:blip r:embed="rId4" cstate="print"/>
          <a:srcRect/>
          <a:stretch>
            <a:fillRect/>
          </a:stretch>
        </p:blipFill>
        <p:spPr bwMode="auto">
          <a:xfrm>
            <a:off x="533400" y="2222500"/>
            <a:ext cx="8016875" cy="3187700"/>
          </a:xfrm>
          <a:prstGeom prst="rect">
            <a:avLst/>
          </a:prstGeom>
          <a:noFill/>
        </p:spPr>
      </p:pic>
      <p:sp>
        <p:nvSpPr>
          <p:cNvPr id="832519" name="Text Box 7"/>
          <p:cNvSpPr txBox="1">
            <a:spLocks noChangeArrowheads="1"/>
          </p:cNvSpPr>
          <p:nvPr/>
        </p:nvSpPr>
        <p:spPr bwMode="auto">
          <a:xfrm>
            <a:off x="3352800" y="1487488"/>
            <a:ext cx="5181600" cy="493712"/>
          </a:xfrm>
          <a:prstGeom prst="rect">
            <a:avLst/>
          </a:prstGeom>
          <a:gradFill rotWithShape="1">
            <a:gsLst>
              <a:gs pos="0">
                <a:srgbClr val="5E8EF8"/>
              </a:gs>
              <a:gs pos="100000">
                <a:srgbClr val="5E8EF8">
                  <a:gamma/>
                  <a:tint val="19216"/>
                  <a:invGamma/>
                </a:srgbClr>
              </a:gs>
            </a:gsLst>
            <a:lin ang="0" scaled="1"/>
          </a:gradFill>
          <a:ln w="9525" algn="ctr">
            <a:noFill/>
            <a:miter lim="800000"/>
            <a:headEnd/>
            <a:tailEnd/>
          </a:ln>
          <a:effectLst/>
        </p:spPr>
        <p:txBody>
          <a:bodyPr>
            <a:spAutoFit/>
          </a:bodyPr>
          <a:lstStyle/>
          <a:p>
            <a:pPr>
              <a:spcBef>
                <a:spcPct val="50000"/>
              </a:spcBef>
            </a:pPr>
            <a:r>
              <a:rPr lang="en-US" sz="2400" b="1" baseline="0"/>
              <a:t>Why do societies rise and fall?</a:t>
            </a:r>
          </a:p>
        </p:txBody>
      </p:sp>
      <p:pic>
        <p:nvPicPr>
          <p:cNvPr id="832520"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2519"/>
                                        </p:tgtEl>
                                        <p:attrNameLst>
                                          <p:attrName>style.visibility</p:attrName>
                                        </p:attrNameLst>
                                      </p:cBhvr>
                                      <p:to>
                                        <p:strVal val="visible"/>
                                      </p:to>
                                    </p:set>
                                    <p:animEffect transition="in" filter="wipe(left)">
                                      <p:cBhvr>
                                        <p:cTn id="7" dur="500"/>
                                        <p:tgtEl>
                                          <p:spTgt spid="83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811012" name="Rectangle 4"/>
          <p:cNvSpPr>
            <a:spLocks noChangeArrowheads="1"/>
          </p:cNvSpPr>
          <p:nvPr/>
        </p:nvSpPr>
        <p:spPr bwMode="auto">
          <a:xfrm>
            <a:off x="1600200" y="609600"/>
            <a:ext cx="22860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Flash Mob!</a:t>
            </a:r>
            <a:endParaRPr lang="en-US" sz="2800" b="1" baseline="0">
              <a:solidFill>
                <a:srgbClr val="FFCC00"/>
              </a:solidFill>
            </a:endParaRPr>
          </a:p>
        </p:txBody>
      </p:sp>
      <p:pic>
        <p:nvPicPr>
          <p:cNvPr id="811014" name="Picture 6" descr="soc_394"/>
          <p:cNvPicPr>
            <a:picLocks noChangeAspect="1" noChangeArrowheads="1"/>
          </p:cNvPicPr>
          <p:nvPr/>
        </p:nvPicPr>
        <p:blipFill>
          <a:blip r:embed="rId4" cstate="print"/>
          <a:srcRect/>
          <a:stretch>
            <a:fillRect/>
          </a:stretch>
        </p:blipFill>
        <p:spPr bwMode="auto">
          <a:xfrm>
            <a:off x="228600" y="2782888"/>
            <a:ext cx="8610600" cy="2779712"/>
          </a:xfrm>
          <a:prstGeom prst="rect">
            <a:avLst/>
          </a:prstGeom>
          <a:noFill/>
        </p:spPr>
      </p:pic>
      <p:sp>
        <p:nvSpPr>
          <p:cNvPr id="811016" name="Text Box 8"/>
          <p:cNvSpPr txBox="1">
            <a:spLocks noChangeArrowheads="1"/>
          </p:cNvSpPr>
          <p:nvPr/>
        </p:nvSpPr>
        <p:spPr bwMode="auto">
          <a:xfrm>
            <a:off x="3962400" y="1524000"/>
            <a:ext cx="4800600" cy="493713"/>
          </a:xfrm>
          <a:prstGeom prst="rect">
            <a:avLst/>
          </a:prstGeom>
          <a:gradFill rotWithShape="1">
            <a:gsLst>
              <a:gs pos="0">
                <a:srgbClr val="5E8EF8"/>
              </a:gs>
              <a:gs pos="100000">
                <a:srgbClr val="5E8EF8">
                  <a:gamma/>
                  <a:tint val="19216"/>
                  <a:invGamma/>
                </a:srgbClr>
              </a:gs>
            </a:gsLst>
            <a:lin ang="0" scaled="1"/>
          </a:gradFill>
          <a:ln w="9525" algn="ctr">
            <a:noFill/>
            <a:miter lim="800000"/>
            <a:headEnd/>
            <a:tailEnd/>
          </a:ln>
          <a:effectLst/>
        </p:spPr>
        <p:txBody>
          <a:bodyPr>
            <a:spAutoFit/>
          </a:bodyPr>
          <a:lstStyle/>
          <a:p>
            <a:pPr>
              <a:spcBef>
                <a:spcPct val="50000"/>
              </a:spcBef>
            </a:pPr>
            <a:r>
              <a:rPr lang="en-US" sz="2400" b="1" baseline="0"/>
              <a:t>What in the world is going on?</a:t>
            </a:r>
          </a:p>
        </p:txBody>
      </p:sp>
      <p:pic>
        <p:nvPicPr>
          <p:cNvPr id="811017" name="Picture 9"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11014"/>
                                        </p:tgtEl>
                                        <p:attrNameLst>
                                          <p:attrName>style.visibility</p:attrName>
                                        </p:attrNameLst>
                                      </p:cBhvr>
                                      <p:to>
                                        <p:strVal val="visible"/>
                                      </p:to>
                                    </p:set>
                                    <p:animEffect transition="in" filter="barn(outHorizontal)">
                                      <p:cBhvr>
                                        <p:cTn id="7" dur="1000"/>
                                        <p:tgtEl>
                                          <p:spTgt spid="8110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1016"/>
                                        </p:tgtEl>
                                        <p:attrNameLst>
                                          <p:attrName>style.visibility</p:attrName>
                                        </p:attrNameLst>
                                      </p:cBhvr>
                                      <p:to>
                                        <p:strVal val="visible"/>
                                      </p:to>
                                    </p:set>
                                    <p:animEffect transition="in" filter="wipe(left)">
                                      <p:cBhvr>
                                        <p:cTn id="11" dur="500"/>
                                        <p:tgtEl>
                                          <p:spTgt spid="811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5090" name="Text Box 2"/>
          <p:cNvSpPr txBox="1">
            <a:spLocks noChangeArrowheads="1"/>
          </p:cNvSpPr>
          <p:nvPr/>
        </p:nvSpPr>
        <p:spPr bwMode="auto">
          <a:xfrm>
            <a:off x="457200" y="1447800"/>
            <a:ext cx="8229600" cy="3657600"/>
          </a:xfrm>
          <a:prstGeom prst="rect">
            <a:avLst/>
          </a:prstGeom>
          <a:solidFill>
            <a:srgbClr val="F9F5B4"/>
          </a:solidFill>
          <a:ln w="9525">
            <a:noFill/>
            <a:miter lim="800000"/>
            <a:headEnd/>
            <a:tailEnd/>
          </a:ln>
          <a:effectLst/>
        </p:spPr>
        <p:txBody>
          <a:bodyPr/>
          <a:lstStyle/>
          <a:p>
            <a:pPr eaLnBrk="0" hangingPunct="0">
              <a:lnSpc>
                <a:spcPct val="100000"/>
              </a:lnSpc>
              <a:spcAft>
                <a:spcPct val="25000"/>
              </a:spcAft>
            </a:pPr>
            <a:r>
              <a:rPr lang="en-US" sz="2400" b="1" baseline="0">
                <a:solidFill>
                  <a:srgbClr val="BF0000"/>
                </a:solidFill>
                <a:cs typeface="Arial" charset="0"/>
              </a:rPr>
              <a:t>Cyclical Theory</a:t>
            </a:r>
            <a:r>
              <a:rPr lang="en-US" sz="2000" baseline="0">
                <a:cs typeface="Arial" charset="0"/>
              </a:rPr>
              <a:t>	</a:t>
            </a:r>
          </a:p>
          <a:p>
            <a:pPr marL="685800" lvl="1" indent="-228600" eaLnBrk="0" hangingPunct="0">
              <a:lnSpc>
                <a:spcPct val="100000"/>
              </a:lnSpc>
              <a:spcAft>
                <a:spcPct val="25000"/>
              </a:spcAft>
              <a:buFontTx/>
              <a:buChar char="•"/>
            </a:pPr>
            <a:r>
              <a:rPr lang="en-US" sz="2200" baseline="0">
                <a:cs typeface="Arial" charset="0"/>
              </a:rPr>
              <a:t>Societies arise, develop in stages, and then decline.</a:t>
            </a:r>
          </a:p>
          <a:p>
            <a:pPr marL="685800" lvl="1" indent="-228600" eaLnBrk="0" hangingPunct="0">
              <a:lnSpc>
                <a:spcPct val="100000"/>
              </a:lnSpc>
              <a:spcAft>
                <a:spcPct val="25000"/>
              </a:spcAft>
              <a:buFontTx/>
              <a:buChar char="•"/>
            </a:pPr>
            <a:r>
              <a:rPr lang="en-US" sz="2200" baseline="0">
                <a:cs typeface="Arial" charset="0"/>
              </a:rPr>
              <a:t>Oswald Spengler: Societies pass through four stages represented as human-life stages.</a:t>
            </a:r>
          </a:p>
          <a:p>
            <a:pPr marL="685800" lvl="1" indent="-228600" eaLnBrk="0" hangingPunct="0">
              <a:lnSpc>
                <a:spcPct val="100000"/>
              </a:lnSpc>
              <a:spcAft>
                <a:spcPct val="25000"/>
              </a:spcAft>
              <a:buFontTx/>
              <a:buChar char="•"/>
            </a:pPr>
            <a:r>
              <a:rPr lang="en-US" sz="2200" baseline="0">
                <a:cs typeface="Arial" charset="0"/>
              </a:rPr>
              <a:t>Pitirim Sorokin: Societies swing between extremes of faith and science.</a:t>
            </a:r>
          </a:p>
          <a:p>
            <a:pPr marL="685800" lvl="1" indent="-228600" eaLnBrk="0" hangingPunct="0">
              <a:lnSpc>
                <a:spcPct val="100000"/>
              </a:lnSpc>
              <a:spcAft>
                <a:spcPct val="25000"/>
              </a:spcAft>
              <a:buFontTx/>
              <a:buChar char="•"/>
            </a:pPr>
            <a:r>
              <a:rPr lang="en-US" sz="2200" b="1" baseline="0">
                <a:cs typeface="Arial" charset="0"/>
              </a:rPr>
              <a:t>Principle of immanent change</a:t>
            </a:r>
            <a:r>
              <a:rPr lang="en-US" sz="2200" baseline="0">
                <a:cs typeface="Arial" charset="0"/>
              </a:rPr>
              <a:t>: Natural tendency toward change suggested by Sorokin</a:t>
            </a:r>
          </a:p>
        </p:txBody>
      </p:sp>
      <p:sp>
        <p:nvSpPr>
          <p:cNvPr id="985093" name="Rectangle 5"/>
          <p:cNvSpPr>
            <a:spLocks noChangeArrowheads="1"/>
          </p:cNvSpPr>
          <p:nvPr/>
        </p:nvSpPr>
        <p:spPr bwMode="auto">
          <a:xfrm>
            <a:off x="381000" y="5334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Functionalist Theories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64" name="Text Box 4"/>
          <p:cNvSpPr txBox="1">
            <a:spLocks noChangeArrowheads="1"/>
          </p:cNvSpPr>
          <p:nvPr/>
        </p:nvSpPr>
        <p:spPr bwMode="auto">
          <a:xfrm>
            <a:off x="457200" y="4343400"/>
            <a:ext cx="8229600" cy="1371600"/>
          </a:xfrm>
          <a:prstGeom prst="rect">
            <a:avLst/>
          </a:prstGeom>
          <a:solidFill>
            <a:srgbClr val="A9D8C3"/>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Equilibrium Theory</a:t>
            </a:r>
          </a:p>
          <a:p>
            <a:pPr marL="685800" lvl="1" indent="-228600" eaLnBrk="0" hangingPunct="0">
              <a:lnSpc>
                <a:spcPct val="100000"/>
              </a:lnSpc>
              <a:spcAft>
                <a:spcPct val="25000"/>
              </a:spcAft>
              <a:buFontTx/>
              <a:buChar char="•"/>
            </a:pPr>
            <a:r>
              <a:rPr lang="en-US" sz="2200" baseline="0">
                <a:cs typeface="Arial" charset="0"/>
              </a:rPr>
              <a:t>A change in one part of the social system produces changes in all of the other parts of the system.</a:t>
            </a:r>
          </a:p>
        </p:txBody>
      </p:sp>
      <p:sp>
        <p:nvSpPr>
          <p:cNvPr id="1013765" name="Rectangle 5"/>
          <p:cNvSpPr>
            <a:spLocks noChangeArrowheads="1"/>
          </p:cNvSpPr>
          <p:nvPr/>
        </p:nvSpPr>
        <p:spPr bwMode="auto">
          <a:xfrm>
            <a:off x="381000" y="5334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Functionalist Theories</a:t>
            </a:r>
            <a:endParaRPr lang="en-US" sz="2800" b="1" baseline="0">
              <a:solidFill>
                <a:srgbClr val="FFCC00"/>
              </a:solidFill>
            </a:endParaRPr>
          </a:p>
        </p:txBody>
      </p:sp>
      <p:sp>
        <p:nvSpPr>
          <p:cNvPr id="1013766" name="Text Box 6"/>
          <p:cNvSpPr txBox="1">
            <a:spLocks noChangeArrowheads="1"/>
          </p:cNvSpPr>
          <p:nvPr/>
        </p:nvSpPr>
        <p:spPr bwMode="auto">
          <a:xfrm>
            <a:off x="457200" y="1371600"/>
            <a:ext cx="8229600" cy="2667000"/>
          </a:xfrm>
          <a:prstGeom prst="rect">
            <a:avLst/>
          </a:prstGeom>
          <a:solidFill>
            <a:srgbClr val="E0E9ED"/>
          </a:solidFill>
          <a:ln w="9525">
            <a:noFill/>
            <a:miter lim="800000"/>
            <a:headEnd/>
            <a:tailEnd/>
          </a:ln>
          <a:effectLst/>
        </p:spPr>
        <p:txBody>
          <a:bodyPr/>
          <a:lstStyle/>
          <a:p>
            <a:pPr marL="171450" indent="-171450" eaLnBrk="0" hangingPunct="0">
              <a:lnSpc>
                <a:spcPct val="100000"/>
              </a:lnSpc>
              <a:spcAft>
                <a:spcPct val="25000"/>
              </a:spcAft>
            </a:pPr>
            <a:r>
              <a:rPr lang="en-US" sz="2400" b="1" baseline="0">
                <a:solidFill>
                  <a:srgbClr val="BF0000"/>
                </a:solidFill>
                <a:cs typeface="Arial" charset="0"/>
              </a:rPr>
              <a:t>Evolutionary Theory</a:t>
            </a:r>
          </a:p>
          <a:p>
            <a:pPr marL="685800" lvl="1" indent="-228600" eaLnBrk="0" hangingPunct="0">
              <a:lnSpc>
                <a:spcPct val="100000"/>
              </a:lnSpc>
              <a:spcAft>
                <a:spcPct val="25000"/>
              </a:spcAft>
              <a:buFontTx/>
              <a:buChar char="•"/>
            </a:pPr>
            <a:r>
              <a:rPr lang="en-US" sz="2200" baseline="0">
                <a:cs typeface="Arial" charset="0"/>
              </a:rPr>
              <a:t>Societies change only toward increasing complexity.</a:t>
            </a:r>
          </a:p>
          <a:p>
            <a:pPr marL="685800" lvl="1" indent="-228600" eaLnBrk="0" hangingPunct="0">
              <a:lnSpc>
                <a:spcPct val="100000"/>
              </a:lnSpc>
              <a:spcAft>
                <a:spcPct val="25000"/>
              </a:spcAft>
              <a:buFontTx/>
              <a:buChar char="•"/>
            </a:pPr>
            <a:r>
              <a:rPr lang="en-US" sz="2200" baseline="0">
                <a:cs typeface="Arial" charset="0"/>
              </a:rPr>
              <a:t>Additive process—each adaptation in society is the basis for future adaptations.</a:t>
            </a:r>
          </a:p>
          <a:p>
            <a:pPr marL="685800" lvl="1" indent="-228600" eaLnBrk="0" hangingPunct="0">
              <a:lnSpc>
                <a:spcPct val="100000"/>
              </a:lnSpc>
              <a:spcAft>
                <a:spcPct val="25000"/>
              </a:spcAft>
              <a:buFontTx/>
              <a:buChar char="•"/>
            </a:pPr>
            <a:r>
              <a:rPr lang="en-US" sz="2200" baseline="0">
                <a:cs typeface="Arial" charset="0"/>
              </a:rPr>
              <a:t>Social changes come from many sources and take many paths.</a:t>
            </a:r>
          </a:p>
        </p:txBody>
      </p:sp>
      <p:sp>
        <p:nvSpPr>
          <p:cNvPr id="1013767" name="AutoShape 7"/>
          <p:cNvSpPr>
            <a:spLocks noChangeArrowheads="1"/>
          </p:cNvSpPr>
          <p:nvPr/>
        </p:nvSpPr>
        <p:spPr bwMode="auto">
          <a:xfrm flipH="1" flipV="1">
            <a:off x="8458200" y="40814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13766"/>
                                        </p:tgtEl>
                                        <p:attrNameLst>
                                          <p:attrName>style.visibility</p:attrName>
                                        </p:attrNameLst>
                                      </p:cBhvr>
                                      <p:to>
                                        <p:strVal val="visible"/>
                                      </p:to>
                                    </p:set>
                                    <p:animEffect transition="in" filter="wipe(left)">
                                      <p:cBhvr>
                                        <p:cTn id="7" dur="500"/>
                                        <p:tgtEl>
                                          <p:spTgt spid="101376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137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13767"/>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013764"/>
                                        </p:tgtEl>
                                        <p:attrNameLst>
                                          <p:attrName>style.visibility</p:attrName>
                                        </p:attrNameLst>
                                      </p:cBhvr>
                                      <p:to>
                                        <p:strVal val="visible"/>
                                      </p:to>
                                    </p:set>
                                    <p:animEffect transition="in" filter="wipe(left)">
                                      <p:cBhvr>
                                        <p:cTn id="18" dur="500"/>
                                        <p:tgtEl>
                                          <p:spTgt spid="1013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4" grpId="0" animBg="1"/>
      <p:bldP spid="1013766" grpId="0" animBg="1"/>
      <p:bldP spid="1013767" grpId="0" animBg="1"/>
      <p:bldP spid="1013767" grpId="1"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336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83363" name="Rectangle 3"/>
          <p:cNvSpPr>
            <a:spLocks noChangeArrowheads="1"/>
          </p:cNvSpPr>
          <p:nvPr/>
        </p:nvSpPr>
        <p:spPr bwMode="auto">
          <a:xfrm>
            <a:off x="457200" y="3733800"/>
            <a:ext cx="8229600" cy="19812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400" b="1" baseline="0">
                <a:solidFill>
                  <a:srgbClr val="BF0000"/>
                </a:solidFill>
              </a:rPr>
              <a:t>Answer: </a:t>
            </a:r>
            <a:r>
              <a:rPr lang="en-US" sz="2400" i="1" baseline="0"/>
              <a:t>cyclical theory—societies rise, go through various stages of development, and then fall; evolutionary theory—society moves towards increasing complexity; equilibrium theory—a change in one part of the social system produces changes in all other parts of the system</a:t>
            </a:r>
          </a:p>
        </p:txBody>
      </p:sp>
      <p:sp>
        <p:nvSpPr>
          <p:cNvPr id="783364" name="Rectangle 4"/>
          <p:cNvSpPr>
            <a:spLocks noChangeArrowheads="1"/>
          </p:cNvSpPr>
          <p:nvPr/>
        </p:nvSpPr>
        <p:spPr bwMode="auto">
          <a:xfrm>
            <a:off x="457200" y="1219200"/>
            <a:ext cx="8229600" cy="23622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Summarize</a:t>
            </a:r>
          </a:p>
          <a:p>
            <a:pPr marL="233363" indent="-233363" algn="ctr">
              <a:lnSpc>
                <a:spcPct val="100000"/>
              </a:lnSpc>
              <a:spcBef>
                <a:spcPct val="0"/>
              </a:spcBef>
              <a:spcAft>
                <a:spcPct val="30000"/>
              </a:spcAft>
            </a:pPr>
            <a:r>
              <a:rPr lang="en-US" baseline="0"/>
              <a:t>How do cyclical theory, evolutionary </a:t>
            </a:r>
            <a:br>
              <a:rPr lang="en-US" baseline="0"/>
            </a:br>
            <a:r>
              <a:rPr lang="en-US" baseline="0"/>
              <a:t>theory, and equilibrium theory </a:t>
            </a:r>
            <a:br>
              <a:rPr lang="en-US" baseline="0"/>
            </a:br>
            <a:r>
              <a:rPr lang="en-US" baseline="0"/>
              <a:t>explain social change?</a:t>
            </a:r>
          </a:p>
        </p:txBody>
      </p:sp>
      <p:sp>
        <p:nvSpPr>
          <p:cNvPr id="783365"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783366" name="AutoShape 6"/>
          <p:cNvSpPr>
            <a:spLocks noChangeArrowheads="1"/>
          </p:cNvSpPr>
          <p:nvPr/>
        </p:nvSpPr>
        <p:spPr bwMode="auto">
          <a:xfrm flipH="1" flipV="1">
            <a:off x="8458200" y="36242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83366"/>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83363"/>
                                        </p:tgtEl>
                                        <p:attrNameLst>
                                          <p:attrName>style.visibility</p:attrName>
                                        </p:attrNameLst>
                                      </p:cBhvr>
                                      <p:to>
                                        <p:strVal val="visible"/>
                                      </p:to>
                                    </p:set>
                                    <p:animEffect transition="in" filter="wipe(up)">
                                      <p:cBhvr>
                                        <p:cTn id="10" dur="500"/>
                                        <p:tgtEl>
                                          <p:spTgt spid="78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animBg="1"/>
      <p:bldP spid="78336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2146" name="Text Box 2"/>
          <p:cNvSpPr txBox="1">
            <a:spLocks noChangeArrowheads="1"/>
          </p:cNvSpPr>
          <p:nvPr/>
        </p:nvSpPr>
        <p:spPr bwMode="auto">
          <a:xfrm>
            <a:off x="457200" y="1219200"/>
            <a:ext cx="8229600" cy="1447800"/>
          </a:xfrm>
          <a:prstGeom prst="rect">
            <a:avLst/>
          </a:prstGeom>
          <a:solidFill>
            <a:srgbClr val="F9F5B4"/>
          </a:solidFill>
          <a:ln w="9525">
            <a:noFill/>
            <a:miter lim="800000"/>
            <a:headEnd/>
            <a:tailEnd/>
          </a:ln>
          <a:effectLst/>
        </p:spPr>
        <p:txBody>
          <a:bodyPr/>
          <a:lstStyle/>
          <a:p>
            <a:pPr>
              <a:lnSpc>
                <a:spcPct val="120000"/>
              </a:lnSpc>
            </a:pPr>
            <a:r>
              <a:rPr lang="en-US" sz="2400" baseline="0"/>
              <a:t>According to conflict theorists, change results from conflicts between groups with opposing interests. Most conflicts arise from disputes over access to power and wealth.</a:t>
            </a:r>
          </a:p>
        </p:txBody>
      </p:sp>
      <p:grpSp>
        <p:nvGrpSpPr>
          <p:cNvPr id="902155" name="Group 11"/>
          <p:cNvGrpSpPr>
            <a:grpSpLocks/>
          </p:cNvGrpSpPr>
          <p:nvPr/>
        </p:nvGrpSpPr>
        <p:grpSpPr bwMode="auto">
          <a:xfrm>
            <a:off x="457200" y="2971800"/>
            <a:ext cx="8229600" cy="2801938"/>
            <a:chOff x="288" y="1691"/>
            <a:chExt cx="5184" cy="2149"/>
          </a:xfrm>
        </p:grpSpPr>
        <p:sp>
          <p:nvSpPr>
            <p:cNvPr id="902148" name="Text Box 4"/>
            <p:cNvSpPr txBox="1">
              <a:spLocks noChangeArrowheads="1"/>
            </p:cNvSpPr>
            <p:nvPr/>
          </p:nvSpPr>
          <p:spPr bwMode="auto">
            <a:xfrm>
              <a:off x="288" y="2016"/>
              <a:ext cx="5184" cy="1824"/>
            </a:xfrm>
            <a:prstGeom prst="rect">
              <a:avLst/>
            </a:prstGeom>
            <a:solidFill>
              <a:srgbClr val="E0E9ED"/>
            </a:solidFill>
            <a:ln w="9525">
              <a:noFill/>
              <a:miter lim="800000"/>
              <a:headEnd/>
              <a:tailEnd/>
            </a:ln>
            <a:effectLst/>
          </p:spPr>
          <p:txBody>
            <a:bodyPr/>
            <a:lstStyle/>
            <a:p>
              <a:pPr marL="228600" indent="-228600">
                <a:buFontTx/>
                <a:buChar char="•"/>
              </a:pPr>
              <a:r>
                <a:rPr lang="en-US" sz="2200" b="1" baseline="0"/>
                <a:t>Class conflict:</a:t>
              </a:r>
              <a:r>
                <a:rPr lang="en-US" sz="2200" baseline="0"/>
                <a:t> All societies throughout history have been subject to conflicts between the people who have power and those who lack power.</a:t>
              </a:r>
            </a:p>
            <a:p>
              <a:pPr marL="228600" indent="-228600">
                <a:buFontTx/>
                <a:buChar char="•"/>
              </a:pPr>
              <a:r>
                <a:rPr lang="en-US" sz="2200" baseline="0"/>
                <a:t>Social change arises from the powerless seeking power.</a:t>
              </a:r>
            </a:p>
            <a:p>
              <a:pPr marL="228600" indent="-228600">
                <a:buFontTx/>
                <a:buChar char="•"/>
              </a:pPr>
              <a:r>
                <a:rPr lang="en-US" sz="2200" baseline="0"/>
                <a:t>Violent revolution would result in classless society.</a:t>
              </a:r>
            </a:p>
          </p:txBody>
        </p:sp>
        <p:sp>
          <p:nvSpPr>
            <p:cNvPr id="902149" name="Text Box 5"/>
            <p:cNvSpPr txBox="1">
              <a:spLocks noChangeArrowheads="1"/>
            </p:cNvSpPr>
            <p:nvPr/>
          </p:nvSpPr>
          <p:spPr bwMode="auto">
            <a:xfrm>
              <a:off x="288" y="1691"/>
              <a:ext cx="5184" cy="325"/>
            </a:xfrm>
            <a:prstGeom prst="rect">
              <a:avLst/>
            </a:prstGeom>
            <a:solidFill>
              <a:srgbClr val="E0E9ED"/>
            </a:solidFill>
            <a:ln w="9525">
              <a:noFill/>
              <a:miter lim="800000"/>
              <a:headEnd/>
              <a:tailEnd/>
            </a:ln>
            <a:effectLst/>
          </p:spPr>
          <p:txBody>
            <a:bodyPr/>
            <a:lstStyle/>
            <a:p>
              <a:pPr>
                <a:lnSpc>
                  <a:spcPct val="100000"/>
                </a:lnSpc>
                <a:spcBef>
                  <a:spcPct val="0"/>
                </a:spcBef>
              </a:pPr>
              <a:r>
                <a:rPr lang="en-US" sz="2400" b="1" baseline="0">
                  <a:solidFill>
                    <a:srgbClr val="BF0000"/>
                  </a:solidFill>
                </a:rPr>
                <a:t>Marx and Class Conflict</a:t>
              </a:r>
              <a:endParaRPr lang="en-US" sz="2400" b="1" baseline="0"/>
            </a:p>
          </p:txBody>
        </p:sp>
      </p:grpSp>
      <p:sp>
        <p:nvSpPr>
          <p:cNvPr id="902150"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Conflict Theory</a:t>
            </a:r>
            <a:endParaRPr lang="en-US" sz="2800" b="1" baseline="0">
              <a:solidFill>
                <a:srgbClr val="FFCC00"/>
              </a:solidFill>
            </a:endParaRPr>
          </a:p>
        </p:txBody>
      </p:sp>
      <p:sp>
        <p:nvSpPr>
          <p:cNvPr id="902156" name="AutoShape 12"/>
          <p:cNvSpPr>
            <a:spLocks noChangeArrowheads="1"/>
          </p:cNvSpPr>
          <p:nvPr/>
        </p:nvSpPr>
        <p:spPr bwMode="auto">
          <a:xfrm flipH="1" flipV="1">
            <a:off x="8458200" y="27098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02156"/>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02155"/>
                                        </p:tgtEl>
                                        <p:attrNameLst>
                                          <p:attrName>style.visibility</p:attrName>
                                        </p:attrNameLst>
                                      </p:cBhvr>
                                      <p:to>
                                        <p:strVal val="visible"/>
                                      </p:to>
                                    </p:set>
                                    <p:animEffect transition="in" filter="wipe(left)">
                                      <p:cBhvr>
                                        <p:cTn id="10" dur="500"/>
                                        <p:tgtEl>
                                          <p:spTgt spid="902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7858" name="Text Box 2"/>
          <p:cNvSpPr txBox="1">
            <a:spLocks noChangeArrowheads="1"/>
          </p:cNvSpPr>
          <p:nvPr/>
        </p:nvSpPr>
        <p:spPr bwMode="auto">
          <a:xfrm>
            <a:off x="457200" y="1219200"/>
            <a:ext cx="8229600" cy="1447800"/>
          </a:xfrm>
          <a:prstGeom prst="rect">
            <a:avLst/>
          </a:prstGeom>
          <a:solidFill>
            <a:srgbClr val="F9F5B4"/>
          </a:solidFill>
          <a:ln w="9525">
            <a:noFill/>
            <a:miter lim="800000"/>
            <a:headEnd/>
            <a:tailEnd/>
          </a:ln>
          <a:effectLst/>
        </p:spPr>
        <p:txBody>
          <a:bodyPr/>
          <a:lstStyle/>
          <a:p>
            <a:pPr>
              <a:lnSpc>
                <a:spcPct val="120000"/>
              </a:lnSpc>
            </a:pPr>
            <a:r>
              <a:rPr lang="en-US" sz="2400" baseline="0"/>
              <a:t>According to conflict theorists, change results from conflicts between groups with opposing interests. Most conflicts arise from disputes over access to power and wealth.</a:t>
            </a:r>
          </a:p>
        </p:txBody>
      </p:sp>
      <p:sp>
        <p:nvSpPr>
          <p:cNvPr id="1017862"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Conflict Theory</a:t>
            </a:r>
            <a:endParaRPr lang="en-US" sz="2800" b="1" baseline="0">
              <a:solidFill>
                <a:srgbClr val="FFCC00"/>
              </a:solidFill>
            </a:endParaRPr>
          </a:p>
        </p:txBody>
      </p:sp>
      <p:grpSp>
        <p:nvGrpSpPr>
          <p:cNvPr id="1017866" name="Group 10"/>
          <p:cNvGrpSpPr>
            <a:grpSpLocks/>
          </p:cNvGrpSpPr>
          <p:nvPr/>
        </p:nvGrpSpPr>
        <p:grpSpPr bwMode="auto">
          <a:xfrm>
            <a:off x="457200" y="2895600"/>
            <a:ext cx="8229600" cy="2819400"/>
            <a:chOff x="288" y="2166"/>
            <a:chExt cx="2448" cy="1338"/>
          </a:xfrm>
        </p:grpSpPr>
        <p:sp>
          <p:nvSpPr>
            <p:cNvPr id="1017867" name="Text Box 11"/>
            <p:cNvSpPr txBox="1">
              <a:spLocks noChangeArrowheads="1"/>
            </p:cNvSpPr>
            <p:nvPr/>
          </p:nvSpPr>
          <p:spPr bwMode="auto">
            <a:xfrm>
              <a:off x="288" y="2400"/>
              <a:ext cx="2448" cy="1104"/>
            </a:xfrm>
            <a:prstGeom prst="rect">
              <a:avLst/>
            </a:prstGeom>
            <a:solidFill>
              <a:schemeClr val="bg1"/>
            </a:solidFill>
            <a:ln w="9525">
              <a:noFill/>
              <a:miter lim="800000"/>
              <a:headEnd/>
              <a:tailEnd/>
            </a:ln>
            <a:effectLst/>
          </p:spPr>
          <p:txBody>
            <a:bodyPr/>
            <a:lstStyle/>
            <a:p>
              <a:pPr marL="228600" indent="-228600">
                <a:buFontTx/>
                <a:buChar char="•"/>
              </a:pPr>
              <a:r>
                <a:rPr lang="en-US" sz="2200" baseline="0"/>
                <a:t>Agreed with Marx that conflict is a central feature of all societies</a:t>
              </a:r>
            </a:p>
            <a:p>
              <a:pPr marL="228600" indent="-228600">
                <a:buFontTx/>
                <a:buChar char="•"/>
              </a:pPr>
              <a:r>
                <a:rPr lang="en-US" sz="2200" baseline="0"/>
                <a:t>Claims that social conflict can take many forms</a:t>
              </a:r>
            </a:p>
            <a:p>
              <a:pPr marL="228600" indent="-228600">
                <a:buFontTx/>
                <a:buChar char="•"/>
              </a:pPr>
              <a:r>
                <a:rPr lang="en-US" sz="2200" baseline="0"/>
                <a:t>Violent revolution not always necessary</a:t>
              </a:r>
            </a:p>
            <a:p>
              <a:pPr marL="228600" indent="-228600">
                <a:buFontTx/>
                <a:buChar char="•"/>
              </a:pPr>
              <a:r>
                <a:rPr lang="en-US" sz="2200" baseline="0"/>
                <a:t>Modern critics claim scope of conflict theories is too limited</a:t>
              </a:r>
            </a:p>
          </p:txBody>
        </p:sp>
        <p:sp>
          <p:nvSpPr>
            <p:cNvPr id="1017868" name="Text Box 12"/>
            <p:cNvSpPr txBox="1">
              <a:spLocks noChangeArrowheads="1"/>
            </p:cNvSpPr>
            <p:nvPr/>
          </p:nvSpPr>
          <p:spPr bwMode="auto">
            <a:xfrm>
              <a:off x="288" y="2166"/>
              <a:ext cx="2448" cy="234"/>
            </a:xfrm>
            <a:prstGeom prst="rect">
              <a:avLst/>
            </a:prstGeom>
            <a:solidFill>
              <a:schemeClr val="bg1"/>
            </a:solidFill>
            <a:ln w="9525">
              <a:noFill/>
              <a:miter lim="800000"/>
              <a:headEnd/>
              <a:tailEnd/>
            </a:ln>
            <a:effectLst/>
          </p:spPr>
          <p:txBody>
            <a:bodyPr/>
            <a:lstStyle/>
            <a:p>
              <a:pPr>
                <a:lnSpc>
                  <a:spcPct val="100000"/>
                </a:lnSpc>
                <a:spcBef>
                  <a:spcPct val="0"/>
                </a:spcBef>
              </a:pPr>
              <a:r>
                <a:rPr lang="en-US" sz="2400" b="1" baseline="0">
                  <a:solidFill>
                    <a:srgbClr val="BF0000"/>
                  </a:solidFill>
                </a:rPr>
                <a:t>Dahrendorf and Social Conflict</a:t>
              </a:r>
              <a:endParaRPr lang="en-US" sz="2400" b="1" baseline="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7866"/>
                                        </p:tgtEl>
                                        <p:attrNameLst>
                                          <p:attrName>style.visibility</p:attrName>
                                        </p:attrNameLst>
                                      </p:cBhvr>
                                      <p:to>
                                        <p:strVal val="visible"/>
                                      </p:to>
                                    </p:set>
                                    <p:animEffect transition="in" filter="wipe(left)">
                                      <p:cBhvr>
                                        <p:cTn id="7" dur="500"/>
                                        <p:tgtEl>
                                          <p:spTgt spid="1017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7142" name="Picture 6" descr="soc_417"/>
          <p:cNvPicPr>
            <a:picLocks noChangeAspect="1" noChangeArrowheads="1"/>
          </p:cNvPicPr>
          <p:nvPr/>
        </p:nvPicPr>
        <p:blipFill>
          <a:blip r:embed="rId2" cstate="print"/>
          <a:srcRect/>
          <a:stretch>
            <a:fillRect/>
          </a:stretch>
        </p:blipFill>
        <p:spPr bwMode="auto">
          <a:xfrm>
            <a:off x="152400" y="685800"/>
            <a:ext cx="4310063" cy="5029200"/>
          </a:xfrm>
          <a:prstGeom prst="rect">
            <a:avLst/>
          </a:prstGeom>
          <a:noFill/>
        </p:spPr>
      </p:pic>
      <p:pic>
        <p:nvPicPr>
          <p:cNvPr id="987143" name="Picture 7" descr="soc_418"/>
          <p:cNvPicPr>
            <a:picLocks noChangeAspect="1" noChangeArrowheads="1"/>
          </p:cNvPicPr>
          <p:nvPr/>
        </p:nvPicPr>
        <p:blipFill>
          <a:blip r:embed="rId3" cstate="print"/>
          <a:srcRect/>
          <a:stretch>
            <a:fillRect/>
          </a:stretch>
        </p:blipFill>
        <p:spPr bwMode="auto">
          <a:xfrm>
            <a:off x="4495800" y="1524000"/>
            <a:ext cx="4495800" cy="3600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87142"/>
                                        </p:tgtEl>
                                        <p:attrNameLst>
                                          <p:attrName>style.visibility</p:attrName>
                                        </p:attrNameLst>
                                      </p:cBhvr>
                                      <p:to>
                                        <p:strVal val="visible"/>
                                      </p:to>
                                    </p:set>
                                    <p:animEffect transition="in" filter="slide(fromBottom)">
                                      <p:cBhvr>
                                        <p:cTn id="7" dur="1000"/>
                                        <p:tgtEl>
                                          <p:spTgt spid="987142"/>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987143"/>
                                        </p:tgtEl>
                                        <p:attrNameLst>
                                          <p:attrName>style.visibility</p:attrName>
                                        </p:attrNameLst>
                                      </p:cBhvr>
                                      <p:to>
                                        <p:strVal val="visible"/>
                                      </p:to>
                                    </p:set>
                                    <p:animEffect transition="in" filter="slide(fromRight)">
                                      <p:cBhvr>
                                        <p:cTn id="11" dur="1000"/>
                                        <p:tgtEl>
                                          <p:spTgt spid="987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7458"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87459" name="Rectangle 3"/>
          <p:cNvSpPr>
            <a:spLocks noChangeArrowheads="1"/>
          </p:cNvSpPr>
          <p:nvPr/>
        </p:nvSpPr>
        <p:spPr bwMode="auto">
          <a:xfrm>
            <a:off x="457200" y="3505200"/>
            <a:ext cx="8229600" cy="19812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Marx believed that social change occurs when the powerless attempt to gain power, while Dahrendorf believed social change could be accomplished through compromise.</a:t>
            </a:r>
          </a:p>
        </p:txBody>
      </p:sp>
      <p:sp>
        <p:nvSpPr>
          <p:cNvPr id="787460" name="Rectangle 4"/>
          <p:cNvSpPr>
            <a:spLocks noChangeArrowheads="1"/>
          </p:cNvSpPr>
          <p:nvPr/>
        </p:nvSpPr>
        <p:spPr bwMode="auto">
          <a:xfrm>
            <a:off x="457200" y="1371600"/>
            <a:ext cx="8229600" cy="18288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Contrast</a:t>
            </a:r>
          </a:p>
          <a:p>
            <a:pPr marL="233363" indent="-233363" algn="ctr">
              <a:lnSpc>
                <a:spcPct val="100000"/>
              </a:lnSpc>
              <a:spcBef>
                <a:spcPct val="0"/>
              </a:spcBef>
              <a:spcAft>
                <a:spcPct val="30000"/>
              </a:spcAft>
            </a:pPr>
            <a:r>
              <a:rPr lang="en-US" baseline="0"/>
              <a:t>How do Dahrendorf’s views on social change differ from Marx’s views?</a:t>
            </a:r>
          </a:p>
        </p:txBody>
      </p:sp>
      <p:sp>
        <p:nvSpPr>
          <p:cNvPr id="787461"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787462" name="AutoShape 6"/>
          <p:cNvSpPr>
            <a:spLocks noChangeArrowheads="1"/>
          </p:cNvSpPr>
          <p:nvPr/>
        </p:nvSpPr>
        <p:spPr bwMode="auto">
          <a:xfrm flipH="1" flipV="1">
            <a:off x="8458200" y="32432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87462"/>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87459"/>
                                        </p:tgtEl>
                                        <p:attrNameLst>
                                          <p:attrName>style.visibility</p:attrName>
                                        </p:attrNameLst>
                                      </p:cBhvr>
                                      <p:to>
                                        <p:strVal val="visible"/>
                                      </p:to>
                                    </p:set>
                                    <p:animEffect transition="in" filter="wipe(up)">
                                      <p:cBhvr>
                                        <p:cTn id="10" dur="500"/>
                                        <p:tgtEl>
                                          <p:spTgt spid="78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59" grpId="0" animBg="1"/>
      <p:bldP spid="78746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10339" name="Rectangle 3"/>
          <p:cNvSpPr>
            <a:spLocks noChangeArrowheads="1"/>
          </p:cNvSpPr>
          <p:nvPr/>
        </p:nvSpPr>
        <p:spPr bwMode="auto">
          <a:xfrm>
            <a:off x="457200" y="1828800"/>
            <a:ext cx="8229600" cy="23622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Modernization</a:t>
            </a:r>
            <a:endParaRPr lang="en-US" sz="2400" baseline="0"/>
          </a:p>
          <a:p>
            <a:pPr marL="233363" indent="-233363">
              <a:lnSpc>
                <a:spcPct val="100000"/>
              </a:lnSpc>
              <a:spcBef>
                <a:spcPct val="0"/>
              </a:spcBef>
              <a:spcAft>
                <a:spcPct val="30000"/>
              </a:spcAft>
              <a:buFontTx/>
              <a:buChar char="•"/>
            </a:pPr>
            <a:r>
              <a:rPr lang="en-US" sz="2400" baseline="0"/>
              <a:t>Modernization is the process by which a society’s social institutions become more complex.</a:t>
            </a:r>
          </a:p>
          <a:p>
            <a:pPr marL="233363" indent="-233363">
              <a:lnSpc>
                <a:spcPct val="100000"/>
              </a:lnSpc>
              <a:spcBef>
                <a:spcPct val="0"/>
              </a:spcBef>
              <a:spcAft>
                <a:spcPct val="30000"/>
              </a:spcAft>
              <a:buFontTx/>
              <a:buChar char="•"/>
            </a:pPr>
            <a:r>
              <a:rPr lang="en-US" sz="2400" baseline="0"/>
              <a:t>Sociologists offer two explanations for this process: modernization theory and world-system theory.</a:t>
            </a:r>
          </a:p>
          <a:p>
            <a:pPr marL="233363" indent="-233363">
              <a:lnSpc>
                <a:spcPct val="100000"/>
              </a:lnSpc>
              <a:spcBef>
                <a:spcPct val="0"/>
              </a:spcBef>
              <a:spcAft>
                <a:spcPct val="30000"/>
              </a:spcAft>
            </a:pPr>
            <a:endParaRPr lang="en-US" sz="2400" baseline="0"/>
          </a:p>
        </p:txBody>
      </p:sp>
      <p:sp>
        <p:nvSpPr>
          <p:cNvPr id="910340"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5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0339"/>
                                        </p:tgtEl>
                                        <p:attrNameLst>
                                          <p:attrName>style.visibility</p:attrName>
                                        </p:attrNameLst>
                                      </p:cBhvr>
                                      <p:to>
                                        <p:strVal val="visible"/>
                                      </p:to>
                                    </p:set>
                                    <p:animEffect transition="in" filter="wipe(up)">
                                      <p:cBhvr>
                                        <p:cTn id="7" dur="1000"/>
                                        <p:tgtEl>
                                          <p:spTgt spid="91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11363" name="Rectangle 3"/>
          <p:cNvSpPr>
            <a:spLocks noChangeArrowheads="1"/>
          </p:cNvSpPr>
          <p:nvPr/>
        </p:nvSpPr>
        <p:spPr bwMode="auto">
          <a:xfrm>
            <a:off x="457200" y="3733800"/>
            <a:ext cx="8229600" cy="16764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Reading Focus</a:t>
            </a:r>
            <a:endParaRPr lang="en-US" sz="2400" b="1" baseline="0"/>
          </a:p>
          <a:p>
            <a:pPr marL="233363" indent="-233363">
              <a:lnSpc>
                <a:spcPct val="100000"/>
              </a:lnSpc>
              <a:spcBef>
                <a:spcPct val="0"/>
              </a:spcBef>
              <a:spcAft>
                <a:spcPct val="30000"/>
              </a:spcAft>
              <a:buFontTx/>
              <a:buChar char="•"/>
            </a:pPr>
            <a:r>
              <a:rPr lang="en-US" sz="2000" baseline="0"/>
              <a:t>How do sociologists explain the process of modernization?</a:t>
            </a:r>
          </a:p>
          <a:p>
            <a:pPr marL="233363" indent="-233363">
              <a:lnSpc>
                <a:spcPct val="100000"/>
              </a:lnSpc>
              <a:spcBef>
                <a:spcPct val="0"/>
              </a:spcBef>
              <a:spcAft>
                <a:spcPct val="30000"/>
              </a:spcAft>
              <a:buFontTx/>
              <a:buChar char="•"/>
            </a:pPr>
            <a:r>
              <a:rPr lang="en-US" sz="2000" baseline="0"/>
              <a:t>What impact has modernization had on social life and the natural environment?</a:t>
            </a:r>
          </a:p>
        </p:txBody>
      </p:sp>
      <p:sp>
        <p:nvSpPr>
          <p:cNvPr id="911364" name="Rectangle 4"/>
          <p:cNvSpPr>
            <a:spLocks noChangeArrowheads="1"/>
          </p:cNvSpPr>
          <p:nvPr/>
        </p:nvSpPr>
        <p:spPr bwMode="auto">
          <a:xfrm>
            <a:off x="457200" y="1600200"/>
            <a:ext cx="8229600" cy="1828800"/>
          </a:xfrm>
          <a:prstGeom prst="rect">
            <a:avLst/>
          </a:prstGeom>
          <a:solidFill>
            <a:srgbClr val="F9F5B4"/>
          </a:solidFill>
          <a:ln w="9525">
            <a:noFill/>
            <a:miter lim="800000"/>
            <a:headEnd/>
            <a:tailEnd/>
          </a:ln>
        </p:spPr>
        <p:txBody>
          <a:bodyPr/>
          <a:lstStyle/>
          <a:p>
            <a:pPr>
              <a:lnSpc>
                <a:spcPct val="100000"/>
              </a:lnSpc>
              <a:spcBef>
                <a:spcPct val="0"/>
              </a:spcBef>
              <a:spcAft>
                <a:spcPct val="30000"/>
              </a:spcAft>
            </a:pPr>
            <a:r>
              <a:rPr lang="en-US" sz="2400" b="1" baseline="0">
                <a:solidFill>
                  <a:srgbClr val="BF0000"/>
                </a:solidFill>
              </a:rPr>
              <a:t>Main Idea</a:t>
            </a:r>
            <a:endParaRPr lang="en-US" sz="2400" b="1" baseline="0"/>
          </a:p>
          <a:p>
            <a:pPr>
              <a:lnSpc>
                <a:spcPct val="120000"/>
              </a:lnSpc>
              <a:spcBef>
                <a:spcPct val="0"/>
              </a:spcBef>
              <a:spcAft>
                <a:spcPct val="30000"/>
              </a:spcAft>
            </a:pPr>
            <a:r>
              <a:rPr lang="en-US" sz="2000" baseline="0"/>
              <a:t>Modernization is the process by which a society’s social institutions become more complex. Sociologists offer two explanations of this process: modernization theory and world-system theory.</a:t>
            </a:r>
          </a:p>
        </p:txBody>
      </p:sp>
      <p:sp>
        <p:nvSpPr>
          <p:cNvPr id="911365"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Modernization</a:t>
            </a:r>
            <a:endParaRPr lang="en-US" sz="2800" b="1" baseline="0">
              <a:solidFill>
                <a:srgbClr val="FFCC00"/>
              </a:solidFill>
            </a:endParaRPr>
          </a:p>
        </p:txBody>
      </p:sp>
      <p:sp>
        <p:nvSpPr>
          <p:cNvPr id="911366" name="AutoShape 6"/>
          <p:cNvSpPr>
            <a:spLocks noChangeArrowheads="1"/>
          </p:cNvSpPr>
          <p:nvPr/>
        </p:nvSpPr>
        <p:spPr bwMode="auto">
          <a:xfrm flipH="1" flipV="1">
            <a:off x="8458200" y="34718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1366"/>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1363"/>
                                        </p:tgtEl>
                                        <p:attrNameLst>
                                          <p:attrName>style.visibility</p:attrName>
                                        </p:attrNameLst>
                                      </p:cBhvr>
                                      <p:to>
                                        <p:strVal val="visible"/>
                                      </p:to>
                                    </p:set>
                                    <p:animEffect transition="in" filter="wipe(up)">
                                      <p:cBhvr>
                                        <p:cTn id="10" dur="500"/>
                                        <p:tgtEl>
                                          <p:spTgt spid="91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3" grpId="0" animBg="1"/>
      <p:bldP spid="91136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pic>
        <p:nvPicPr>
          <p:cNvPr id="912389" name="Picture 5" descr="soc_419"/>
          <p:cNvPicPr>
            <a:picLocks noChangeAspect="1" noChangeArrowheads="1"/>
          </p:cNvPicPr>
          <p:nvPr/>
        </p:nvPicPr>
        <p:blipFill>
          <a:blip r:embed="rId4" cstate="print"/>
          <a:srcRect/>
          <a:stretch>
            <a:fillRect/>
          </a:stretch>
        </p:blipFill>
        <p:spPr bwMode="auto">
          <a:xfrm>
            <a:off x="144463" y="1905000"/>
            <a:ext cx="7323137" cy="4025900"/>
          </a:xfrm>
          <a:prstGeom prst="rect">
            <a:avLst/>
          </a:prstGeom>
          <a:noFill/>
        </p:spPr>
      </p:pic>
      <p:sp>
        <p:nvSpPr>
          <p:cNvPr id="912391" name="Text Box 7"/>
          <p:cNvSpPr txBox="1">
            <a:spLocks noChangeArrowheads="1"/>
          </p:cNvSpPr>
          <p:nvPr/>
        </p:nvSpPr>
        <p:spPr bwMode="auto">
          <a:xfrm>
            <a:off x="5410200" y="914400"/>
            <a:ext cx="3276600" cy="895350"/>
          </a:xfrm>
          <a:prstGeom prst="rect">
            <a:avLst/>
          </a:prstGeom>
          <a:gradFill rotWithShape="1">
            <a:gsLst>
              <a:gs pos="0">
                <a:srgbClr val="5E8EF8"/>
              </a:gs>
              <a:gs pos="100000">
                <a:srgbClr val="5E8EF8">
                  <a:gamma/>
                  <a:tint val="19216"/>
                  <a:invGamma/>
                </a:srgbClr>
              </a:gs>
            </a:gsLst>
            <a:lin ang="0" scaled="1"/>
          </a:gradFill>
          <a:ln w="9525" algn="ctr">
            <a:noFill/>
            <a:miter lim="800000"/>
            <a:headEnd/>
            <a:tailEnd/>
          </a:ln>
          <a:effectLst/>
        </p:spPr>
        <p:txBody>
          <a:bodyPr>
            <a:spAutoFit/>
          </a:bodyPr>
          <a:lstStyle/>
          <a:p>
            <a:pPr>
              <a:spcBef>
                <a:spcPct val="50000"/>
              </a:spcBef>
            </a:pPr>
            <a:r>
              <a:rPr lang="en-US" sz="2400" b="1" baseline="0"/>
              <a:t>What are the costs of modernization?</a:t>
            </a:r>
          </a:p>
        </p:txBody>
      </p:sp>
      <p:pic>
        <p:nvPicPr>
          <p:cNvPr id="912392"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912389"/>
                                        </p:tgtEl>
                                        <p:attrNameLst>
                                          <p:attrName>style.visibility</p:attrName>
                                        </p:attrNameLst>
                                      </p:cBhvr>
                                      <p:to>
                                        <p:strVal val="visible"/>
                                      </p:to>
                                    </p:set>
                                    <p:animEffect transition="in" filter="randombar(vertical)">
                                      <p:cBhvr>
                                        <p:cTn id="7" dur="1000"/>
                                        <p:tgtEl>
                                          <p:spTgt spid="91238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12391"/>
                                        </p:tgtEl>
                                        <p:attrNameLst>
                                          <p:attrName>style.visibility</p:attrName>
                                        </p:attrNameLst>
                                      </p:cBhvr>
                                      <p:to>
                                        <p:strVal val="visible"/>
                                      </p:to>
                                    </p:set>
                                    <p:animEffect transition="in" filter="wipe(left)">
                                      <p:cBhvr>
                                        <p:cTn id="11" dur="500"/>
                                        <p:tgtEl>
                                          <p:spTgt spid="91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40035" name="Rectangle 3"/>
          <p:cNvSpPr>
            <a:spLocks noChangeArrowheads="1"/>
          </p:cNvSpPr>
          <p:nvPr/>
        </p:nvSpPr>
        <p:spPr bwMode="auto">
          <a:xfrm>
            <a:off x="457200" y="1371600"/>
            <a:ext cx="8229600" cy="44196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50000"/>
              </a:spcAft>
              <a:buFontTx/>
              <a:buChar char="•"/>
            </a:pPr>
            <a:r>
              <a:rPr lang="en-US" sz="2200" baseline="0"/>
              <a:t>The relatively spontaneous social behavior that occurs when people try to develop common solutions to unclear situations</a:t>
            </a:r>
          </a:p>
          <a:p>
            <a:pPr marL="233363" indent="-233363">
              <a:lnSpc>
                <a:spcPct val="100000"/>
              </a:lnSpc>
              <a:spcBef>
                <a:spcPct val="0"/>
              </a:spcBef>
              <a:spcAft>
                <a:spcPct val="50000"/>
              </a:spcAft>
              <a:buFontTx/>
              <a:buChar char="•"/>
            </a:pPr>
            <a:r>
              <a:rPr lang="en-US" sz="2200" baseline="0"/>
              <a:t>Difficult to study because</a:t>
            </a:r>
            <a:r>
              <a:rPr lang="en-US" sz="2000" baseline="0"/>
              <a:t> </a:t>
            </a:r>
          </a:p>
          <a:p>
            <a:pPr marL="685800" lvl="1" indent="-228600">
              <a:lnSpc>
                <a:spcPct val="100000"/>
              </a:lnSpc>
              <a:spcBef>
                <a:spcPct val="0"/>
              </a:spcBef>
              <a:spcAft>
                <a:spcPct val="50000"/>
              </a:spcAft>
              <a:buFontTx/>
              <a:buChar char="–"/>
            </a:pPr>
            <a:r>
              <a:rPr lang="en-US" sz="2000" baseline="0"/>
              <a:t>the types of collective behavior are numerous.</a:t>
            </a:r>
          </a:p>
          <a:p>
            <a:pPr marL="685800" lvl="1" indent="-228600">
              <a:lnSpc>
                <a:spcPct val="100000"/>
              </a:lnSpc>
              <a:spcBef>
                <a:spcPct val="0"/>
              </a:spcBef>
              <a:spcAft>
                <a:spcPct val="50000"/>
              </a:spcAft>
              <a:buFontTx/>
              <a:buChar char="–"/>
            </a:pPr>
            <a:r>
              <a:rPr lang="en-US" sz="2000" baseline="0"/>
              <a:t>behavior involves many people who do not know each other.</a:t>
            </a:r>
          </a:p>
          <a:p>
            <a:pPr marL="685800" lvl="1" indent="-228600">
              <a:lnSpc>
                <a:spcPct val="100000"/>
              </a:lnSpc>
              <a:spcBef>
                <a:spcPct val="0"/>
              </a:spcBef>
              <a:spcAft>
                <a:spcPct val="50000"/>
              </a:spcAft>
              <a:buFontTx/>
              <a:buChar char="–"/>
            </a:pPr>
            <a:r>
              <a:rPr lang="en-US" sz="2000" baseline="0"/>
              <a:t>collective behavior is not an enduring aspect of society</a:t>
            </a:r>
            <a:r>
              <a:rPr lang="en-US" sz="1800" baseline="0"/>
              <a:t>.</a:t>
            </a:r>
          </a:p>
          <a:p>
            <a:pPr marL="233363" indent="-233363">
              <a:lnSpc>
                <a:spcPct val="100000"/>
              </a:lnSpc>
              <a:spcBef>
                <a:spcPct val="0"/>
              </a:spcBef>
              <a:spcAft>
                <a:spcPct val="50000"/>
              </a:spcAft>
              <a:buFontTx/>
              <a:buChar char="•"/>
            </a:pPr>
            <a:r>
              <a:rPr lang="en-US" sz="2200" i="1" baseline="0"/>
              <a:t>Collectivities</a:t>
            </a:r>
            <a:r>
              <a:rPr lang="en-US" sz="2200" baseline="0"/>
              <a:t> are groups that exhibit collective behavior</a:t>
            </a:r>
          </a:p>
          <a:p>
            <a:pPr marL="233363" indent="-233363">
              <a:lnSpc>
                <a:spcPct val="100000"/>
              </a:lnSpc>
              <a:spcBef>
                <a:spcPct val="0"/>
              </a:spcBef>
              <a:spcAft>
                <a:spcPct val="50000"/>
              </a:spcAft>
              <a:buFontTx/>
              <a:buChar char="•"/>
            </a:pPr>
            <a:r>
              <a:rPr lang="en-US" sz="2200" baseline="0"/>
              <a:t>Collectivities include </a:t>
            </a:r>
            <a:r>
              <a:rPr lang="en-US" sz="2200" b="1" baseline="0"/>
              <a:t>crowds</a:t>
            </a:r>
            <a:r>
              <a:rPr lang="en-US" sz="2200" baseline="0"/>
              <a:t>, </a:t>
            </a:r>
            <a:r>
              <a:rPr lang="en-US" sz="2200" b="1" baseline="0"/>
              <a:t>mobs</a:t>
            </a:r>
            <a:r>
              <a:rPr lang="en-US" sz="2200" baseline="0"/>
              <a:t>, </a:t>
            </a:r>
            <a:r>
              <a:rPr lang="en-US" sz="2200" b="1" baseline="0"/>
              <a:t>riots</a:t>
            </a:r>
            <a:r>
              <a:rPr lang="en-US" sz="2200" baseline="0"/>
              <a:t>, </a:t>
            </a:r>
            <a:r>
              <a:rPr lang="en-US" sz="2200" b="1" baseline="0"/>
              <a:t>panics</a:t>
            </a:r>
            <a:r>
              <a:rPr lang="en-US" sz="2200" baseline="0"/>
              <a:t>, </a:t>
            </a:r>
            <a:r>
              <a:rPr lang="en-US" sz="2200" b="1" baseline="0"/>
              <a:t>mass hysteria</a:t>
            </a:r>
            <a:r>
              <a:rPr lang="en-US" sz="2200" baseline="0"/>
              <a:t>, crazes, fashions, fads, rumors, urban legends, and </a:t>
            </a:r>
            <a:r>
              <a:rPr lang="en-US" sz="2200" b="1" baseline="0"/>
              <a:t>public opinion</a:t>
            </a:r>
            <a:r>
              <a:rPr lang="en-US" sz="2000" baseline="0"/>
              <a:t>.</a:t>
            </a:r>
            <a:endParaRPr lang="en-US" sz="2000" b="1" baseline="0"/>
          </a:p>
        </p:txBody>
      </p:sp>
      <p:sp>
        <p:nvSpPr>
          <p:cNvPr id="94003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Defining Collective Behavior</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0035"/>
                                        </p:tgtEl>
                                        <p:attrNameLst>
                                          <p:attrName>style.visibility</p:attrName>
                                        </p:attrNameLst>
                                      </p:cBhvr>
                                      <p:to>
                                        <p:strVal val="visible"/>
                                      </p:to>
                                    </p:set>
                                    <p:animEffect transition="in" filter="wipe(up)">
                                      <p:cBhvr>
                                        <p:cTn id="7" dur="1000"/>
                                        <p:tgtEl>
                                          <p:spTgt spid="94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88163" name="Rectangle 3"/>
          <p:cNvSpPr>
            <a:spLocks noChangeArrowheads="1"/>
          </p:cNvSpPr>
          <p:nvPr/>
        </p:nvSpPr>
        <p:spPr bwMode="auto">
          <a:xfrm>
            <a:off x="457200" y="1981200"/>
            <a:ext cx="8229600" cy="25146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400" b="1" baseline="0"/>
              <a:t>Modernization: </a:t>
            </a:r>
            <a:r>
              <a:rPr lang="en-US" sz="2400" baseline="0"/>
              <a:t>The process by which a society’s social institutions become increasingly complex as the society moves toward industrialization.</a:t>
            </a:r>
          </a:p>
          <a:p>
            <a:pPr marL="233363" indent="-233363">
              <a:lnSpc>
                <a:spcPct val="100000"/>
              </a:lnSpc>
              <a:spcBef>
                <a:spcPct val="0"/>
              </a:spcBef>
              <a:spcAft>
                <a:spcPct val="30000"/>
              </a:spcAft>
              <a:buFontTx/>
              <a:buChar char="•"/>
            </a:pPr>
            <a:r>
              <a:rPr lang="en-US" sz="2400" baseline="0"/>
              <a:t>Of the two groups of countries—more developed and less developed—the more developed nations have modernized much more rapidly.</a:t>
            </a:r>
          </a:p>
        </p:txBody>
      </p:sp>
      <p:sp>
        <p:nvSpPr>
          <p:cNvPr id="988164" name="Rectangle 4"/>
          <p:cNvSpPr>
            <a:spLocks noChangeArrowheads="1"/>
          </p:cNvSpPr>
          <p:nvPr/>
        </p:nvSpPr>
        <p:spPr bwMode="auto">
          <a:xfrm>
            <a:off x="381000" y="7620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Process of Modernization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88163"/>
                                        </p:tgtEl>
                                        <p:attrNameLst>
                                          <p:attrName>style.visibility</p:attrName>
                                        </p:attrNameLst>
                                      </p:cBhvr>
                                      <p:to>
                                        <p:strVal val="visible"/>
                                      </p:to>
                                    </p:set>
                                    <p:animEffect transition="in" filter="wipe(up)">
                                      <p:cBhvr>
                                        <p:cTn id="7" dur="1000"/>
                                        <p:tgtEl>
                                          <p:spTgt spid="98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1019907" name="Rectangle 3"/>
          <p:cNvSpPr>
            <a:spLocks noChangeArrowheads="1"/>
          </p:cNvSpPr>
          <p:nvPr/>
        </p:nvSpPr>
        <p:spPr bwMode="auto">
          <a:xfrm>
            <a:off x="457200" y="1447800"/>
            <a:ext cx="8229600" cy="40386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Modernization Theory</a:t>
            </a:r>
            <a:endParaRPr lang="en-US" sz="2800" b="1" baseline="0"/>
          </a:p>
          <a:p>
            <a:pPr marL="233363" indent="-233363">
              <a:lnSpc>
                <a:spcPct val="100000"/>
              </a:lnSpc>
              <a:spcBef>
                <a:spcPct val="0"/>
              </a:spcBef>
              <a:spcAft>
                <a:spcPct val="30000"/>
              </a:spcAft>
              <a:buFontTx/>
              <a:buChar char="•"/>
            </a:pPr>
            <a:r>
              <a:rPr lang="en-US" sz="2400" baseline="0"/>
              <a:t>More-developed nations modernized because they were the first to industrialize.</a:t>
            </a:r>
          </a:p>
          <a:p>
            <a:pPr marL="233363" indent="-233363">
              <a:lnSpc>
                <a:spcPct val="100000"/>
              </a:lnSpc>
              <a:spcBef>
                <a:spcPct val="0"/>
              </a:spcBef>
              <a:spcAft>
                <a:spcPct val="30000"/>
              </a:spcAft>
              <a:buFontTx/>
              <a:buChar char="•"/>
            </a:pPr>
            <a:r>
              <a:rPr lang="en-US" sz="2400" baseline="0"/>
              <a:t>Other nations will modernize as they industrialize</a:t>
            </a:r>
            <a:r>
              <a:rPr lang="en-US" sz="2000" baseline="0"/>
              <a:t>.</a:t>
            </a:r>
          </a:p>
          <a:p>
            <a:pPr marL="685800" lvl="1" indent="-228600">
              <a:lnSpc>
                <a:spcPct val="100000"/>
              </a:lnSpc>
              <a:spcBef>
                <a:spcPct val="0"/>
              </a:spcBef>
              <a:spcAft>
                <a:spcPct val="30000"/>
              </a:spcAft>
              <a:buFontTx/>
              <a:buChar char="–"/>
            </a:pPr>
            <a:r>
              <a:rPr lang="en-US" sz="2200" baseline="0"/>
              <a:t>To speed the process, many industrialized nations established assistance programs, which had little effect. Because of this failure, some have abandoned the theory.</a:t>
            </a:r>
          </a:p>
          <a:p>
            <a:pPr marL="685800" lvl="1" indent="-228600">
              <a:lnSpc>
                <a:spcPct val="100000"/>
              </a:lnSpc>
              <a:spcBef>
                <a:spcPct val="0"/>
              </a:spcBef>
              <a:spcAft>
                <a:spcPct val="30000"/>
              </a:spcAft>
              <a:buFontTx/>
              <a:buChar char="–"/>
            </a:pPr>
            <a:r>
              <a:rPr lang="en-US" sz="2200" baseline="0"/>
              <a:t>Population and resources differ in more- and less-developed nations</a:t>
            </a:r>
            <a:r>
              <a:rPr lang="en-US" sz="1800" baseline="0"/>
              <a:t>.</a:t>
            </a:r>
            <a:endParaRPr lang="en-US" sz="1800" b="1" baseline="0"/>
          </a:p>
        </p:txBody>
      </p:sp>
      <p:sp>
        <p:nvSpPr>
          <p:cNvPr id="1019908"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Process of Modernization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9907"/>
                                        </p:tgtEl>
                                        <p:attrNameLst>
                                          <p:attrName>style.visibility</p:attrName>
                                        </p:attrNameLst>
                                      </p:cBhvr>
                                      <p:to>
                                        <p:strVal val="visible"/>
                                      </p:to>
                                    </p:set>
                                    <p:animEffect transition="in" filter="wipe(up)">
                                      <p:cBhvr>
                                        <p:cTn id="7" dur="1000"/>
                                        <p:tgtEl>
                                          <p:spTgt spid="1019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Text Box 2"/>
          <p:cNvSpPr txBox="1">
            <a:spLocks noChangeArrowheads="1"/>
          </p:cNvSpPr>
          <p:nvPr/>
        </p:nvSpPr>
        <p:spPr bwMode="auto">
          <a:xfrm>
            <a:off x="457200" y="762000"/>
            <a:ext cx="8153400" cy="4953000"/>
          </a:xfrm>
          <a:prstGeom prst="rect">
            <a:avLst/>
          </a:prstGeom>
          <a:solidFill>
            <a:srgbClr val="F9F5B4"/>
          </a:solidFill>
          <a:ln w="9525">
            <a:noFill/>
            <a:miter lim="800000"/>
            <a:headEnd/>
            <a:tailEnd/>
          </a:ln>
          <a:effectLst/>
        </p:spPr>
        <p:txBody>
          <a:bodyPr/>
          <a:lstStyle/>
          <a:p>
            <a:pPr marL="228600" indent="-228600">
              <a:lnSpc>
                <a:spcPct val="100000"/>
              </a:lnSpc>
              <a:spcAft>
                <a:spcPct val="25000"/>
              </a:spcAft>
            </a:pPr>
            <a:r>
              <a:rPr lang="en-US" sz="2800" b="1" baseline="0">
                <a:solidFill>
                  <a:srgbClr val="BF0000"/>
                </a:solidFill>
              </a:rPr>
              <a:t>World-System Theory</a:t>
            </a:r>
            <a:endParaRPr lang="en-US" sz="2800" b="1" baseline="0"/>
          </a:p>
          <a:p>
            <a:pPr marL="228600" indent="-228600">
              <a:lnSpc>
                <a:spcPct val="100000"/>
              </a:lnSpc>
              <a:spcAft>
                <a:spcPct val="25000"/>
              </a:spcAft>
            </a:pPr>
            <a:r>
              <a:rPr lang="en-US" sz="2400" baseline="0"/>
              <a:t>There are three types of nations—core, peripheral, and semiperipheral</a:t>
            </a:r>
            <a:r>
              <a:rPr lang="en-US" sz="2200" baseline="0"/>
              <a:t>.</a:t>
            </a:r>
          </a:p>
          <a:p>
            <a:pPr marL="228600" indent="-228600">
              <a:lnSpc>
                <a:spcPct val="100000"/>
              </a:lnSpc>
              <a:spcAft>
                <a:spcPct val="25000"/>
              </a:spcAft>
              <a:buFontTx/>
              <a:buChar char="•"/>
            </a:pPr>
            <a:r>
              <a:rPr lang="en-US" sz="2200" baseline="0"/>
              <a:t>Core nations are the most powerful developed nations, control most of the world’s resources, and have diversified economies with strong manufacturing and service sectors.</a:t>
            </a:r>
          </a:p>
          <a:p>
            <a:pPr marL="228600" indent="-228600">
              <a:lnSpc>
                <a:spcPct val="100000"/>
              </a:lnSpc>
              <a:spcAft>
                <a:spcPct val="25000"/>
              </a:spcAft>
              <a:buFontTx/>
              <a:buChar char="•"/>
            </a:pPr>
            <a:r>
              <a:rPr lang="en-US" sz="2200" baseline="0"/>
              <a:t>Peripheral nations control few productive resources and depend on core nations for financial aid, technology, and manufactured goods. They also provide much raw material to core nations. </a:t>
            </a:r>
          </a:p>
          <a:p>
            <a:pPr marL="228600" indent="-228600">
              <a:lnSpc>
                <a:spcPct val="100000"/>
              </a:lnSpc>
              <a:spcAft>
                <a:spcPct val="25000"/>
              </a:spcAft>
              <a:buFontTx/>
              <a:buChar char="•"/>
            </a:pPr>
            <a:r>
              <a:rPr lang="en-US" sz="2200" baseline="0"/>
              <a:t>Semiperipheral nations are somewhere in between core and peripheral nations.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2258"/>
                                        </p:tgtEl>
                                        <p:attrNameLst>
                                          <p:attrName>style.visibility</p:attrName>
                                        </p:attrNameLst>
                                      </p:cBhvr>
                                      <p:to>
                                        <p:strVal val="visible"/>
                                      </p:to>
                                    </p:set>
                                    <p:animEffect transition="in" filter="wipe(left)">
                                      <p:cBhvr>
                                        <p:cTn id="7" dur="500"/>
                                        <p:tgtEl>
                                          <p:spTgt spid="99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5" name="Text Box 3"/>
          <p:cNvSpPr txBox="1">
            <a:spLocks noChangeArrowheads="1"/>
          </p:cNvSpPr>
          <p:nvPr/>
        </p:nvSpPr>
        <p:spPr bwMode="auto">
          <a:xfrm>
            <a:off x="533400" y="914400"/>
            <a:ext cx="8153400" cy="4724400"/>
          </a:xfrm>
          <a:prstGeom prst="rect">
            <a:avLst/>
          </a:prstGeom>
          <a:solidFill>
            <a:srgbClr val="E0E9ED"/>
          </a:solidFill>
          <a:ln w="9525">
            <a:noFill/>
            <a:miter lim="800000"/>
            <a:headEnd/>
            <a:tailEnd/>
          </a:ln>
          <a:effectLst/>
        </p:spPr>
        <p:txBody>
          <a:bodyPr/>
          <a:lstStyle/>
          <a:p>
            <a:pPr marL="342900" indent="-342900">
              <a:lnSpc>
                <a:spcPct val="100000"/>
              </a:lnSpc>
              <a:spcAft>
                <a:spcPct val="25000"/>
              </a:spcAft>
            </a:pPr>
            <a:r>
              <a:rPr lang="en-US" sz="2800" b="1" baseline="0">
                <a:solidFill>
                  <a:srgbClr val="BF0000"/>
                </a:solidFill>
              </a:rPr>
              <a:t>World-System Theory </a:t>
            </a:r>
            <a:r>
              <a:rPr lang="en-US" sz="2800" b="1" i="1" baseline="0">
                <a:solidFill>
                  <a:srgbClr val="BF0000"/>
                </a:solidFill>
              </a:rPr>
              <a:t>(cont.)</a:t>
            </a:r>
          </a:p>
          <a:p>
            <a:pPr marL="342900" indent="-342900">
              <a:lnSpc>
                <a:spcPct val="100000"/>
              </a:lnSpc>
              <a:spcAft>
                <a:spcPct val="25000"/>
              </a:spcAft>
              <a:buFontTx/>
              <a:buChar char="•"/>
            </a:pPr>
            <a:r>
              <a:rPr lang="en-US" sz="2400" baseline="0"/>
              <a:t>Some argue that peripheral nations gain from economic interactions. Others feel peripheral nations actually gain little from these interactions.</a:t>
            </a:r>
          </a:p>
          <a:p>
            <a:pPr marL="342900" indent="-342900">
              <a:lnSpc>
                <a:spcPct val="100000"/>
              </a:lnSpc>
              <a:spcAft>
                <a:spcPct val="25000"/>
              </a:spcAft>
              <a:buFontTx/>
              <a:buChar char="•"/>
            </a:pPr>
            <a:r>
              <a:rPr lang="en-US" sz="2400" baseline="0"/>
              <a:t>Peripheral nations put their entire focus on the needs of core nations, so there is little diversification.</a:t>
            </a:r>
          </a:p>
          <a:p>
            <a:pPr marL="342900" indent="-342900">
              <a:lnSpc>
                <a:spcPct val="100000"/>
              </a:lnSpc>
              <a:spcAft>
                <a:spcPct val="25000"/>
              </a:spcAft>
              <a:buFontTx/>
              <a:buChar char="•"/>
            </a:pPr>
            <a:r>
              <a:rPr lang="en-US" sz="2400" baseline="0"/>
              <a:t>Money becomes concentrated with the few who rule the peripheral nations.</a:t>
            </a:r>
          </a:p>
          <a:p>
            <a:pPr marL="342900" indent="-342900">
              <a:lnSpc>
                <a:spcPct val="100000"/>
              </a:lnSpc>
              <a:spcAft>
                <a:spcPct val="25000"/>
              </a:spcAft>
              <a:buFontTx/>
              <a:buChar char="•"/>
            </a:pPr>
            <a:r>
              <a:rPr lang="en-US" sz="2400" baseline="0"/>
              <a:t>Theory does not account for the reasons behind core nations’ growth</a:t>
            </a:r>
            <a:r>
              <a:rPr lang="en-US" sz="1800" baseline="0"/>
              <a: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4310" name="Picture 6" descr="soc_420"/>
          <p:cNvPicPr>
            <a:picLocks noChangeAspect="1" noChangeArrowheads="1"/>
          </p:cNvPicPr>
          <p:nvPr/>
        </p:nvPicPr>
        <p:blipFill>
          <a:blip r:embed="rId2" cstate="print"/>
          <a:srcRect/>
          <a:stretch>
            <a:fillRect/>
          </a:stretch>
        </p:blipFill>
        <p:spPr bwMode="auto">
          <a:xfrm>
            <a:off x="152400" y="609600"/>
            <a:ext cx="4486275" cy="5181600"/>
          </a:xfrm>
          <a:prstGeom prst="rect">
            <a:avLst/>
          </a:prstGeom>
          <a:noFill/>
        </p:spPr>
      </p:pic>
      <p:pic>
        <p:nvPicPr>
          <p:cNvPr id="994311" name="Picture 7" descr="soc_422"/>
          <p:cNvPicPr>
            <a:picLocks noChangeAspect="1" noChangeArrowheads="1"/>
          </p:cNvPicPr>
          <p:nvPr/>
        </p:nvPicPr>
        <p:blipFill>
          <a:blip r:embed="rId3" cstate="print"/>
          <a:srcRect/>
          <a:stretch>
            <a:fillRect/>
          </a:stretch>
        </p:blipFill>
        <p:spPr bwMode="auto">
          <a:xfrm>
            <a:off x="4800600" y="1465263"/>
            <a:ext cx="4343400" cy="40147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94310"/>
                                        </p:tgtEl>
                                        <p:attrNameLst>
                                          <p:attrName>style.visibility</p:attrName>
                                        </p:attrNameLst>
                                      </p:cBhvr>
                                      <p:to>
                                        <p:strVal val="visible"/>
                                      </p:to>
                                    </p:set>
                                    <p:anim calcmode="lin" valueType="num">
                                      <p:cBhvr additive="base">
                                        <p:cTn id="7" dur="1000" fill="hold"/>
                                        <p:tgtEl>
                                          <p:spTgt spid="994310"/>
                                        </p:tgtEl>
                                        <p:attrNameLst>
                                          <p:attrName>ppt_x</p:attrName>
                                        </p:attrNameLst>
                                      </p:cBhvr>
                                      <p:tavLst>
                                        <p:tav tm="0">
                                          <p:val>
                                            <p:strVal val="0-#ppt_w/2"/>
                                          </p:val>
                                        </p:tav>
                                        <p:tav tm="100000">
                                          <p:val>
                                            <p:strVal val="#ppt_x"/>
                                          </p:val>
                                        </p:tav>
                                      </p:tavLst>
                                    </p:anim>
                                    <p:anim calcmode="lin" valueType="num">
                                      <p:cBhvr additive="base">
                                        <p:cTn id="8" dur="1000" fill="hold"/>
                                        <p:tgtEl>
                                          <p:spTgt spid="9943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94311"/>
                                        </p:tgtEl>
                                        <p:attrNameLst>
                                          <p:attrName>style.visibility</p:attrName>
                                        </p:attrNameLst>
                                      </p:cBhvr>
                                      <p:to>
                                        <p:strVal val="visible"/>
                                      </p:to>
                                    </p:set>
                                    <p:anim calcmode="lin" valueType="num">
                                      <p:cBhvr additive="base">
                                        <p:cTn id="11" dur="1000" fill="hold"/>
                                        <p:tgtEl>
                                          <p:spTgt spid="994311"/>
                                        </p:tgtEl>
                                        <p:attrNameLst>
                                          <p:attrName>ppt_x</p:attrName>
                                        </p:attrNameLst>
                                      </p:cBhvr>
                                      <p:tavLst>
                                        <p:tav tm="0">
                                          <p:val>
                                            <p:strVal val="1+#ppt_w/2"/>
                                          </p:val>
                                        </p:tav>
                                        <p:tav tm="100000">
                                          <p:val>
                                            <p:strVal val="#ppt_x"/>
                                          </p:val>
                                        </p:tav>
                                      </p:tavLst>
                                    </p:anim>
                                    <p:anim calcmode="lin" valueType="num">
                                      <p:cBhvr additive="base">
                                        <p:cTn id="12" dur="1000" fill="hold"/>
                                        <p:tgtEl>
                                          <p:spTgt spid="994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5334" name="Picture 6" descr="soc_421"/>
          <p:cNvPicPr>
            <a:picLocks noChangeAspect="1" noChangeArrowheads="1"/>
          </p:cNvPicPr>
          <p:nvPr/>
        </p:nvPicPr>
        <p:blipFill>
          <a:blip r:embed="rId2" cstate="print"/>
          <a:srcRect/>
          <a:stretch>
            <a:fillRect/>
          </a:stretch>
        </p:blipFill>
        <p:spPr bwMode="auto">
          <a:xfrm>
            <a:off x="304800" y="1060450"/>
            <a:ext cx="8534400" cy="45021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95334"/>
                                        </p:tgtEl>
                                        <p:attrNameLst>
                                          <p:attrName>style.visibility</p:attrName>
                                        </p:attrNameLst>
                                      </p:cBhvr>
                                      <p:to>
                                        <p:strVal val="visible"/>
                                      </p:to>
                                    </p:set>
                                    <p:animEffect transition="in" filter="fade">
                                      <p:cBhvr>
                                        <p:cTn id="7" dur="1000"/>
                                        <p:tgtEl>
                                          <p:spTgt spid="995334"/>
                                        </p:tgtEl>
                                      </p:cBhvr>
                                    </p:animEffect>
                                    <p:anim calcmode="lin" valueType="num">
                                      <p:cBhvr>
                                        <p:cTn id="8" dur="1000" fill="hold"/>
                                        <p:tgtEl>
                                          <p:spTgt spid="995334"/>
                                        </p:tgtEl>
                                        <p:attrNameLst>
                                          <p:attrName>ppt_x</p:attrName>
                                        </p:attrNameLst>
                                      </p:cBhvr>
                                      <p:tavLst>
                                        <p:tav tm="0">
                                          <p:val>
                                            <p:strVal val="#ppt_x"/>
                                          </p:val>
                                        </p:tav>
                                        <p:tav tm="100000">
                                          <p:val>
                                            <p:strVal val="#ppt_x"/>
                                          </p:val>
                                        </p:tav>
                                      </p:tavLst>
                                    </p:anim>
                                    <p:anim calcmode="lin" valueType="num">
                                      <p:cBhvr>
                                        <p:cTn id="9" dur="1000" fill="hold"/>
                                        <p:tgtEl>
                                          <p:spTgt spid="995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6"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799747" name="Rectangle 3"/>
          <p:cNvSpPr>
            <a:spLocks noChangeArrowheads="1"/>
          </p:cNvSpPr>
          <p:nvPr/>
        </p:nvSpPr>
        <p:spPr bwMode="auto">
          <a:xfrm>
            <a:off x="457200" y="3962400"/>
            <a:ext cx="8229600" cy="17526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Modernization theory states that more-developed nations modernized because of industrialization, while world-system theory views modernization in terms of the world economy</a:t>
            </a:r>
          </a:p>
        </p:txBody>
      </p:sp>
      <p:sp>
        <p:nvSpPr>
          <p:cNvPr id="799748" name="Rectangle 4"/>
          <p:cNvSpPr>
            <a:spLocks noChangeArrowheads="1"/>
          </p:cNvSpPr>
          <p:nvPr/>
        </p:nvSpPr>
        <p:spPr bwMode="auto">
          <a:xfrm>
            <a:off x="457200" y="1371600"/>
            <a:ext cx="8229600" cy="22098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Contrast</a:t>
            </a:r>
          </a:p>
          <a:p>
            <a:pPr marL="233363" indent="-233363" algn="ctr">
              <a:lnSpc>
                <a:spcPct val="100000"/>
              </a:lnSpc>
              <a:spcBef>
                <a:spcPct val="0"/>
              </a:spcBef>
              <a:spcAft>
                <a:spcPct val="30000"/>
              </a:spcAft>
            </a:pPr>
            <a:r>
              <a:rPr lang="en-US" baseline="0"/>
              <a:t>How do modernization theory and </a:t>
            </a:r>
            <a:br>
              <a:rPr lang="en-US" baseline="0"/>
            </a:br>
            <a:r>
              <a:rPr lang="en-US" baseline="0"/>
              <a:t>world-system theory differ in the way </a:t>
            </a:r>
            <a:br>
              <a:rPr lang="en-US" baseline="0"/>
            </a:br>
            <a:r>
              <a:rPr lang="en-US" baseline="0"/>
              <a:t>they look at modernization?</a:t>
            </a:r>
          </a:p>
        </p:txBody>
      </p:sp>
      <p:sp>
        <p:nvSpPr>
          <p:cNvPr id="799749"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799750" name="AutoShape 6"/>
          <p:cNvSpPr>
            <a:spLocks noChangeArrowheads="1"/>
          </p:cNvSpPr>
          <p:nvPr/>
        </p:nvSpPr>
        <p:spPr bwMode="auto">
          <a:xfrm flipH="1" flipV="1">
            <a:off x="8458200" y="361315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99750"/>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799747"/>
                                        </p:tgtEl>
                                        <p:attrNameLst>
                                          <p:attrName>style.visibility</p:attrName>
                                        </p:attrNameLst>
                                      </p:cBhvr>
                                      <p:to>
                                        <p:strVal val="visible"/>
                                      </p:to>
                                    </p:set>
                                    <p:animEffect transition="in" filter="wipe(up)">
                                      <p:cBhvr>
                                        <p:cTn id="10" dur="500"/>
                                        <p:tgtEl>
                                          <p:spTgt spid="79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animBg="1"/>
      <p:bldP spid="79975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16483" name="Rectangle 3"/>
          <p:cNvSpPr>
            <a:spLocks noChangeArrowheads="1"/>
          </p:cNvSpPr>
          <p:nvPr/>
        </p:nvSpPr>
        <p:spPr bwMode="auto">
          <a:xfrm>
            <a:off x="457200" y="1447800"/>
            <a:ext cx="8229600" cy="41910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800" b="1" baseline="0"/>
              <a:t>Positive consequences:</a:t>
            </a:r>
          </a:p>
          <a:p>
            <a:pPr marL="685800" lvl="1" indent="-228600">
              <a:lnSpc>
                <a:spcPct val="100000"/>
              </a:lnSpc>
              <a:spcBef>
                <a:spcPct val="0"/>
              </a:spcBef>
              <a:spcAft>
                <a:spcPct val="30000"/>
              </a:spcAft>
              <a:buFontTx/>
              <a:buChar char="–"/>
            </a:pPr>
            <a:r>
              <a:rPr lang="en-US" sz="2400" baseline="0"/>
              <a:t>Increase in standard of living</a:t>
            </a:r>
          </a:p>
          <a:p>
            <a:pPr marL="685800" lvl="1" indent="-228600">
              <a:lnSpc>
                <a:spcPct val="100000"/>
              </a:lnSpc>
              <a:spcBef>
                <a:spcPct val="0"/>
              </a:spcBef>
              <a:spcAft>
                <a:spcPct val="30000"/>
              </a:spcAft>
              <a:buFontTx/>
              <a:buChar char="–"/>
            </a:pPr>
            <a:r>
              <a:rPr lang="en-US" sz="2400" baseline="0"/>
              <a:t>Longer life expectancies, lower birthrates, higher rates of literacy, a decrease in economic and social inequality, and more personal comforts.</a:t>
            </a:r>
          </a:p>
          <a:p>
            <a:pPr marL="685800" lvl="1" indent="-228600">
              <a:lnSpc>
                <a:spcPct val="100000"/>
              </a:lnSpc>
              <a:spcBef>
                <a:spcPct val="0"/>
              </a:spcBef>
              <a:spcAft>
                <a:spcPct val="30000"/>
              </a:spcAft>
              <a:buFontTx/>
              <a:buChar char="–"/>
            </a:pPr>
            <a:r>
              <a:rPr lang="en-US" sz="2400" baseline="0"/>
              <a:t>Improves </a:t>
            </a:r>
            <a:r>
              <a:rPr lang="en-US" sz="2400" b="1" baseline="0"/>
              <a:t>infrastructure:</a:t>
            </a:r>
            <a:r>
              <a:rPr lang="en-US" sz="2400" baseline="0"/>
              <a:t> the system of roads, ports, and other facilities needed by a modern economy</a:t>
            </a:r>
          </a:p>
          <a:p>
            <a:pPr marL="685800" lvl="1" indent="-228600">
              <a:lnSpc>
                <a:spcPct val="100000"/>
              </a:lnSpc>
              <a:spcBef>
                <a:spcPct val="0"/>
              </a:spcBef>
              <a:spcAft>
                <a:spcPct val="30000"/>
              </a:spcAft>
              <a:buFontTx/>
              <a:buChar char="–"/>
            </a:pPr>
            <a:r>
              <a:rPr lang="en-US" sz="2400" baseline="0"/>
              <a:t>Brings electricity, telephones, computers, and universities</a:t>
            </a:r>
          </a:p>
        </p:txBody>
      </p:sp>
      <p:sp>
        <p:nvSpPr>
          <p:cNvPr id="916484" name="Rectangle 4"/>
          <p:cNvSpPr>
            <a:spLocks noChangeArrowheads="1"/>
          </p:cNvSpPr>
          <p:nvPr/>
        </p:nvSpPr>
        <p:spPr bwMode="auto">
          <a:xfrm>
            <a:off x="381000" y="609600"/>
            <a:ext cx="8153400" cy="3810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Impact of Modernization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6483"/>
                                        </p:tgtEl>
                                        <p:attrNameLst>
                                          <p:attrName>style.visibility</p:attrName>
                                        </p:attrNameLst>
                                      </p:cBhvr>
                                      <p:to>
                                        <p:strVal val="visible"/>
                                      </p:to>
                                    </p:set>
                                    <p:animEffect transition="in" filter="wipe(up)">
                                      <p:cBhvr>
                                        <p:cTn id="7" dur="1000"/>
                                        <p:tgtEl>
                                          <p:spTgt spid="916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1024003" name="Rectangle 3"/>
          <p:cNvSpPr>
            <a:spLocks noChangeArrowheads="1"/>
          </p:cNvSpPr>
          <p:nvPr/>
        </p:nvSpPr>
        <p:spPr bwMode="auto">
          <a:xfrm>
            <a:off x="457200" y="1600200"/>
            <a:ext cx="8229600" cy="35052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800" b="1" baseline="0"/>
              <a:t>Negative consequences:</a:t>
            </a:r>
          </a:p>
          <a:p>
            <a:pPr marL="685800" lvl="1" indent="-228600">
              <a:lnSpc>
                <a:spcPct val="100000"/>
              </a:lnSpc>
              <a:spcBef>
                <a:spcPct val="0"/>
              </a:spcBef>
              <a:spcAft>
                <a:spcPct val="30000"/>
              </a:spcAft>
              <a:buFontTx/>
              <a:buChar char="–"/>
            </a:pPr>
            <a:r>
              <a:rPr lang="en-US" sz="2400" baseline="0"/>
              <a:t>Family and religion lose some authority</a:t>
            </a:r>
          </a:p>
          <a:p>
            <a:pPr marL="685800" lvl="1" indent="-228600">
              <a:lnSpc>
                <a:spcPct val="100000"/>
              </a:lnSpc>
              <a:spcBef>
                <a:spcPct val="0"/>
              </a:spcBef>
              <a:spcAft>
                <a:spcPct val="30000"/>
              </a:spcAft>
              <a:buFontTx/>
              <a:buChar char="–"/>
            </a:pPr>
            <a:r>
              <a:rPr lang="en-US" sz="2400" baseline="0"/>
              <a:t>Government takes a larger role in a person’s life</a:t>
            </a:r>
          </a:p>
          <a:p>
            <a:pPr marL="685800" lvl="1" indent="-228600">
              <a:lnSpc>
                <a:spcPct val="100000"/>
              </a:lnSpc>
              <a:spcBef>
                <a:spcPct val="0"/>
              </a:spcBef>
              <a:spcAft>
                <a:spcPct val="30000"/>
              </a:spcAft>
              <a:buFontTx/>
              <a:buChar char="–"/>
            </a:pPr>
            <a:r>
              <a:rPr lang="en-US" sz="2400" baseline="0"/>
              <a:t>Social relationships are likely to be weaker</a:t>
            </a:r>
          </a:p>
          <a:p>
            <a:pPr marL="685800" lvl="1" indent="-228600">
              <a:lnSpc>
                <a:spcPct val="100000"/>
              </a:lnSpc>
              <a:spcBef>
                <a:spcPct val="0"/>
              </a:spcBef>
              <a:spcAft>
                <a:spcPct val="30000"/>
              </a:spcAft>
              <a:buFontTx/>
              <a:buChar char="–"/>
            </a:pPr>
            <a:r>
              <a:rPr lang="en-US" sz="2400" baseline="0"/>
              <a:t>New technology brings new moral and ethical questions</a:t>
            </a:r>
          </a:p>
          <a:p>
            <a:pPr marL="685800" lvl="1" indent="-228600">
              <a:lnSpc>
                <a:spcPct val="100000"/>
              </a:lnSpc>
              <a:spcBef>
                <a:spcPct val="0"/>
              </a:spcBef>
              <a:spcAft>
                <a:spcPct val="30000"/>
              </a:spcAft>
              <a:buFontTx/>
              <a:buChar char="–"/>
            </a:pPr>
            <a:r>
              <a:rPr lang="en-US" sz="2400" baseline="0"/>
              <a:t>Often harms environment</a:t>
            </a:r>
          </a:p>
        </p:txBody>
      </p:sp>
      <p:sp>
        <p:nvSpPr>
          <p:cNvPr id="1024004" name="Rectangle 4"/>
          <p:cNvSpPr>
            <a:spLocks noChangeArrowheads="1"/>
          </p:cNvSpPr>
          <p:nvPr/>
        </p:nvSpPr>
        <p:spPr bwMode="auto">
          <a:xfrm>
            <a:off x="381000" y="609600"/>
            <a:ext cx="8153400" cy="3810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Impact of Modernization</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003"/>
                                        </p:tgtEl>
                                        <p:attrNameLst>
                                          <p:attrName>style.visibility</p:attrName>
                                        </p:attrNameLst>
                                      </p:cBhvr>
                                      <p:to>
                                        <p:strVal val="visible"/>
                                      </p:to>
                                    </p:set>
                                    <p:animEffect transition="in" filter="wipe(up)">
                                      <p:cBhvr>
                                        <p:cTn id="7" dur="1000"/>
                                        <p:tgtEl>
                                          <p:spTgt spid="1024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0578" name="Rectangle 2"/>
          <p:cNvSpPr>
            <a:spLocks noChangeArrowheads="1"/>
          </p:cNvSpPr>
          <p:nvPr/>
        </p:nvSpPr>
        <p:spPr bwMode="auto">
          <a:xfrm>
            <a:off x="685800" y="533400"/>
            <a:ext cx="7772400" cy="825500"/>
          </a:xfrm>
          <a:prstGeom prst="rect">
            <a:avLst/>
          </a:prstGeom>
          <a:noFill/>
          <a:ln w="9525">
            <a:noFill/>
            <a:miter lim="800000"/>
            <a:headEnd/>
            <a:tailEnd/>
          </a:ln>
          <a:effectLst/>
        </p:spPr>
        <p:txBody>
          <a:bodyPr anchor="ctr"/>
          <a:lstStyle/>
          <a:p>
            <a:pPr algn="ctr">
              <a:lnSpc>
                <a:spcPct val="100000"/>
              </a:lnSpc>
              <a:spcBef>
                <a:spcPct val="0"/>
              </a:spcBef>
            </a:pPr>
            <a:endParaRPr lang="en-US" sz="3500" b="1" i="1" baseline="0"/>
          </a:p>
        </p:txBody>
      </p:sp>
      <p:sp>
        <p:nvSpPr>
          <p:cNvPr id="920579" name="Rectangle 3"/>
          <p:cNvSpPr>
            <a:spLocks noChangeArrowheads="1"/>
          </p:cNvSpPr>
          <p:nvPr/>
        </p:nvSpPr>
        <p:spPr bwMode="auto">
          <a:xfrm>
            <a:off x="457200" y="3886200"/>
            <a:ext cx="8229600" cy="17526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600" b="1" baseline="0">
                <a:solidFill>
                  <a:srgbClr val="BF0000"/>
                </a:solidFill>
              </a:rPr>
              <a:t>Answer: </a:t>
            </a:r>
            <a:r>
              <a:rPr lang="en-US" sz="2600" i="1" baseline="0"/>
              <a:t>positive—increased standard of living, decreased economic and social inequality; negative—increased social problems, rise in moral and ethical questions, destruction of the natural environment</a:t>
            </a:r>
          </a:p>
        </p:txBody>
      </p:sp>
      <p:sp>
        <p:nvSpPr>
          <p:cNvPr id="920580" name="Rectangle 4"/>
          <p:cNvSpPr>
            <a:spLocks noChangeArrowheads="1"/>
          </p:cNvSpPr>
          <p:nvPr/>
        </p:nvSpPr>
        <p:spPr bwMode="auto">
          <a:xfrm>
            <a:off x="457200" y="1371600"/>
            <a:ext cx="8229600" cy="2209800"/>
          </a:xfrm>
          <a:prstGeom prst="rect">
            <a:avLst/>
          </a:prstGeom>
          <a:solidFill>
            <a:srgbClr val="F9F5B4"/>
          </a:solidFill>
          <a:ln w="9525">
            <a:noFill/>
            <a:miter lim="800000"/>
            <a:headEnd/>
            <a:tailEnd/>
          </a:ln>
        </p:spPr>
        <p:txBody>
          <a:bodyPr/>
          <a:lstStyle/>
          <a:p>
            <a:pPr marL="233363" indent="-233363" algn="ctr">
              <a:lnSpc>
                <a:spcPct val="100000"/>
              </a:lnSpc>
              <a:spcBef>
                <a:spcPct val="0"/>
              </a:spcBef>
              <a:spcAft>
                <a:spcPct val="30000"/>
              </a:spcAft>
            </a:pPr>
            <a:r>
              <a:rPr lang="en-US" b="1" baseline="0"/>
              <a:t>Summarize</a:t>
            </a:r>
          </a:p>
          <a:p>
            <a:pPr marL="233363" indent="-233363" algn="ctr">
              <a:lnSpc>
                <a:spcPct val="100000"/>
              </a:lnSpc>
              <a:spcBef>
                <a:spcPct val="0"/>
              </a:spcBef>
              <a:spcAft>
                <a:spcPct val="30000"/>
              </a:spcAft>
            </a:pPr>
            <a:r>
              <a:rPr lang="en-US" baseline="0"/>
              <a:t>What are some of the positive and </a:t>
            </a:r>
            <a:br>
              <a:rPr lang="en-US" baseline="0"/>
            </a:br>
            <a:r>
              <a:rPr lang="en-US" baseline="0"/>
              <a:t>negative consequences of the modernization process?</a:t>
            </a:r>
          </a:p>
        </p:txBody>
      </p:sp>
      <p:sp>
        <p:nvSpPr>
          <p:cNvPr id="920581"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920582" name="AutoShape 6"/>
          <p:cNvSpPr>
            <a:spLocks noChangeArrowheads="1"/>
          </p:cNvSpPr>
          <p:nvPr/>
        </p:nvSpPr>
        <p:spPr bwMode="auto">
          <a:xfrm flipH="1" flipV="1">
            <a:off x="8458200" y="361315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0582"/>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20579"/>
                                        </p:tgtEl>
                                        <p:attrNameLst>
                                          <p:attrName>style.visibility</p:attrName>
                                        </p:attrNameLst>
                                      </p:cBhvr>
                                      <p:to>
                                        <p:strVal val="visible"/>
                                      </p:to>
                                    </p:set>
                                    <p:animEffect transition="in" filter="wipe(up)">
                                      <p:cBhvr>
                                        <p:cTn id="10" dur="500"/>
                                        <p:tgtEl>
                                          <p:spTgt spid="92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animBg="1"/>
      <p:bldP spid="9205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830" name="Picture 6" descr="soc_395"/>
          <p:cNvPicPr>
            <a:picLocks noChangeAspect="1" noChangeArrowheads="1"/>
          </p:cNvPicPr>
          <p:nvPr/>
        </p:nvPicPr>
        <p:blipFill>
          <a:blip r:embed="rId2" cstate="print"/>
          <a:srcRect/>
          <a:stretch>
            <a:fillRect/>
          </a:stretch>
        </p:blipFill>
        <p:spPr bwMode="auto">
          <a:xfrm>
            <a:off x="685800" y="1236663"/>
            <a:ext cx="7696200" cy="40211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45830"/>
                                        </p:tgtEl>
                                        <p:attrNameLst>
                                          <p:attrName>style.visibility</p:attrName>
                                        </p:attrNameLst>
                                      </p:cBhvr>
                                      <p:to>
                                        <p:strVal val="visible"/>
                                      </p:to>
                                    </p:set>
                                    <p:animEffect transition="in" filter="fade">
                                      <p:cBhvr>
                                        <p:cTn id="7" dur="1000"/>
                                        <p:tgtEl>
                                          <p:spTgt spid="845830"/>
                                        </p:tgtEl>
                                      </p:cBhvr>
                                    </p:animEffect>
                                    <p:anim calcmode="lin" valueType="num">
                                      <p:cBhvr>
                                        <p:cTn id="8" dur="1000" fill="hold"/>
                                        <p:tgtEl>
                                          <p:spTgt spid="845830"/>
                                        </p:tgtEl>
                                        <p:attrNameLst>
                                          <p:attrName>ppt_x</p:attrName>
                                        </p:attrNameLst>
                                      </p:cBhvr>
                                      <p:tavLst>
                                        <p:tav tm="0">
                                          <p:val>
                                            <p:strVal val="#ppt_x"/>
                                          </p:val>
                                        </p:tav>
                                        <p:tav tm="100000">
                                          <p:val>
                                            <p:strVal val="#ppt_x"/>
                                          </p:val>
                                        </p:tav>
                                      </p:tavLst>
                                    </p:anim>
                                    <p:anim calcmode="lin" valueType="num">
                                      <p:cBhvr>
                                        <p:cTn id="9" dur="1000" fill="hold"/>
                                        <p:tgtEl>
                                          <p:spTgt spid="8458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457200" y="1143000"/>
            <a:ext cx="8229600" cy="1371600"/>
          </a:xfrm>
          <a:prstGeom prst="rect">
            <a:avLst/>
          </a:prstGeom>
          <a:solidFill>
            <a:srgbClr val="F9F5B4"/>
          </a:solidFill>
          <a:ln w="9525">
            <a:noFill/>
            <a:miter lim="800000"/>
            <a:headEnd/>
            <a:tailEnd/>
          </a:ln>
          <a:effectLst/>
        </p:spPr>
        <p:txBody>
          <a:bodyPr/>
          <a:lstStyle/>
          <a:p>
            <a:pPr>
              <a:lnSpc>
                <a:spcPct val="120000"/>
              </a:lnSpc>
            </a:pPr>
            <a:r>
              <a:rPr lang="en-US" sz="2400" b="1" baseline="0">
                <a:solidFill>
                  <a:srgbClr val="BF0000"/>
                </a:solidFill>
              </a:rPr>
              <a:t>Creating a Social Movement</a:t>
            </a:r>
            <a:endParaRPr lang="en-US" sz="2400" baseline="0"/>
          </a:p>
          <a:p>
            <a:pPr>
              <a:lnSpc>
                <a:spcPct val="100000"/>
              </a:lnSpc>
            </a:pPr>
            <a:r>
              <a:rPr lang="en-US" sz="2400" baseline="0"/>
              <a:t>What methods can be used to attract support for a social movement?</a:t>
            </a:r>
          </a:p>
        </p:txBody>
      </p:sp>
      <p:grpSp>
        <p:nvGrpSpPr>
          <p:cNvPr id="803850" name="Group 10"/>
          <p:cNvGrpSpPr>
            <a:grpSpLocks/>
          </p:cNvGrpSpPr>
          <p:nvPr/>
        </p:nvGrpSpPr>
        <p:grpSpPr bwMode="auto">
          <a:xfrm>
            <a:off x="457200" y="2667000"/>
            <a:ext cx="4038600" cy="3276600"/>
            <a:chOff x="288" y="1680"/>
            <a:chExt cx="2544" cy="2064"/>
          </a:xfrm>
        </p:grpSpPr>
        <p:sp>
          <p:nvSpPr>
            <p:cNvPr id="803844" name="Text Box 4"/>
            <p:cNvSpPr txBox="1">
              <a:spLocks noChangeArrowheads="1"/>
            </p:cNvSpPr>
            <p:nvPr/>
          </p:nvSpPr>
          <p:spPr bwMode="auto">
            <a:xfrm>
              <a:off x="288" y="1920"/>
              <a:ext cx="2544" cy="1824"/>
            </a:xfrm>
            <a:prstGeom prst="rect">
              <a:avLst/>
            </a:prstGeom>
            <a:solidFill>
              <a:srgbClr val="E0E9ED"/>
            </a:solidFill>
            <a:ln w="9525">
              <a:noFill/>
              <a:miter lim="800000"/>
              <a:headEnd/>
              <a:tailEnd/>
            </a:ln>
            <a:effectLst/>
          </p:spPr>
          <p:txBody>
            <a:bodyPr/>
            <a:lstStyle/>
            <a:p>
              <a:pPr marL="228600" indent="-228600">
                <a:buFontTx/>
                <a:buChar char="•"/>
              </a:pPr>
              <a:r>
                <a:rPr lang="en-US" sz="2000" baseline="0"/>
                <a:t>In this simulation, you will review collective behavior and social movements. </a:t>
              </a:r>
            </a:p>
            <a:p>
              <a:pPr marL="228600" indent="-228600">
                <a:buFontTx/>
                <a:buChar char="•"/>
              </a:pPr>
              <a:r>
                <a:rPr lang="en-US" sz="2000" baseline="0"/>
                <a:t>Think of an ideology that could turn into a social movement.</a:t>
              </a:r>
            </a:p>
            <a:p>
              <a:pPr marL="228600" indent="-228600">
                <a:buFontTx/>
                <a:buChar char="•"/>
              </a:pPr>
              <a:r>
                <a:rPr lang="en-US" sz="2000" baseline="0"/>
                <a:t>Work in a group to publicize your social movement using a Web site.</a:t>
              </a:r>
            </a:p>
          </p:txBody>
        </p:sp>
        <p:sp>
          <p:nvSpPr>
            <p:cNvPr id="803845" name="Text Box 5"/>
            <p:cNvSpPr txBox="1">
              <a:spLocks noChangeArrowheads="1"/>
            </p:cNvSpPr>
            <p:nvPr/>
          </p:nvSpPr>
          <p:spPr bwMode="auto">
            <a:xfrm>
              <a:off x="288" y="1680"/>
              <a:ext cx="2544" cy="240"/>
            </a:xfrm>
            <a:prstGeom prst="rect">
              <a:avLst/>
            </a:prstGeom>
            <a:solidFill>
              <a:srgbClr val="E0E9ED"/>
            </a:solidFill>
            <a:ln w="9525">
              <a:noFill/>
              <a:miter lim="800000"/>
              <a:headEnd/>
              <a:tailEnd/>
            </a:ln>
            <a:effectLst/>
          </p:spPr>
          <p:txBody>
            <a:bodyPr/>
            <a:lstStyle/>
            <a:p>
              <a:pPr>
                <a:lnSpc>
                  <a:spcPct val="100000"/>
                </a:lnSpc>
                <a:spcBef>
                  <a:spcPct val="0"/>
                </a:spcBef>
              </a:pPr>
              <a:r>
                <a:rPr lang="en-US" sz="2000" b="1" baseline="0">
                  <a:solidFill>
                    <a:srgbClr val="BF0000"/>
                  </a:solidFill>
                </a:rPr>
                <a:t>1. Introduction</a:t>
              </a:r>
              <a:endParaRPr lang="en-US" sz="2000" b="1" baseline="0"/>
            </a:p>
          </p:txBody>
        </p:sp>
      </p:grpSp>
      <p:sp>
        <p:nvSpPr>
          <p:cNvPr id="803846"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Simulation: Applying What You’ve Learned</a:t>
            </a:r>
            <a:endParaRPr lang="en-US" sz="2800" b="1" baseline="0">
              <a:solidFill>
                <a:srgbClr val="FFCC00"/>
              </a:solidFill>
            </a:endParaRPr>
          </a:p>
        </p:txBody>
      </p:sp>
      <p:grpSp>
        <p:nvGrpSpPr>
          <p:cNvPr id="803851" name="Group 11"/>
          <p:cNvGrpSpPr>
            <a:grpSpLocks/>
          </p:cNvGrpSpPr>
          <p:nvPr/>
        </p:nvGrpSpPr>
        <p:grpSpPr bwMode="auto">
          <a:xfrm>
            <a:off x="4495800" y="2614613"/>
            <a:ext cx="4191000" cy="3405187"/>
            <a:chOff x="2832" y="1647"/>
            <a:chExt cx="2640" cy="2289"/>
          </a:xfrm>
        </p:grpSpPr>
        <p:sp>
          <p:nvSpPr>
            <p:cNvPr id="803848" name="Text Box 8"/>
            <p:cNvSpPr txBox="1">
              <a:spLocks noChangeArrowheads="1"/>
            </p:cNvSpPr>
            <p:nvPr/>
          </p:nvSpPr>
          <p:spPr bwMode="auto">
            <a:xfrm>
              <a:off x="2832" y="1920"/>
              <a:ext cx="2640" cy="2016"/>
            </a:xfrm>
            <a:prstGeom prst="rect">
              <a:avLst/>
            </a:prstGeom>
            <a:solidFill>
              <a:schemeClr val="bg1"/>
            </a:solidFill>
            <a:ln w="9525">
              <a:noFill/>
              <a:miter lim="800000"/>
              <a:headEnd/>
              <a:tailEnd/>
            </a:ln>
            <a:effectLst/>
          </p:spPr>
          <p:txBody>
            <a:bodyPr/>
            <a:lstStyle/>
            <a:p>
              <a:pPr marL="228600" indent="-228600">
                <a:buFontTx/>
                <a:buChar char="•"/>
              </a:pPr>
              <a:r>
                <a:rPr lang="en-US" sz="2000" baseline="0"/>
                <a:t>After reviewing the information in this chapter, think of a social movement to promotes. Find answers to three questions:</a:t>
              </a:r>
            </a:p>
            <a:p>
              <a:pPr marL="228600" indent="-228600">
                <a:buFontTx/>
                <a:buChar char="•"/>
              </a:pPr>
              <a:r>
                <a:rPr lang="en-US" sz="2000" baseline="0"/>
                <a:t>What is our ideology?</a:t>
              </a:r>
            </a:p>
            <a:p>
              <a:pPr marL="228600" indent="-228600">
                <a:buFontTx/>
                <a:buChar char="•"/>
              </a:pPr>
              <a:r>
                <a:rPr lang="en-US" sz="2000" baseline="0"/>
                <a:t>Which type of social movement?</a:t>
              </a:r>
            </a:p>
            <a:p>
              <a:pPr marL="228600" indent="-228600">
                <a:buFontTx/>
                <a:buChar char="•"/>
              </a:pPr>
              <a:r>
                <a:rPr lang="en-US" sz="2000" baseline="0"/>
                <a:t>Which theory best explains why a social movement will develop?</a:t>
              </a:r>
            </a:p>
          </p:txBody>
        </p:sp>
        <p:sp>
          <p:nvSpPr>
            <p:cNvPr id="803849" name="Text Box 9"/>
            <p:cNvSpPr txBox="1">
              <a:spLocks noChangeArrowheads="1"/>
            </p:cNvSpPr>
            <p:nvPr/>
          </p:nvSpPr>
          <p:spPr bwMode="auto">
            <a:xfrm>
              <a:off x="2832" y="1647"/>
              <a:ext cx="2640" cy="273"/>
            </a:xfrm>
            <a:prstGeom prst="rect">
              <a:avLst/>
            </a:prstGeom>
            <a:solidFill>
              <a:schemeClr val="bg1"/>
            </a:solidFill>
            <a:ln w="9525">
              <a:noFill/>
              <a:miter lim="800000"/>
              <a:headEnd/>
              <a:tailEnd/>
            </a:ln>
            <a:effectLst/>
          </p:spPr>
          <p:txBody>
            <a:bodyPr/>
            <a:lstStyle/>
            <a:p>
              <a:pPr>
                <a:lnSpc>
                  <a:spcPct val="100000"/>
                </a:lnSpc>
                <a:spcBef>
                  <a:spcPct val="0"/>
                </a:spcBef>
              </a:pPr>
              <a:r>
                <a:rPr lang="en-US" sz="2000" b="1" baseline="0">
                  <a:solidFill>
                    <a:srgbClr val="BF0000"/>
                  </a:solidFill>
                </a:rPr>
                <a:t>2. Identifying a Social Movement</a:t>
              </a:r>
              <a:endParaRPr lang="en-US" sz="2000" b="1" baseline="0"/>
            </a:p>
          </p:txBody>
        </p:sp>
      </p:grpSp>
      <p:sp>
        <p:nvSpPr>
          <p:cNvPr id="803852" name="AutoShape 12"/>
          <p:cNvSpPr>
            <a:spLocks noChangeArrowheads="1"/>
          </p:cNvSpPr>
          <p:nvPr/>
        </p:nvSpPr>
        <p:spPr bwMode="auto">
          <a:xfrm flipH="1" flipV="1">
            <a:off x="8458200" y="25574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
        <p:nvSpPr>
          <p:cNvPr id="803853" name="AutoShape 13"/>
          <p:cNvSpPr>
            <a:spLocks noChangeArrowheads="1"/>
          </p:cNvSpPr>
          <p:nvPr/>
        </p:nvSpPr>
        <p:spPr bwMode="auto">
          <a:xfrm flipH="1" flipV="1">
            <a:off x="4191000" y="57150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3852"/>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03850"/>
                                        </p:tgtEl>
                                        <p:attrNameLst>
                                          <p:attrName>style.visibility</p:attrName>
                                        </p:attrNameLst>
                                      </p:cBhvr>
                                      <p:to>
                                        <p:strVal val="visible"/>
                                      </p:to>
                                    </p:set>
                                    <p:animEffect transition="in" filter="wipe(left)">
                                      <p:cBhvr>
                                        <p:cTn id="10" dur="500"/>
                                        <p:tgtEl>
                                          <p:spTgt spid="80385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0385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03853"/>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803851"/>
                                        </p:tgtEl>
                                        <p:attrNameLst>
                                          <p:attrName>style.visibility</p:attrName>
                                        </p:attrNameLst>
                                      </p:cBhvr>
                                      <p:to>
                                        <p:strVal val="visible"/>
                                      </p:to>
                                    </p:set>
                                    <p:animEffect transition="in" filter="wipe(left)">
                                      <p:cBhvr>
                                        <p:cTn id="21" dur="500"/>
                                        <p:tgtEl>
                                          <p:spTgt spid="803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2" grpId="0" animBg="1"/>
      <p:bldP spid="803853" grpId="0" animBg="1"/>
      <p:bldP spid="803853"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Text Box 2"/>
          <p:cNvSpPr txBox="1">
            <a:spLocks noChangeArrowheads="1"/>
          </p:cNvSpPr>
          <p:nvPr/>
        </p:nvSpPr>
        <p:spPr bwMode="auto">
          <a:xfrm>
            <a:off x="457200" y="1219200"/>
            <a:ext cx="4038600" cy="4800600"/>
          </a:xfrm>
          <a:prstGeom prst="rect">
            <a:avLst/>
          </a:prstGeom>
          <a:solidFill>
            <a:srgbClr val="F9F5B4"/>
          </a:solidFill>
          <a:ln w="9525">
            <a:noFill/>
            <a:miter lim="800000"/>
            <a:headEnd/>
            <a:tailEnd/>
          </a:ln>
          <a:effectLst/>
        </p:spPr>
        <p:txBody>
          <a:bodyPr/>
          <a:lstStyle/>
          <a:p>
            <a:pPr marL="231775" indent="-231775">
              <a:lnSpc>
                <a:spcPct val="100000"/>
              </a:lnSpc>
              <a:spcAft>
                <a:spcPct val="25000"/>
              </a:spcAft>
            </a:pPr>
            <a:r>
              <a:rPr lang="en-US" sz="2200" b="1" baseline="0">
                <a:solidFill>
                  <a:srgbClr val="BF0000"/>
                </a:solidFill>
              </a:rPr>
              <a:t>3. Simulating a Public Opinion Committee</a:t>
            </a:r>
          </a:p>
          <a:p>
            <a:pPr marL="231775" indent="-231775">
              <a:lnSpc>
                <a:spcPct val="100000"/>
              </a:lnSpc>
              <a:spcAft>
                <a:spcPct val="25000"/>
              </a:spcAft>
              <a:buFontTx/>
              <a:buChar char="•"/>
            </a:pPr>
            <a:r>
              <a:rPr lang="en-US" sz="2000" baseline="0"/>
              <a:t>As a committee, design and construct a Web site that will help popularize your movement. Your Web site should:</a:t>
            </a:r>
          </a:p>
          <a:p>
            <a:pPr marL="571500" lvl="1" indent="-225425">
              <a:lnSpc>
                <a:spcPct val="100000"/>
              </a:lnSpc>
              <a:spcAft>
                <a:spcPct val="25000"/>
              </a:spcAft>
              <a:buFont typeface="Arial" charset="0"/>
              <a:buChar char="–"/>
            </a:pPr>
            <a:r>
              <a:rPr lang="en-US" sz="2000" baseline="0"/>
              <a:t>use a propaganda technique identified in this chapter.</a:t>
            </a:r>
          </a:p>
          <a:p>
            <a:pPr marL="571500" lvl="1" indent="-225425">
              <a:lnSpc>
                <a:spcPct val="100000"/>
              </a:lnSpc>
              <a:spcAft>
                <a:spcPct val="25000"/>
              </a:spcAft>
              <a:buFont typeface="Arial" charset="0"/>
              <a:buChar char="–"/>
            </a:pPr>
            <a:r>
              <a:rPr lang="en-US" sz="2000" baseline="0"/>
              <a:t>includes a memorable logo, theme, or motto.</a:t>
            </a:r>
          </a:p>
          <a:p>
            <a:pPr marL="571500" lvl="1" indent="-225425">
              <a:lnSpc>
                <a:spcPct val="100000"/>
              </a:lnSpc>
              <a:spcAft>
                <a:spcPct val="25000"/>
              </a:spcAft>
              <a:buFont typeface="Arial" charset="0"/>
              <a:buChar char="–"/>
            </a:pPr>
            <a:r>
              <a:rPr lang="en-US" sz="2000" baseline="0"/>
              <a:t>be illustrated.</a:t>
            </a:r>
          </a:p>
          <a:p>
            <a:pPr marL="571500" lvl="1" indent="-225425">
              <a:lnSpc>
                <a:spcPct val="100000"/>
              </a:lnSpc>
              <a:spcAft>
                <a:spcPct val="25000"/>
              </a:spcAft>
              <a:buFont typeface="Arial" charset="0"/>
              <a:buChar char="–"/>
            </a:pPr>
            <a:r>
              <a:rPr lang="en-US" sz="2000" baseline="0"/>
              <a:t>emphasize the ideology of the movement.</a:t>
            </a:r>
          </a:p>
        </p:txBody>
      </p:sp>
      <p:sp>
        <p:nvSpPr>
          <p:cNvPr id="937987" name="Text Box 3"/>
          <p:cNvSpPr txBox="1">
            <a:spLocks noChangeArrowheads="1"/>
          </p:cNvSpPr>
          <p:nvPr/>
        </p:nvSpPr>
        <p:spPr bwMode="auto">
          <a:xfrm>
            <a:off x="4648200" y="1219200"/>
            <a:ext cx="4038600" cy="4800600"/>
          </a:xfrm>
          <a:prstGeom prst="rect">
            <a:avLst/>
          </a:prstGeom>
          <a:solidFill>
            <a:srgbClr val="E0E9ED"/>
          </a:solidFill>
          <a:ln w="9525">
            <a:noFill/>
            <a:miter lim="800000"/>
            <a:headEnd/>
            <a:tailEnd/>
          </a:ln>
          <a:effectLst/>
        </p:spPr>
        <p:txBody>
          <a:bodyPr/>
          <a:lstStyle/>
          <a:p>
            <a:pPr marL="231775" indent="-231775">
              <a:lnSpc>
                <a:spcPct val="100000"/>
              </a:lnSpc>
              <a:spcAft>
                <a:spcPct val="25000"/>
              </a:spcAft>
            </a:pPr>
            <a:r>
              <a:rPr lang="en-US" sz="2200" b="1" baseline="0">
                <a:solidFill>
                  <a:srgbClr val="BF0000"/>
                </a:solidFill>
              </a:rPr>
              <a:t>4. Identifying Propaganda Techniques</a:t>
            </a:r>
          </a:p>
          <a:p>
            <a:pPr marL="231775" indent="-231775">
              <a:lnSpc>
                <a:spcPct val="100000"/>
              </a:lnSpc>
              <a:spcAft>
                <a:spcPct val="25000"/>
              </a:spcAft>
              <a:buFontTx/>
              <a:buChar char="•"/>
            </a:pPr>
            <a:r>
              <a:rPr lang="en-US" sz="2000" baseline="0"/>
              <a:t>Within your group, look for a way you could have used each of the techniques on your Web site.</a:t>
            </a:r>
          </a:p>
          <a:p>
            <a:pPr marL="231775" indent="-231775">
              <a:lnSpc>
                <a:spcPct val="100000"/>
              </a:lnSpc>
              <a:spcAft>
                <a:spcPct val="25000"/>
              </a:spcAft>
              <a:buFontTx/>
              <a:buChar char="•"/>
            </a:pPr>
            <a:r>
              <a:rPr lang="en-US" sz="2000" baseline="0"/>
              <a:t>Each group should present its Web site.</a:t>
            </a:r>
          </a:p>
          <a:p>
            <a:pPr marL="231775" indent="-231775">
              <a:lnSpc>
                <a:spcPct val="100000"/>
              </a:lnSpc>
              <a:spcAft>
                <a:spcPct val="25000"/>
              </a:spcAft>
              <a:buFontTx/>
              <a:buChar char="•"/>
            </a:pPr>
            <a:r>
              <a:rPr lang="en-US" sz="2000" baseline="0"/>
              <a:t>As Web sites are presented, write down which type you think has been used.</a:t>
            </a:r>
          </a:p>
          <a:p>
            <a:pPr marL="231775" indent="-231775">
              <a:lnSpc>
                <a:spcPct val="100000"/>
              </a:lnSpc>
              <a:spcAft>
                <a:spcPct val="25000"/>
              </a:spcAft>
              <a:buFontTx/>
              <a:buChar char="•"/>
            </a:pPr>
            <a:r>
              <a:rPr lang="en-US" sz="2000" baseline="0"/>
              <a:t>Vote as a class on which technique was being used.</a:t>
            </a:r>
            <a:endParaRPr lang="en-US" sz="2000" baseline="0">
              <a:cs typeface="Arial" charset="0"/>
            </a:endParaRPr>
          </a:p>
        </p:txBody>
      </p:sp>
      <p:sp>
        <p:nvSpPr>
          <p:cNvPr id="937988"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Simulation </a:t>
            </a:r>
            <a:r>
              <a:rPr lang="en-US" sz="2800" b="1" i="1" baseline="0">
                <a:solidFill>
                  <a:srgbClr val="073499"/>
                </a:solidFill>
              </a:rPr>
              <a:t>(cont.)</a:t>
            </a:r>
            <a:endParaRPr lang="en-US" sz="2800" b="1" i="1" baseline="0">
              <a:solidFill>
                <a:srgbClr val="FFCC00"/>
              </a:solidFill>
            </a:endParaRPr>
          </a:p>
        </p:txBody>
      </p:sp>
      <p:sp>
        <p:nvSpPr>
          <p:cNvPr id="937989" name="AutoShape 5"/>
          <p:cNvSpPr>
            <a:spLocks noChangeArrowheads="1"/>
          </p:cNvSpPr>
          <p:nvPr/>
        </p:nvSpPr>
        <p:spPr bwMode="auto">
          <a:xfrm flipH="1" flipV="1">
            <a:off x="4191000" y="5791200"/>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37986"/>
                                        </p:tgtEl>
                                        <p:attrNameLst>
                                          <p:attrName>style.visibility</p:attrName>
                                        </p:attrNameLst>
                                      </p:cBhvr>
                                      <p:to>
                                        <p:strVal val="visible"/>
                                      </p:to>
                                    </p:set>
                                    <p:animEffect transition="in" filter="wipe(left)">
                                      <p:cBhvr>
                                        <p:cTn id="7" dur="500"/>
                                        <p:tgtEl>
                                          <p:spTgt spid="93798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37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37989"/>
                                        </p:tgtEl>
                                        <p:attrNameLst>
                                          <p:attrName>style.visibility</p:attrName>
                                        </p:attrNameLst>
                                      </p:cBhvr>
                                      <p:to>
                                        <p:strVal val="hidden"/>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37987"/>
                                        </p:tgtEl>
                                        <p:attrNameLst>
                                          <p:attrName>style.visibility</p:attrName>
                                        </p:attrNameLst>
                                      </p:cBhvr>
                                      <p:to>
                                        <p:strVal val="visible"/>
                                      </p:to>
                                    </p:set>
                                    <p:animEffect transition="in" filter="wipe(right)">
                                      <p:cBhvr>
                                        <p:cTn id="18" dur="500"/>
                                        <p:tgtEl>
                                          <p:spTgt spid="93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6" grpId="0" animBg="1"/>
      <p:bldP spid="937987" grpId="0" animBg="1"/>
      <p:bldP spid="937989" grpId="0" animBg="1"/>
      <p:bldP spid="937989"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6358" name="Picture 6" descr="soc_425"/>
          <p:cNvPicPr>
            <a:picLocks noChangeAspect="1" noChangeArrowheads="1"/>
          </p:cNvPicPr>
          <p:nvPr/>
        </p:nvPicPr>
        <p:blipFill>
          <a:blip r:embed="rId2" cstate="print"/>
          <a:srcRect/>
          <a:stretch>
            <a:fillRect/>
          </a:stretch>
        </p:blipFill>
        <p:spPr bwMode="auto">
          <a:xfrm>
            <a:off x="304800" y="685800"/>
            <a:ext cx="8534400" cy="51101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996358"/>
                                        </p:tgtEl>
                                        <p:attrNameLst>
                                          <p:attrName>style.visibility</p:attrName>
                                        </p:attrNameLst>
                                      </p:cBhvr>
                                      <p:to>
                                        <p:strVal val="visible"/>
                                      </p:to>
                                    </p:set>
                                    <p:animEffect transition="in" filter="blinds(vertical)">
                                      <p:cBhvr>
                                        <p:cTn id="7" dur="1000"/>
                                        <p:tgtEl>
                                          <p:spTgt spid="996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Simulation </a:t>
            </a:r>
            <a:r>
              <a:rPr lang="en-US" sz="2800" b="1" i="1" baseline="0">
                <a:solidFill>
                  <a:srgbClr val="073499"/>
                </a:solidFill>
              </a:rPr>
              <a:t>(cont.)</a:t>
            </a:r>
            <a:endParaRPr lang="en-US" sz="2800" b="1" i="1" baseline="0">
              <a:solidFill>
                <a:srgbClr val="FFCC00"/>
              </a:solidFill>
            </a:endParaRPr>
          </a:p>
        </p:txBody>
      </p:sp>
      <p:sp>
        <p:nvSpPr>
          <p:cNvPr id="805893" name="Text Box 5"/>
          <p:cNvSpPr txBox="1">
            <a:spLocks noChangeArrowheads="1"/>
          </p:cNvSpPr>
          <p:nvPr/>
        </p:nvSpPr>
        <p:spPr bwMode="auto">
          <a:xfrm>
            <a:off x="381000" y="1371600"/>
            <a:ext cx="8077200" cy="4419600"/>
          </a:xfrm>
          <a:prstGeom prst="rect">
            <a:avLst/>
          </a:prstGeom>
          <a:solidFill>
            <a:srgbClr val="F9F5B4"/>
          </a:solidFill>
          <a:ln w="9525">
            <a:noFill/>
            <a:miter lim="800000"/>
            <a:headEnd/>
            <a:tailEnd/>
          </a:ln>
          <a:effectLst/>
        </p:spPr>
        <p:txBody>
          <a:bodyPr/>
          <a:lstStyle/>
          <a:p>
            <a:pPr marL="231775" indent="-231775">
              <a:lnSpc>
                <a:spcPct val="100000"/>
              </a:lnSpc>
              <a:spcAft>
                <a:spcPct val="25000"/>
              </a:spcAft>
            </a:pPr>
            <a:r>
              <a:rPr lang="en-US" sz="2000" b="1" baseline="0">
                <a:solidFill>
                  <a:srgbClr val="BF0000"/>
                </a:solidFill>
              </a:rPr>
              <a:t>5. </a:t>
            </a:r>
            <a:r>
              <a:rPr lang="en-US" sz="2200" b="1" baseline="0">
                <a:solidFill>
                  <a:srgbClr val="BF0000"/>
                </a:solidFill>
              </a:rPr>
              <a:t>Discussion</a:t>
            </a:r>
          </a:p>
          <a:p>
            <a:pPr marL="231775" indent="-231775">
              <a:lnSpc>
                <a:spcPct val="100000"/>
              </a:lnSpc>
              <a:spcAft>
                <a:spcPct val="25000"/>
              </a:spcAft>
              <a:buFontTx/>
              <a:buChar char="•"/>
            </a:pPr>
            <a:r>
              <a:rPr lang="en-US" sz="2200" b="1" baseline="0"/>
              <a:t>What did you learn from this lab? As a group, discuss the following:</a:t>
            </a:r>
          </a:p>
          <a:p>
            <a:pPr marL="571500" lvl="1" indent="-225425">
              <a:lnSpc>
                <a:spcPct val="100000"/>
              </a:lnSpc>
              <a:spcAft>
                <a:spcPct val="25000"/>
              </a:spcAft>
              <a:buFont typeface="Arial" charset="0"/>
              <a:buChar char="–"/>
            </a:pPr>
            <a:r>
              <a:rPr lang="en-US" sz="2200" baseline="0"/>
              <a:t>How successful was the class at determining which propaganda techniques were being used?</a:t>
            </a:r>
          </a:p>
          <a:p>
            <a:pPr marL="571500" lvl="1" indent="-225425">
              <a:lnSpc>
                <a:spcPct val="100000"/>
              </a:lnSpc>
              <a:spcAft>
                <a:spcPct val="25000"/>
              </a:spcAft>
              <a:buFont typeface="Arial" charset="0"/>
              <a:buChar char="–"/>
            </a:pPr>
            <a:r>
              <a:rPr lang="en-US" sz="2200" baseline="0"/>
              <a:t>How successful was the class at using different propaganda techniques?</a:t>
            </a:r>
          </a:p>
          <a:p>
            <a:pPr marL="571500" lvl="1" indent="-225425">
              <a:lnSpc>
                <a:spcPct val="100000"/>
              </a:lnSpc>
              <a:spcAft>
                <a:spcPct val="25000"/>
              </a:spcAft>
              <a:buFont typeface="Arial" charset="0"/>
              <a:buChar char="–"/>
            </a:pPr>
            <a:r>
              <a:rPr lang="en-US" sz="2200" baseline="0"/>
              <a:t>Were some techniques easier or harder to use?</a:t>
            </a:r>
          </a:p>
          <a:p>
            <a:pPr marL="571500" lvl="1" indent="-225425">
              <a:lnSpc>
                <a:spcPct val="100000"/>
              </a:lnSpc>
              <a:spcAft>
                <a:spcPct val="25000"/>
              </a:spcAft>
              <a:buFont typeface="Arial" charset="0"/>
              <a:buChar char="–"/>
            </a:pPr>
            <a:r>
              <a:rPr lang="en-US" sz="2200" baseline="0"/>
              <a:t>What types of propaganda do some modern social movements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05893"/>
                                        </p:tgtEl>
                                        <p:attrNameLst>
                                          <p:attrName>style.visibility</p:attrName>
                                        </p:attrNameLst>
                                      </p:cBhvr>
                                      <p:to>
                                        <p:strVal val="visible"/>
                                      </p:to>
                                    </p:set>
                                    <p:animEffect transition="in" filter="wipe(up)">
                                      <p:cBhvr>
                                        <p:cTn id="7" dur="500"/>
                                        <p:tgtEl>
                                          <p:spTgt spid="80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8"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Reading Check</a:t>
            </a:r>
            <a:endParaRPr lang="en-US" sz="2800" b="1" baseline="0">
              <a:solidFill>
                <a:srgbClr val="FFCC00"/>
              </a:solidFill>
            </a:endParaRPr>
          </a:p>
        </p:txBody>
      </p:sp>
      <p:sp>
        <p:nvSpPr>
          <p:cNvPr id="594949" name="Rectangle 5"/>
          <p:cNvSpPr>
            <a:spLocks noChangeArrowheads="1"/>
          </p:cNvSpPr>
          <p:nvPr/>
        </p:nvSpPr>
        <p:spPr bwMode="auto">
          <a:xfrm>
            <a:off x="457200" y="1524000"/>
            <a:ext cx="8229600" cy="1371600"/>
          </a:xfrm>
          <a:prstGeom prst="rect">
            <a:avLst/>
          </a:prstGeom>
          <a:solidFill>
            <a:srgbClr val="F9F5B4"/>
          </a:solidFill>
          <a:ln w="9525">
            <a:noFill/>
            <a:miter lim="800000"/>
            <a:headEnd/>
            <a:tailEnd/>
          </a:ln>
        </p:spPr>
        <p:txBody>
          <a:bodyPr/>
          <a:lstStyle/>
          <a:p>
            <a:pPr marL="233363" indent="-233363" algn="ctr">
              <a:lnSpc>
                <a:spcPct val="100000"/>
              </a:lnSpc>
              <a:spcBef>
                <a:spcPct val="100000"/>
              </a:spcBef>
              <a:spcAft>
                <a:spcPct val="30000"/>
              </a:spcAft>
            </a:pPr>
            <a:r>
              <a:rPr lang="en-US" b="1" baseline="0"/>
              <a:t>Contrast</a:t>
            </a:r>
          </a:p>
          <a:p>
            <a:pPr marL="233363" indent="-233363" algn="ctr">
              <a:lnSpc>
                <a:spcPct val="100000"/>
              </a:lnSpc>
              <a:spcBef>
                <a:spcPct val="0"/>
              </a:spcBef>
              <a:spcAft>
                <a:spcPct val="30000"/>
              </a:spcAft>
            </a:pPr>
            <a:r>
              <a:rPr lang="en-US" baseline="0"/>
              <a:t>How do collectivities differ from groups?</a:t>
            </a:r>
          </a:p>
        </p:txBody>
      </p:sp>
      <p:sp>
        <p:nvSpPr>
          <p:cNvPr id="594950" name="Rectangle 6"/>
          <p:cNvSpPr>
            <a:spLocks noChangeArrowheads="1"/>
          </p:cNvSpPr>
          <p:nvPr/>
        </p:nvSpPr>
        <p:spPr bwMode="auto">
          <a:xfrm>
            <a:off x="457200" y="3429000"/>
            <a:ext cx="8229600" cy="2057400"/>
          </a:xfrm>
          <a:prstGeom prst="rect">
            <a:avLst/>
          </a:prstGeom>
          <a:solidFill>
            <a:srgbClr val="E0E9ED"/>
          </a:solidFill>
          <a:ln w="9525">
            <a:noFill/>
            <a:miter lim="800000"/>
            <a:headEnd/>
            <a:tailEnd/>
          </a:ln>
        </p:spPr>
        <p:txBody>
          <a:bodyPr/>
          <a:lstStyle/>
          <a:p>
            <a:pPr>
              <a:lnSpc>
                <a:spcPct val="100000"/>
              </a:lnSpc>
              <a:spcBef>
                <a:spcPct val="0"/>
              </a:spcBef>
              <a:spcAft>
                <a:spcPct val="30000"/>
              </a:spcAft>
            </a:pPr>
            <a:r>
              <a:rPr lang="en-US" sz="2800" b="1" baseline="0">
                <a:solidFill>
                  <a:srgbClr val="BF0000"/>
                </a:solidFill>
              </a:rPr>
              <a:t>Answer: </a:t>
            </a:r>
            <a:r>
              <a:rPr lang="en-US" sz="2800" i="1" baseline="0"/>
              <a:t>In contrast to social groups, individuals in collectivities have limited interaction with one another, do not share defined or conventional norms, and do not share a sense of group unity.</a:t>
            </a:r>
          </a:p>
        </p:txBody>
      </p:sp>
      <p:sp>
        <p:nvSpPr>
          <p:cNvPr id="594951" name="AutoShape 7"/>
          <p:cNvSpPr>
            <a:spLocks noChangeArrowheads="1"/>
          </p:cNvSpPr>
          <p:nvPr/>
        </p:nvSpPr>
        <p:spPr bwMode="auto">
          <a:xfrm flipH="1" flipV="1">
            <a:off x="8458200" y="2938463"/>
            <a:ext cx="228600" cy="152400"/>
          </a:xfrm>
          <a:prstGeom prst="triangle">
            <a:avLst>
              <a:gd name="adj" fmla="val 50000"/>
            </a:avLst>
          </a:prstGeom>
          <a:solidFill>
            <a:srgbClr val="2E6CF6"/>
          </a:solid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4951"/>
                                        </p:tgtEl>
                                        <p:attrNameLst>
                                          <p:attrName>style.visibility</p:attrName>
                                        </p:attrNameLst>
                                      </p:cBhvr>
                                      <p:to>
                                        <p:strVal val="hidden"/>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94950"/>
                                        </p:tgtEl>
                                        <p:attrNameLst>
                                          <p:attrName>style.visibility</p:attrName>
                                        </p:attrNameLst>
                                      </p:cBhvr>
                                      <p:to>
                                        <p:strVal val="visible"/>
                                      </p:to>
                                    </p:set>
                                    <p:animEffect transition="in" filter="wipe(up)">
                                      <p:cBhvr>
                                        <p:cTn id="10" dur="500"/>
                                        <p:tgtEl>
                                          <p:spTgt spid="594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50" grpId="0" animBg="1"/>
      <p:bldP spid="59495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4|.9|.9"/>
</p:tagLst>
</file>

<file path=ppt/tags/tag13.xml><?xml version="1.0" encoding="utf-8"?>
<p:tagLst xmlns:a="http://schemas.openxmlformats.org/drawingml/2006/main" xmlns:r="http://schemas.openxmlformats.org/officeDocument/2006/relationships" xmlns:p="http://schemas.openxmlformats.org/presentationml/2006/main">
  <p:tag name="TIMING" val="|.4|.9|.9"/>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4|.9|.9"/>
</p:tagLst>
</file>

<file path=ppt/tags/tag17.xml><?xml version="1.0" encoding="utf-8"?>
<p:tagLst xmlns:a="http://schemas.openxmlformats.org/drawingml/2006/main" xmlns:r="http://schemas.openxmlformats.org/officeDocument/2006/relationships" xmlns:p="http://schemas.openxmlformats.org/presentationml/2006/main">
  <p:tag name="TIMING" val="|.4|.9|.9"/>
</p:tagLst>
</file>

<file path=ppt/tags/tag18.xml><?xml version="1.0" encoding="utf-8"?>
<p:tagLst xmlns:a="http://schemas.openxmlformats.org/drawingml/2006/main" xmlns:r="http://schemas.openxmlformats.org/officeDocument/2006/relationships" xmlns:p="http://schemas.openxmlformats.org/presentationml/2006/main">
  <p:tag name="TIMING" val="|.4|.9|.9"/>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20.xml><?xml version="1.0" encoding="utf-8"?>
<p:tagLst xmlns:a="http://schemas.openxmlformats.org/drawingml/2006/main" xmlns:r="http://schemas.openxmlformats.org/officeDocument/2006/relationships" xmlns:p="http://schemas.openxmlformats.org/presentationml/2006/main">
  <p:tag name="TIMING" val="|.4|.9|.9"/>
</p:tagLst>
</file>

<file path=ppt/tags/tag21.xml><?xml version="1.0" encoding="utf-8"?>
<p:tagLst xmlns:a="http://schemas.openxmlformats.org/drawingml/2006/main" xmlns:r="http://schemas.openxmlformats.org/officeDocument/2006/relationships" xmlns:p="http://schemas.openxmlformats.org/presentationml/2006/main">
  <p:tag name="TIMING" val="|.4|.9|.9"/>
</p:tagLst>
</file>

<file path=ppt/tags/tag22.xml><?xml version="1.0" encoding="utf-8"?>
<p:tagLst xmlns:a="http://schemas.openxmlformats.org/drawingml/2006/main" xmlns:r="http://schemas.openxmlformats.org/officeDocument/2006/relationships" xmlns:p="http://schemas.openxmlformats.org/presentationml/2006/main">
  <p:tag name="TIMING" val="|.4|.9|.9"/>
</p:tagLst>
</file>

<file path=ppt/tags/tag23.xml><?xml version="1.0" encoding="utf-8"?>
<p:tagLst xmlns:a="http://schemas.openxmlformats.org/drawingml/2006/main" xmlns:r="http://schemas.openxmlformats.org/officeDocument/2006/relationships" xmlns:p="http://schemas.openxmlformats.org/presentationml/2006/main">
  <p:tag name="TIMING" val="|.4|.9|.9"/>
</p:tagLst>
</file>

<file path=ppt/tags/tag24.xml><?xml version="1.0" encoding="utf-8"?>
<p:tagLst xmlns:a="http://schemas.openxmlformats.org/drawingml/2006/main" xmlns:r="http://schemas.openxmlformats.org/officeDocument/2006/relationships" xmlns:p="http://schemas.openxmlformats.org/presentationml/2006/main">
  <p:tag name="TIMING" val="|.4|.9|.9"/>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4|.9|.9"/>
</p:tagLst>
</file>

<file path=ppt/tags/tag27.xml><?xml version="1.0" encoding="utf-8"?>
<p:tagLst xmlns:a="http://schemas.openxmlformats.org/drawingml/2006/main" xmlns:r="http://schemas.openxmlformats.org/officeDocument/2006/relationships" xmlns:p="http://schemas.openxmlformats.org/presentationml/2006/main">
  <p:tag name="TIMING" val="|.4|.9|.9"/>
</p:tagLst>
</file>

<file path=ppt/tags/tag28.xml><?xml version="1.0" encoding="utf-8"?>
<p:tagLst xmlns:a="http://schemas.openxmlformats.org/drawingml/2006/main" xmlns:r="http://schemas.openxmlformats.org/officeDocument/2006/relationships" xmlns:p="http://schemas.openxmlformats.org/presentationml/2006/main">
  <p:tag name="TIMING" val="|.4|.9|.9"/>
</p:tagLst>
</file>

<file path=ppt/tags/tag29.xml><?xml version="1.0" encoding="utf-8"?>
<p:tagLst xmlns:a="http://schemas.openxmlformats.org/drawingml/2006/main" xmlns:r="http://schemas.openxmlformats.org/officeDocument/2006/relationships" xmlns:p="http://schemas.openxmlformats.org/presentationml/2006/main">
  <p:tag name="TIMING" val="|.4|.9|.9"/>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30.xml><?xml version="1.0" encoding="utf-8"?>
<p:tagLst xmlns:a="http://schemas.openxmlformats.org/drawingml/2006/main" xmlns:r="http://schemas.openxmlformats.org/officeDocument/2006/relationships" xmlns:p="http://schemas.openxmlformats.org/presentationml/2006/main">
  <p:tag name="TIMING" val="|1"/>
</p:tagLst>
</file>

<file path=ppt/tags/tag31.xml><?xml version="1.0" encoding="utf-8"?>
<p:tagLst xmlns:a="http://schemas.openxmlformats.org/drawingml/2006/main" xmlns:r="http://schemas.openxmlformats.org/officeDocument/2006/relationships" xmlns:p="http://schemas.openxmlformats.org/presentationml/2006/main">
  <p:tag name="TIMING" val="|1"/>
</p:tagLst>
</file>

<file path=ppt/tags/tag32.xml><?xml version="1.0" encoding="utf-8"?>
<p:tagLst xmlns:a="http://schemas.openxmlformats.org/drawingml/2006/main" xmlns:r="http://schemas.openxmlformats.org/officeDocument/2006/relationships" xmlns:p="http://schemas.openxmlformats.org/presentationml/2006/main">
  <p:tag name="TIMING" val="|1"/>
</p:tagLst>
</file>

<file path=ppt/tags/tag33.xml><?xml version="1.0" encoding="utf-8"?>
<p:tagLst xmlns:a="http://schemas.openxmlformats.org/drawingml/2006/main" xmlns:r="http://schemas.openxmlformats.org/officeDocument/2006/relationships" xmlns:p="http://schemas.openxmlformats.org/presentationml/2006/main">
  <p:tag name="TIMING" val="|.4|.9|.9"/>
</p:tagLst>
</file>

<file path=ppt/tags/tag34.xml><?xml version="1.0" encoding="utf-8"?>
<p:tagLst xmlns:a="http://schemas.openxmlformats.org/drawingml/2006/main" xmlns:r="http://schemas.openxmlformats.org/officeDocument/2006/relationships" xmlns:p="http://schemas.openxmlformats.org/presentationml/2006/main">
  <p:tag name="TIMING" val="|1"/>
</p:tagLst>
</file>

<file path=ppt/tags/tag35.xml><?xml version="1.0" encoding="utf-8"?>
<p:tagLst xmlns:a="http://schemas.openxmlformats.org/drawingml/2006/main" xmlns:r="http://schemas.openxmlformats.org/officeDocument/2006/relationships" xmlns:p="http://schemas.openxmlformats.org/presentationml/2006/main">
  <p:tag name="TIMING" val="|1"/>
</p:tagLst>
</file>

<file path=ppt/tags/tag36.xml><?xml version="1.0" encoding="utf-8"?>
<p:tagLst xmlns:a="http://schemas.openxmlformats.org/drawingml/2006/main" xmlns:r="http://schemas.openxmlformats.org/officeDocument/2006/relationships" xmlns:p="http://schemas.openxmlformats.org/presentationml/2006/main">
  <p:tag name="TIMING" val="|.4|.9|.9"/>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4|.9|.9"/>
</p:tagLst>
</file>

<file path=ppt/tags/tag9.xml><?xml version="1.0" encoding="utf-8"?>
<p:tagLst xmlns:a="http://schemas.openxmlformats.org/drawingml/2006/main" xmlns:r="http://schemas.openxmlformats.org/officeDocument/2006/relationships" xmlns:p="http://schemas.openxmlformats.org/presentationml/2006/main">
  <p:tag name="TIMING" val="|.4|.9|.9"/>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2A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2A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11615</TotalTime>
  <Words>3977</Words>
  <Application>Microsoft Office PowerPoint</Application>
  <PresentationFormat>On-screen Show (4:3)</PresentationFormat>
  <Paragraphs>466</Paragraphs>
  <Slides>83</Slides>
  <Notes>54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83</vt:i4>
      </vt:variant>
    </vt:vector>
  </HeadingPairs>
  <TitlesOfParts>
    <vt:vector size="86" baseType="lpstr">
      <vt:lpstr>Times</vt:lpstr>
      <vt:lpstr>Arial</vt:lpstr>
      <vt:lpstr>2_Custom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Manager/>
  <Company>Harcourt,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bdocker</cp:lastModifiedBy>
  <cp:revision>422</cp:revision>
  <cp:lastPrinted>2005-02-01T16:21:45Z</cp:lastPrinted>
  <dcterms:created xsi:type="dcterms:W3CDTF">2005-01-20T18:32:35Z</dcterms:created>
  <dcterms:modified xsi:type="dcterms:W3CDTF">2011-12-21T19:22:24Z</dcterms:modified>
  <cp:category/>
</cp:coreProperties>
</file>