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handoutMasterIdLst>
    <p:handoutMasterId r:id="rId45"/>
  </p:handoutMasterIdLst>
  <p:sldIdLst>
    <p:sldId id="256" r:id="rId2"/>
    <p:sldId id="257" r:id="rId3"/>
    <p:sldId id="258" r:id="rId4"/>
    <p:sldId id="259" r:id="rId5"/>
    <p:sldId id="261" r:id="rId6"/>
    <p:sldId id="279" r:id="rId7"/>
    <p:sldId id="262" r:id="rId8"/>
    <p:sldId id="280" r:id="rId9"/>
    <p:sldId id="263" r:id="rId10"/>
    <p:sldId id="283" r:id="rId11"/>
    <p:sldId id="264" r:id="rId12"/>
    <p:sldId id="281" r:id="rId13"/>
    <p:sldId id="265" r:id="rId14"/>
    <p:sldId id="282" r:id="rId15"/>
    <p:sldId id="266" r:id="rId16"/>
    <p:sldId id="284" r:id="rId17"/>
    <p:sldId id="267" r:id="rId18"/>
    <p:sldId id="285" r:id="rId19"/>
    <p:sldId id="268" r:id="rId20"/>
    <p:sldId id="286" r:id="rId21"/>
    <p:sldId id="269" r:id="rId22"/>
    <p:sldId id="287" r:id="rId23"/>
    <p:sldId id="270" r:id="rId24"/>
    <p:sldId id="288" r:id="rId25"/>
    <p:sldId id="271" r:id="rId26"/>
    <p:sldId id="289" r:id="rId27"/>
    <p:sldId id="272" r:id="rId28"/>
    <p:sldId id="290" r:id="rId29"/>
    <p:sldId id="273" r:id="rId30"/>
    <p:sldId id="298" r:id="rId31"/>
    <p:sldId id="274" r:id="rId32"/>
    <p:sldId id="291" r:id="rId33"/>
    <p:sldId id="275" r:id="rId34"/>
    <p:sldId id="292" r:id="rId35"/>
    <p:sldId id="276" r:id="rId36"/>
    <p:sldId id="293" r:id="rId37"/>
    <p:sldId id="277" r:id="rId38"/>
    <p:sldId id="294" r:id="rId39"/>
    <p:sldId id="278" r:id="rId40"/>
    <p:sldId id="295" r:id="rId41"/>
    <p:sldId id="260" r:id="rId42"/>
    <p:sldId id="296" r:id="rId43"/>
    <p:sldId id="297" r:id="rId44"/>
  </p:sldIdLst>
  <p:sldSz cx="9144000" cy="6858000" type="screen4x3"/>
  <p:notesSz cx="6858000" cy="9220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639" autoAdjust="0"/>
    <p:restoredTop sz="94660"/>
  </p:normalViewPr>
  <p:slideViewPr>
    <p:cSldViewPr>
      <p:cViewPr varScale="1">
        <p:scale>
          <a:sx n="94" d="100"/>
          <a:sy n="94" d="100"/>
        </p:scale>
        <p:origin x="9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0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0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136773F-0DEC-4884-9814-97739D1367C4}" type="datetimeFigureOut">
              <a:rPr lang="en-US"/>
              <a:pPr>
                <a:defRPr/>
              </a:pPr>
              <a:t>1/15/2016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8238"/>
            <a:ext cx="2971800" cy="460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758238"/>
            <a:ext cx="2971800" cy="4603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138B056-150D-43D0-B0D3-B89C09A10A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7457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CB30E-7E58-4497-B166-7BD10D641F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313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443FDD-C896-4003-9334-10031EFB13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5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2CF97-1277-411F-BE24-1F88221218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470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9FF1A2-7A83-4A66-A757-D808DA2AEC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705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DB1AB6-BA9A-47BA-9E84-229D0E3F10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528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77E5C-5326-46EB-A4CE-59C2063C52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228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E0C4B-D415-4F9B-AC27-C0D4505F89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329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F58C02-481D-4AEE-8DDB-A1E0AF1448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35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5B3105-CC22-493D-93CD-27C3341026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81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66743-59F1-4E26-B06C-9569FCC10E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367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313F3B-5637-46DD-8D7C-B1DDAB2FC5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546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7C6498-0D16-47ED-8BAD-19BDB693BE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2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BCBCBC"/>
                </a:solidFill>
              </a:defRPr>
            </a:lvl1pPr>
          </a:lstStyle>
          <a:p>
            <a:fld id="{9A7C42B8-BF8F-4921-B827-990CC5D0B6AA}" type="slidenum">
              <a:rPr lang="en-US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anose="05020102010507070707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anose="05020102010507070707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anose="05000000000000000000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anose="05040102010807070707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anose="05020102010507070707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5.xml"/><Relationship Id="rId13" Type="http://schemas.openxmlformats.org/officeDocument/2006/relationships/slide" Target="slide37.xml"/><Relationship Id="rId18" Type="http://schemas.openxmlformats.org/officeDocument/2006/relationships/slide" Target="slide11.xml"/><Relationship Id="rId3" Type="http://schemas.openxmlformats.org/officeDocument/2006/relationships/slide" Target="slide13.xml"/><Relationship Id="rId21" Type="http://schemas.openxmlformats.org/officeDocument/2006/relationships/slide" Target="slide41.xml"/><Relationship Id="rId7" Type="http://schemas.openxmlformats.org/officeDocument/2006/relationships/slide" Target="slide15.xml"/><Relationship Id="rId12" Type="http://schemas.openxmlformats.org/officeDocument/2006/relationships/slide" Target="slide27.xml"/><Relationship Id="rId17" Type="http://schemas.openxmlformats.org/officeDocument/2006/relationships/slide" Target="slide39.xml"/><Relationship Id="rId2" Type="http://schemas.openxmlformats.org/officeDocument/2006/relationships/slide" Target="slide3.xml"/><Relationship Id="rId16" Type="http://schemas.openxmlformats.org/officeDocument/2006/relationships/slide" Target="slide29.xml"/><Relationship Id="rId20" Type="http://schemas.openxmlformats.org/officeDocument/2006/relationships/slide" Target="slide31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5.xml"/><Relationship Id="rId11" Type="http://schemas.openxmlformats.org/officeDocument/2006/relationships/slide" Target="slide17.xml"/><Relationship Id="rId5" Type="http://schemas.openxmlformats.org/officeDocument/2006/relationships/slide" Target="slide33.xml"/><Relationship Id="rId15" Type="http://schemas.openxmlformats.org/officeDocument/2006/relationships/slide" Target="slide19.xml"/><Relationship Id="rId10" Type="http://schemas.openxmlformats.org/officeDocument/2006/relationships/slide" Target="slide7.xml"/><Relationship Id="rId19" Type="http://schemas.openxmlformats.org/officeDocument/2006/relationships/slide" Target="slide21.xml"/><Relationship Id="rId4" Type="http://schemas.openxmlformats.org/officeDocument/2006/relationships/slide" Target="slide23.xml"/><Relationship Id="rId9" Type="http://schemas.openxmlformats.org/officeDocument/2006/relationships/slide" Target="slide35.xml"/><Relationship Id="rId14" Type="http://schemas.openxmlformats.org/officeDocument/2006/relationships/slide" Target="slide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9600" smtClean="0">
                <a:latin typeface="Comic Sans MS" pitchFamily="66" charset="0"/>
              </a:rPr>
              <a:t>Jeopardy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32163"/>
            <a:ext cx="6400800" cy="1752600"/>
          </a:xfrm>
        </p:spPr>
        <p:txBody>
          <a:bodyPr/>
          <a:lstStyle/>
          <a:p>
            <a:pPr eaLnBrk="1" hangingPunct="1"/>
            <a:r>
              <a:rPr lang="en-US" smtClean="0">
                <a:latin typeface="Comic Sans MS" panose="030F0702030302020204" pitchFamily="66" charset="0"/>
              </a:rPr>
              <a:t>Physical Science</a:t>
            </a:r>
          </a:p>
          <a:p>
            <a:pPr eaLnBrk="1" hangingPunct="1"/>
            <a:r>
              <a:rPr lang="en-US" smtClean="0">
                <a:latin typeface="Comic Sans MS" panose="030F0702030302020204" pitchFamily="66" charset="0"/>
              </a:rPr>
              <a:t>Chapter 14 Review Game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mic Sans MS" pitchFamily="66" charset="0"/>
              </a:rPr>
              <a:t>Work and Power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sz="4800" smtClean="0">
                <a:latin typeface="Comic Sans MS" panose="030F0702030302020204" pitchFamily="66" charset="0"/>
              </a:rPr>
              <a:t>What is 187.5 Watts?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4572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</a:rPr>
              <a:t>4 points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6019800" y="5791200"/>
            <a:ext cx="2667000" cy="8001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>
                <a:latin typeface="Comic Sans MS" panose="030F0702030302020204" pitchFamily="66" charset="0"/>
                <a:hlinkClick r:id="rId2" action="ppaction://hlinksldjump"/>
              </a:rPr>
              <a:t>Back to </a:t>
            </a:r>
            <a:br>
              <a:rPr lang="en-US" sz="2200">
                <a:latin typeface="Comic Sans MS" panose="030F0702030302020204" pitchFamily="66" charset="0"/>
                <a:hlinkClick r:id="rId2" action="ppaction://hlinksldjump"/>
              </a:rPr>
            </a:br>
            <a:r>
              <a:rPr lang="en-US" sz="2200">
                <a:latin typeface="Comic Sans MS" panose="030F0702030302020204" pitchFamily="66" charset="0"/>
                <a:hlinkClick r:id="rId2" action="ppaction://hlinksldjump"/>
              </a:rPr>
              <a:t>Category Slide</a:t>
            </a:r>
            <a:endParaRPr lang="en-US" sz="22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mic Sans MS" pitchFamily="66" charset="0"/>
              </a:rPr>
              <a:t>Work and Power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810000"/>
          </a:xfrm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sz="4800" smtClean="0">
                <a:latin typeface="Comic Sans MS" panose="030F0702030302020204" pitchFamily="66" charset="0"/>
              </a:rPr>
              <a:t>A boy is exerting 100 watts of power while scooping snow.  If he scoops snow for 10 minutes this is how much work he does.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524000" y="4038600"/>
            <a:ext cx="396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609600" y="2514600"/>
            <a:ext cx="792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572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</a:rPr>
              <a:t>5 points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60198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  <a:hlinkClick r:id="" action="ppaction://hlinkshowjump?jump=nextslide"/>
              </a:rPr>
              <a:t>Check</a:t>
            </a:r>
            <a:endParaRPr lang="en-US" sz="36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mic Sans MS" pitchFamily="66" charset="0"/>
              </a:rPr>
              <a:t>Work and Power</a:t>
            </a: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4572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</a:rPr>
              <a:t>5 points</a:t>
            </a:r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6019800" y="5791200"/>
            <a:ext cx="2667000" cy="8001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>
                <a:latin typeface="Comic Sans MS" panose="030F0702030302020204" pitchFamily="66" charset="0"/>
                <a:hlinkClick r:id="rId2" action="ppaction://hlinksldjump"/>
              </a:rPr>
              <a:t>Back to </a:t>
            </a:r>
            <a:br>
              <a:rPr lang="en-US" sz="2200">
                <a:latin typeface="Comic Sans MS" panose="030F0702030302020204" pitchFamily="66" charset="0"/>
                <a:hlinkClick r:id="rId2" action="ppaction://hlinksldjump"/>
              </a:rPr>
            </a:br>
            <a:r>
              <a:rPr lang="en-US" sz="2200">
                <a:latin typeface="Comic Sans MS" panose="030F0702030302020204" pitchFamily="66" charset="0"/>
                <a:hlinkClick r:id="rId2" action="ppaction://hlinksldjump"/>
              </a:rPr>
              <a:t>Category Slide</a:t>
            </a:r>
            <a:endParaRPr lang="en-US" sz="2200">
              <a:latin typeface="Comic Sans MS" panose="030F0702030302020204" pitchFamily="66" charset="0"/>
            </a:endParaRPr>
          </a:p>
        </p:txBody>
      </p:sp>
      <p:sp>
        <p:nvSpPr>
          <p:cNvPr id="1331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810000"/>
          </a:xfrm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sz="4800" smtClean="0">
                <a:latin typeface="Comic Sans MS" panose="030F0702030302020204" pitchFamily="66" charset="0"/>
              </a:rPr>
              <a:t>What is 60,000 Joules?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mic Sans MS" pitchFamily="66" charset="0"/>
              </a:rPr>
              <a:t>Efficiency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810000"/>
          </a:xfrm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sz="4800" smtClean="0">
                <a:latin typeface="Comic Sans MS" panose="030F0702030302020204" pitchFamily="66" charset="0"/>
              </a:rPr>
              <a:t>The reason why a machine can never have 100% efficiency.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524000" y="4038600"/>
            <a:ext cx="396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609600" y="2514600"/>
            <a:ext cx="792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4572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</a:rPr>
              <a:t>1 point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60198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  <a:hlinkClick r:id="" action="ppaction://hlinkshowjump?jump=nextslide"/>
              </a:rPr>
              <a:t>Check</a:t>
            </a:r>
            <a:endParaRPr lang="en-US" sz="36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mic Sans MS" pitchFamily="66" charset="0"/>
              </a:rPr>
              <a:t>Efficiency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sz="4400" smtClean="0">
                <a:latin typeface="Comic Sans MS" panose="030F0702030302020204" pitchFamily="66" charset="0"/>
              </a:rPr>
              <a:t>What is friction?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4572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</a:rPr>
              <a:t>1 point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6019800" y="5791200"/>
            <a:ext cx="2667000" cy="8001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>
                <a:latin typeface="Comic Sans MS" panose="030F0702030302020204" pitchFamily="66" charset="0"/>
                <a:hlinkClick r:id="rId2" action="ppaction://hlinksldjump"/>
              </a:rPr>
              <a:t>Back to </a:t>
            </a:r>
            <a:br>
              <a:rPr lang="en-US" sz="2200">
                <a:latin typeface="Comic Sans MS" panose="030F0702030302020204" pitchFamily="66" charset="0"/>
                <a:hlinkClick r:id="rId2" action="ppaction://hlinksldjump"/>
              </a:rPr>
            </a:br>
            <a:r>
              <a:rPr lang="en-US" sz="2200">
                <a:latin typeface="Comic Sans MS" panose="030F0702030302020204" pitchFamily="66" charset="0"/>
                <a:hlinkClick r:id="rId2" action="ppaction://hlinksldjump"/>
              </a:rPr>
              <a:t>Category Slide</a:t>
            </a:r>
            <a:endParaRPr lang="en-US" sz="22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mic Sans MS" pitchFamily="66" charset="0"/>
              </a:rPr>
              <a:t>Efficiency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267200"/>
          </a:xfrm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sz="4400" smtClean="0">
                <a:latin typeface="Comic Sans MS" panose="030F0702030302020204" pitchFamily="66" charset="0"/>
              </a:rPr>
              <a:t>A 4 meter ramp is used to lift a 300 N box up a distance of 1.5 meters.  175 N of force is used to push the box up the ramp.  This is the efficiency of the ramp.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524000" y="4038600"/>
            <a:ext cx="396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609600" y="2514600"/>
            <a:ext cx="792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4572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</a:rPr>
              <a:t>2 points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60198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  <a:hlinkClick r:id="" action="ppaction://hlinkshowjump?jump=nextslide"/>
              </a:rPr>
              <a:t>Check</a:t>
            </a:r>
            <a:endParaRPr lang="en-US" sz="36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mic Sans MS" pitchFamily="66" charset="0"/>
              </a:rPr>
              <a:t>Efficiency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sz="4400" smtClean="0">
                <a:latin typeface="Comic Sans MS" panose="030F0702030302020204" pitchFamily="66" charset="0"/>
              </a:rPr>
              <a:t>What is 64%? 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4572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</a:rPr>
              <a:t>2 points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6019800" y="5791200"/>
            <a:ext cx="2667000" cy="8001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>
                <a:latin typeface="Comic Sans MS" panose="030F0702030302020204" pitchFamily="66" charset="0"/>
                <a:hlinkClick r:id="rId2" action="ppaction://hlinksldjump"/>
              </a:rPr>
              <a:t>Back to </a:t>
            </a:r>
            <a:br>
              <a:rPr lang="en-US" sz="2200">
                <a:latin typeface="Comic Sans MS" panose="030F0702030302020204" pitchFamily="66" charset="0"/>
                <a:hlinkClick r:id="rId2" action="ppaction://hlinksldjump"/>
              </a:rPr>
            </a:br>
            <a:r>
              <a:rPr lang="en-US" sz="2200">
                <a:latin typeface="Comic Sans MS" panose="030F0702030302020204" pitchFamily="66" charset="0"/>
                <a:hlinkClick r:id="rId2" action="ppaction://hlinksldjump"/>
              </a:rPr>
              <a:t>Category Slide</a:t>
            </a:r>
            <a:endParaRPr lang="en-US" sz="22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mic Sans MS" pitchFamily="66" charset="0"/>
              </a:rPr>
              <a:t>Efficiency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810000"/>
          </a:xfrm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sz="4800" smtClean="0">
                <a:latin typeface="Comic Sans MS" panose="030F0702030302020204" pitchFamily="66" charset="0"/>
              </a:rPr>
              <a:t>A machine that uses 1245 J of work to operate and applies 850 J of work on a crate has this for efficiency.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1524000" y="4038600"/>
            <a:ext cx="396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609600" y="2514600"/>
            <a:ext cx="792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4572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</a:rPr>
              <a:t>3 points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60198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  <a:hlinkClick r:id="" action="ppaction://hlinkshowjump?jump=nextslide"/>
              </a:rPr>
              <a:t>Check</a:t>
            </a:r>
            <a:endParaRPr lang="en-US" sz="36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mic Sans MS" pitchFamily="66" charset="0"/>
              </a:rPr>
              <a:t>Efficiency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sz="4800" smtClean="0">
                <a:latin typeface="Comic Sans MS" panose="030F0702030302020204" pitchFamily="66" charset="0"/>
              </a:rPr>
              <a:t>What is 68% efficiency?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4572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</a:rPr>
              <a:t>3 points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6019800" y="5791200"/>
            <a:ext cx="2667000" cy="8001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>
                <a:latin typeface="Comic Sans MS" panose="030F0702030302020204" pitchFamily="66" charset="0"/>
                <a:hlinkClick r:id="rId2" action="ppaction://hlinksldjump"/>
              </a:rPr>
              <a:t>Back to </a:t>
            </a:r>
            <a:br>
              <a:rPr lang="en-US" sz="2200">
                <a:latin typeface="Comic Sans MS" panose="030F0702030302020204" pitchFamily="66" charset="0"/>
                <a:hlinkClick r:id="rId2" action="ppaction://hlinksldjump"/>
              </a:rPr>
            </a:br>
            <a:r>
              <a:rPr lang="en-US" sz="2200">
                <a:latin typeface="Comic Sans MS" panose="030F0702030302020204" pitchFamily="66" charset="0"/>
                <a:hlinkClick r:id="rId2" action="ppaction://hlinksldjump"/>
              </a:rPr>
              <a:t>Category Slide</a:t>
            </a:r>
            <a:endParaRPr lang="en-US" sz="22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mic Sans MS" pitchFamily="66" charset="0"/>
              </a:rPr>
              <a:t>Efficiency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810000"/>
          </a:xfrm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sz="4800" smtClean="0">
                <a:latin typeface="Comic Sans MS" panose="030F0702030302020204" pitchFamily="66" charset="0"/>
              </a:rPr>
              <a:t>A machine is considered efficient if it is 85% effective.  If the work input is 950 J, this would be the work output.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524000" y="4038600"/>
            <a:ext cx="396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609600" y="2514600"/>
            <a:ext cx="792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572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</a:rPr>
              <a:t>4 points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60198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  <a:hlinkClick r:id="" action="ppaction://hlinkshowjump?jump=nextslide"/>
              </a:rPr>
              <a:t>Check</a:t>
            </a:r>
            <a:endParaRPr lang="en-US" sz="36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Comic Sans MS" pitchFamily="66" charset="0"/>
              </a:rPr>
              <a:t>Select a Category</a:t>
            </a:r>
          </a:p>
        </p:txBody>
      </p:sp>
      <p:graphicFrame>
        <p:nvGraphicFramePr>
          <p:cNvPr id="7230" name="Group 62"/>
          <p:cNvGraphicFramePr>
            <a:graphicFrameLocks noGrp="1"/>
          </p:cNvGraphicFramePr>
          <p:nvPr>
            <p:ph type="tbl" idx="1"/>
          </p:nvPr>
        </p:nvGraphicFramePr>
        <p:xfrm>
          <a:off x="381000" y="990600"/>
          <a:ext cx="8458200" cy="5699125"/>
        </p:xfrm>
        <a:graphic>
          <a:graphicData uri="http://schemas.openxmlformats.org/drawingml/2006/table">
            <a:tbl>
              <a:tblPr/>
              <a:tblGrid>
                <a:gridCol w="2114550"/>
                <a:gridCol w="2116138"/>
                <a:gridCol w="2112962"/>
                <a:gridCol w="2114550"/>
              </a:tblGrid>
              <a:tr h="13334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Work and Power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latin typeface="Comic Sans MS" pitchFamily="66" charset="0"/>
                        </a:rPr>
                        <a:t>Efficiency</a:t>
                      </a:r>
                      <a:endParaRPr lang="en-US" sz="2600" dirty="0">
                        <a:latin typeface="Comic Sans MS" pitchFamily="66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>
                          <a:latin typeface="Comic Sans MS" pitchFamily="66" charset="0"/>
                        </a:rPr>
                        <a:t>Machines</a:t>
                      </a:r>
                      <a:endParaRPr lang="en-US" sz="2600" dirty="0">
                        <a:latin typeface="Comic Sans MS" pitchFamily="66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Mechanical Advantage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3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  <a:hlinkClick r:id="rId2" action="ppaction://hlinksldjump"/>
                        </a:rPr>
                        <a:t>1 point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  <a:hlinkClick r:id="rId3" action="ppaction://hlinksldjump"/>
                        </a:rPr>
                        <a:t>1 point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  <a:hlinkClick r:id="rId4" action="ppaction://hlinksldjump"/>
                        </a:rPr>
                        <a:t>1 point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  <a:hlinkClick r:id="rId5" action="ppaction://hlinksldjump"/>
                        </a:rPr>
                        <a:t>1 point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3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  <a:hlinkClick r:id="rId6" action="ppaction://hlinksldjump"/>
                        </a:rPr>
                        <a:t>2 points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  <a:hlinkClick r:id="rId7" action="ppaction://hlinksldjump"/>
                        </a:rPr>
                        <a:t>2 points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  <a:hlinkClick r:id="rId8" action="ppaction://hlinksldjump"/>
                        </a:rPr>
                        <a:t>2 points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  <a:hlinkClick r:id="rId9" action="ppaction://hlinksldjump"/>
                        </a:rPr>
                        <a:t>2 points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3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  <a:hlinkClick r:id="rId10" action="ppaction://hlinksldjump"/>
                        </a:rPr>
                        <a:t>3 points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  <a:hlinkClick r:id="rId11" action="ppaction://hlinksldjump"/>
                        </a:rPr>
                        <a:t>3 points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  <a:hlinkClick r:id="rId12" action="ppaction://hlinksldjump"/>
                        </a:rPr>
                        <a:t>3 points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  <a:hlinkClick r:id="rId13" action="ppaction://hlinksldjump"/>
                        </a:rPr>
                        <a:t>3 points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3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  <a:hlinkClick r:id="rId14" action="ppaction://hlinksldjump"/>
                        </a:rPr>
                        <a:t>4 points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  <a:hlinkClick r:id="rId15" action="ppaction://hlinksldjump"/>
                        </a:rPr>
                        <a:t>4 points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  <a:hlinkClick r:id="rId16" action="ppaction://hlinksldjump"/>
                        </a:rPr>
                        <a:t>4 points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  <a:hlinkClick r:id="rId17" action="ppaction://hlinksldjump"/>
                        </a:rPr>
                        <a:t>4 points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3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  <a:hlinkClick r:id="rId18" action="ppaction://hlinksldjump"/>
                        </a:rPr>
                        <a:t>5 points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  <a:hlinkClick r:id="rId19" action="ppaction://hlinksldjump"/>
                        </a:rPr>
                        <a:t>5 points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  <a:hlinkClick r:id="rId20" action="ppaction://hlinksldjump"/>
                        </a:rPr>
                        <a:t>5 points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  <a:hlinkClick r:id="rId21" action="ppaction://hlinksldjump"/>
                        </a:rPr>
                        <a:t>5 points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mic Sans MS" pitchFamily="66" charset="0"/>
              </a:rPr>
              <a:t>Efficiency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sz="4400" smtClean="0">
                <a:latin typeface="Comic Sans MS" panose="030F0702030302020204" pitchFamily="66" charset="0"/>
              </a:rPr>
              <a:t>What is 807.5 J of work?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4572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</a:rPr>
              <a:t>4 points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6019800" y="5791200"/>
            <a:ext cx="2667000" cy="8001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>
                <a:latin typeface="Comic Sans MS" panose="030F0702030302020204" pitchFamily="66" charset="0"/>
                <a:hlinkClick r:id="rId2" action="ppaction://hlinksldjump"/>
              </a:rPr>
              <a:t>Back to </a:t>
            </a:r>
            <a:br>
              <a:rPr lang="en-US" sz="2200">
                <a:latin typeface="Comic Sans MS" panose="030F0702030302020204" pitchFamily="66" charset="0"/>
                <a:hlinkClick r:id="rId2" action="ppaction://hlinksldjump"/>
              </a:rPr>
            </a:br>
            <a:r>
              <a:rPr lang="en-US" sz="2200">
                <a:latin typeface="Comic Sans MS" panose="030F0702030302020204" pitchFamily="66" charset="0"/>
                <a:hlinkClick r:id="rId2" action="ppaction://hlinksldjump"/>
              </a:rPr>
              <a:t>Category Slide</a:t>
            </a:r>
            <a:endParaRPr lang="en-US" sz="22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mic Sans MS" pitchFamily="66" charset="0"/>
              </a:rPr>
              <a:t>Efficiency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4343400"/>
          </a:xfrm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sz="4000" smtClean="0">
                <a:latin typeface="Comic Sans MS" panose="030F0702030302020204" pitchFamily="66" charset="0"/>
              </a:rPr>
              <a:t>A 15 meter long ramp is used to put cars onto the 2</a:t>
            </a:r>
            <a:r>
              <a:rPr lang="en-US" sz="4000" baseline="30000" smtClean="0">
                <a:latin typeface="Comic Sans MS" panose="030F0702030302020204" pitchFamily="66" charset="0"/>
              </a:rPr>
              <a:t>nd</a:t>
            </a:r>
            <a:r>
              <a:rPr lang="en-US" sz="4000" smtClean="0">
                <a:latin typeface="Comic Sans MS" panose="030F0702030302020204" pitchFamily="66" charset="0"/>
              </a:rPr>
              <a:t> level of a building that is 4 meters high.  A car has a weight of 500 kg and a force of 1600 N is used to push it up the ramp this is the efficiency.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524000" y="4038600"/>
            <a:ext cx="396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609600" y="2514600"/>
            <a:ext cx="792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4572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</a:rPr>
              <a:t>5 points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60198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  <a:hlinkClick r:id="" action="ppaction://hlinkshowjump?jump=nextslide"/>
              </a:rPr>
              <a:t>Check</a:t>
            </a:r>
            <a:endParaRPr lang="en-US" sz="36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mic Sans MS" pitchFamily="66" charset="0"/>
              </a:rPr>
              <a:t>Efficiency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sz="4400" smtClean="0">
                <a:latin typeface="Comic Sans MS" panose="030F0702030302020204" pitchFamily="66" charset="0"/>
              </a:rPr>
              <a:t>What is 81.7% efficiency?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4572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</a:rPr>
              <a:t>5 points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6019800" y="5791200"/>
            <a:ext cx="2667000" cy="8001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>
                <a:latin typeface="Comic Sans MS" panose="030F0702030302020204" pitchFamily="66" charset="0"/>
                <a:hlinkClick r:id="rId2" action="ppaction://hlinksldjump"/>
              </a:rPr>
              <a:t>Back to </a:t>
            </a:r>
            <a:br>
              <a:rPr lang="en-US" sz="2200">
                <a:latin typeface="Comic Sans MS" panose="030F0702030302020204" pitchFamily="66" charset="0"/>
                <a:hlinkClick r:id="rId2" action="ppaction://hlinksldjump"/>
              </a:rPr>
            </a:br>
            <a:r>
              <a:rPr lang="en-US" sz="2200">
                <a:latin typeface="Comic Sans MS" panose="030F0702030302020204" pitchFamily="66" charset="0"/>
                <a:hlinkClick r:id="rId2" action="ppaction://hlinksldjump"/>
              </a:rPr>
              <a:t>Category Slide</a:t>
            </a:r>
            <a:endParaRPr lang="en-US" sz="22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mic Sans MS" pitchFamily="66" charset="0"/>
              </a:rPr>
              <a:t>Machines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810000"/>
          </a:xfrm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sz="4800" smtClean="0">
                <a:latin typeface="Comic Sans MS" panose="030F0702030302020204" pitchFamily="66" charset="0"/>
              </a:rPr>
              <a:t>List the six simple machines.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1524000" y="4038600"/>
            <a:ext cx="396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609600" y="2514600"/>
            <a:ext cx="792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4572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</a:rPr>
              <a:t>1 point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60198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  <a:hlinkClick r:id="" action="ppaction://hlinkshowjump?jump=nextslide"/>
              </a:rPr>
              <a:t>Check</a:t>
            </a:r>
            <a:endParaRPr lang="en-US" sz="36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mic Sans MS" pitchFamily="66" charset="0"/>
              </a:rPr>
              <a:t>Machines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sz="4400" smtClean="0">
                <a:latin typeface="Comic Sans MS" panose="030F0702030302020204" pitchFamily="66" charset="0"/>
              </a:rPr>
              <a:t>What are the lever, pulley, screw, wedge, inclined plane, and wheel and axel?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4572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</a:rPr>
              <a:t>1 point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6019800" y="5791200"/>
            <a:ext cx="2667000" cy="8001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>
                <a:latin typeface="Comic Sans MS" panose="030F0702030302020204" pitchFamily="66" charset="0"/>
                <a:hlinkClick r:id="rId2" action="ppaction://hlinksldjump"/>
              </a:rPr>
              <a:t>Back to </a:t>
            </a:r>
            <a:br>
              <a:rPr lang="en-US" sz="2200">
                <a:latin typeface="Comic Sans MS" panose="030F0702030302020204" pitchFamily="66" charset="0"/>
                <a:hlinkClick r:id="rId2" action="ppaction://hlinksldjump"/>
              </a:rPr>
            </a:br>
            <a:r>
              <a:rPr lang="en-US" sz="2200">
                <a:latin typeface="Comic Sans MS" panose="030F0702030302020204" pitchFamily="66" charset="0"/>
                <a:hlinkClick r:id="rId2" action="ppaction://hlinksldjump"/>
              </a:rPr>
              <a:t>Category Slide</a:t>
            </a:r>
            <a:endParaRPr lang="en-US" sz="22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mic Sans MS" pitchFamily="66" charset="0"/>
              </a:rPr>
              <a:t>Machines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810000"/>
          </a:xfrm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sz="4800" smtClean="0">
                <a:latin typeface="Comic Sans MS" panose="030F0702030302020204" pitchFamily="66" charset="0"/>
              </a:rPr>
              <a:t>This simple machine type has 3 different classes.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524000" y="4038600"/>
            <a:ext cx="396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09600" y="2514600"/>
            <a:ext cx="792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4572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</a:rPr>
              <a:t>2 points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0198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  <a:hlinkClick r:id="" action="ppaction://hlinkshowjump?jump=nextslide"/>
              </a:rPr>
              <a:t>Check</a:t>
            </a:r>
            <a:endParaRPr lang="en-US" sz="36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mic Sans MS" pitchFamily="66" charset="0"/>
              </a:rPr>
              <a:t>Machines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650875" indent="-514350" algn="ctr" eaLnBrk="1" hangingPunct="1">
              <a:buFont typeface="Wingdings 2" panose="05020102010507070707" pitchFamily="18" charset="2"/>
              <a:buNone/>
            </a:pPr>
            <a:r>
              <a:rPr lang="en-US" sz="4800" smtClean="0">
                <a:latin typeface="Comic Sans MS" panose="030F0702030302020204" pitchFamily="66" charset="0"/>
              </a:rPr>
              <a:t>What is the lever?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4572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</a:rPr>
              <a:t>2 points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6019800" y="5791200"/>
            <a:ext cx="2667000" cy="8001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>
                <a:latin typeface="Comic Sans MS" panose="030F0702030302020204" pitchFamily="66" charset="0"/>
                <a:hlinkClick r:id="rId2" action="ppaction://hlinksldjump"/>
              </a:rPr>
              <a:t>Back to </a:t>
            </a:r>
            <a:br>
              <a:rPr lang="en-US" sz="2200">
                <a:latin typeface="Comic Sans MS" panose="030F0702030302020204" pitchFamily="66" charset="0"/>
                <a:hlinkClick r:id="rId2" action="ppaction://hlinksldjump"/>
              </a:rPr>
            </a:br>
            <a:r>
              <a:rPr lang="en-US" sz="2200">
                <a:latin typeface="Comic Sans MS" panose="030F0702030302020204" pitchFamily="66" charset="0"/>
                <a:hlinkClick r:id="rId2" action="ppaction://hlinksldjump"/>
              </a:rPr>
              <a:t>Category Slide</a:t>
            </a:r>
            <a:endParaRPr lang="en-US" sz="22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mic Sans MS" pitchFamily="66" charset="0"/>
              </a:rPr>
              <a:t>Machines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9600" cy="4419600"/>
          </a:xfrm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sz="4800" smtClean="0">
                <a:latin typeface="Comic Sans MS" panose="030F0702030302020204" pitchFamily="66" charset="0"/>
              </a:rPr>
              <a:t>The name of the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4800" smtClean="0">
                <a:latin typeface="Comic Sans MS" panose="030F0702030302020204" pitchFamily="66" charset="0"/>
              </a:rPr>
              <a:t>pulley system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4800" smtClean="0">
                <a:latin typeface="Comic Sans MS" panose="030F0702030302020204" pitchFamily="66" charset="0"/>
              </a:rPr>
              <a:t>pictured to the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4800" smtClean="0">
                <a:latin typeface="Comic Sans MS" panose="030F0702030302020204" pitchFamily="66" charset="0"/>
              </a:rPr>
              <a:t>right.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524000" y="4038600"/>
            <a:ext cx="396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609600" y="2514600"/>
            <a:ext cx="792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4572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</a:rPr>
              <a:t>3 points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60198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  <a:hlinkClick r:id="" action="ppaction://hlinkshowjump?jump=nextslide"/>
              </a:rPr>
              <a:t>Check</a:t>
            </a:r>
            <a:endParaRPr lang="en-US" sz="3600">
              <a:latin typeface="Comic Sans MS" panose="030F0702030302020204" pitchFamily="66" charset="0"/>
            </a:endParaRPr>
          </a:p>
        </p:txBody>
      </p:sp>
      <p:pic>
        <p:nvPicPr>
          <p:cNvPr id="28680" name="Picture 12" descr="http://www.dynamicscience.com.au/tester/solutions/hydraulicus/animatedfourpulley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295400"/>
            <a:ext cx="28575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mic Sans MS" pitchFamily="66" charset="0"/>
              </a:rPr>
              <a:t>Machines</a:t>
            </a:r>
          </a:p>
        </p:txBody>
      </p:sp>
      <p:sp>
        <p:nvSpPr>
          <p:cNvPr id="29699" name="Text Box 4"/>
          <p:cNvSpPr txBox="1">
            <a:spLocks noChangeArrowheads="1"/>
          </p:cNvSpPr>
          <p:nvPr/>
        </p:nvSpPr>
        <p:spPr bwMode="auto">
          <a:xfrm>
            <a:off x="4572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</a:rPr>
              <a:t>3 points</a:t>
            </a:r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6019800" y="5791200"/>
            <a:ext cx="2667000" cy="8001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>
                <a:latin typeface="Comic Sans MS" panose="030F0702030302020204" pitchFamily="66" charset="0"/>
                <a:hlinkClick r:id="rId2" action="ppaction://hlinksldjump"/>
              </a:rPr>
              <a:t>Back to </a:t>
            </a:r>
            <a:br>
              <a:rPr lang="en-US" sz="2200">
                <a:latin typeface="Comic Sans MS" panose="030F0702030302020204" pitchFamily="66" charset="0"/>
                <a:hlinkClick r:id="rId2" action="ppaction://hlinksldjump"/>
              </a:rPr>
            </a:br>
            <a:r>
              <a:rPr lang="en-US" sz="2200">
                <a:latin typeface="Comic Sans MS" panose="030F0702030302020204" pitchFamily="66" charset="0"/>
                <a:hlinkClick r:id="rId2" action="ppaction://hlinksldjump"/>
              </a:rPr>
              <a:t>Category Slide</a:t>
            </a:r>
            <a:endParaRPr lang="en-US" sz="2200">
              <a:latin typeface="Comic Sans MS" panose="030F0702030302020204" pitchFamily="66" charset="0"/>
            </a:endParaRPr>
          </a:p>
        </p:txBody>
      </p:sp>
      <p:sp>
        <p:nvSpPr>
          <p:cNvPr id="2970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810000"/>
          </a:xfrm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sz="4800" smtClean="0">
                <a:latin typeface="Comic Sans MS" panose="030F0702030302020204" pitchFamily="66" charset="0"/>
              </a:rPr>
              <a:t>What is a compound or block and tackle pulley?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mic Sans MS" pitchFamily="66" charset="0"/>
              </a:rPr>
              <a:t>Machines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810000"/>
          </a:xfrm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sz="4800" smtClean="0">
                <a:latin typeface="Comic Sans MS" panose="030F0702030302020204" pitchFamily="66" charset="0"/>
              </a:rPr>
              <a:t>The location of the fulcrum for a first class lever.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524000" y="4038600"/>
            <a:ext cx="396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838200" y="2514600"/>
            <a:ext cx="792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572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</a:rPr>
              <a:t>4 points</a:t>
            </a: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60198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  <a:hlinkClick r:id="" action="ppaction://hlinkshowjump?jump=nextslide"/>
              </a:rPr>
              <a:t>Check</a:t>
            </a:r>
            <a:endParaRPr lang="en-US" sz="36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mic Sans MS" pitchFamily="66" charset="0"/>
              </a:rPr>
              <a:t>Work and Power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810000"/>
          </a:xfrm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sz="4800" smtClean="0">
                <a:latin typeface="Comic Sans MS" panose="030F0702030302020204" pitchFamily="66" charset="0"/>
              </a:rPr>
              <a:t>Work is commonly measured in this unit.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1524000" y="4038600"/>
            <a:ext cx="396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101" name="Text Box 8"/>
          <p:cNvSpPr txBox="1">
            <a:spLocks noChangeArrowheads="1"/>
          </p:cNvSpPr>
          <p:nvPr/>
        </p:nvSpPr>
        <p:spPr bwMode="auto">
          <a:xfrm>
            <a:off x="609600" y="2514600"/>
            <a:ext cx="792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102" name="Text Box 9"/>
          <p:cNvSpPr txBox="1">
            <a:spLocks noChangeArrowheads="1"/>
          </p:cNvSpPr>
          <p:nvPr/>
        </p:nvSpPr>
        <p:spPr bwMode="auto">
          <a:xfrm>
            <a:off x="4572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</a:rPr>
              <a:t>1 point</a:t>
            </a:r>
          </a:p>
        </p:txBody>
      </p:sp>
      <p:sp>
        <p:nvSpPr>
          <p:cNvPr id="4103" name="Text Box 10"/>
          <p:cNvSpPr txBox="1">
            <a:spLocks noChangeArrowheads="1"/>
          </p:cNvSpPr>
          <p:nvPr/>
        </p:nvSpPr>
        <p:spPr bwMode="auto">
          <a:xfrm>
            <a:off x="60198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  <a:hlinkClick r:id="rId3" action="ppaction://hlinksldjump"/>
              </a:rPr>
              <a:t>Check</a:t>
            </a:r>
            <a:endParaRPr lang="en-US" sz="36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mic Sans MS" pitchFamily="66" charset="0"/>
              </a:rPr>
              <a:t>Machines</a:t>
            </a:r>
          </a:p>
        </p:txBody>
      </p:sp>
      <p:sp>
        <p:nvSpPr>
          <p:cNvPr id="31747" name="Text Box 4"/>
          <p:cNvSpPr txBox="1">
            <a:spLocks noChangeArrowheads="1"/>
          </p:cNvSpPr>
          <p:nvPr/>
        </p:nvSpPr>
        <p:spPr bwMode="auto">
          <a:xfrm>
            <a:off x="4572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</a:rPr>
              <a:t>4 points</a:t>
            </a:r>
          </a:p>
        </p:txBody>
      </p:sp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6019800" y="5791200"/>
            <a:ext cx="2667000" cy="8001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>
                <a:latin typeface="Comic Sans MS" panose="030F0702030302020204" pitchFamily="66" charset="0"/>
                <a:hlinkClick r:id="rId2" action="ppaction://hlinksldjump"/>
              </a:rPr>
              <a:t>Back to </a:t>
            </a:r>
            <a:br>
              <a:rPr lang="en-US" sz="2200">
                <a:latin typeface="Comic Sans MS" panose="030F0702030302020204" pitchFamily="66" charset="0"/>
                <a:hlinkClick r:id="rId2" action="ppaction://hlinksldjump"/>
              </a:rPr>
            </a:br>
            <a:r>
              <a:rPr lang="en-US" sz="2200">
                <a:latin typeface="Comic Sans MS" panose="030F0702030302020204" pitchFamily="66" charset="0"/>
                <a:hlinkClick r:id="rId2" action="ppaction://hlinksldjump"/>
              </a:rPr>
              <a:t>Category Slide</a:t>
            </a:r>
            <a:endParaRPr lang="en-US" sz="2200">
              <a:latin typeface="Comic Sans MS" panose="030F0702030302020204" pitchFamily="66" charset="0"/>
            </a:endParaRPr>
          </a:p>
        </p:txBody>
      </p:sp>
      <p:sp>
        <p:nvSpPr>
          <p:cNvPr id="3174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810000"/>
          </a:xfrm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sz="4800" smtClean="0">
                <a:latin typeface="Comic Sans MS" panose="030F0702030302020204" pitchFamily="66" charset="0"/>
              </a:rPr>
              <a:t>What is between the input arm and the output arm?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mic Sans MS" pitchFamily="66" charset="0"/>
              </a:rPr>
              <a:t>Machines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810000"/>
          </a:xfrm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sz="4800" smtClean="0">
                <a:latin typeface="Comic Sans MS" panose="030F0702030302020204" pitchFamily="66" charset="0"/>
              </a:rPr>
              <a:t>A knife, chisel, and ax blade are considered this type of simple machine.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1524000" y="4038600"/>
            <a:ext cx="396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609600" y="2514600"/>
            <a:ext cx="792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4572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</a:rPr>
              <a:t>5 points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60198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  <a:hlinkClick r:id="" action="ppaction://hlinkshowjump?jump=nextslide"/>
              </a:rPr>
              <a:t>Check</a:t>
            </a:r>
            <a:endParaRPr lang="en-US" sz="36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mic Sans MS" pitchFamily="66" charset="0"/>
              </a:rPr>
              <a:t>Machines</a:t>
            </a:r>
          </a:p>
        </p:txBody>
      </p:sp>
      <p:sp>
        <p:nvSpPr>
          <p:cNvPr id="33795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650875" indent="-514350" algn="ctr" eaLnBrk="1" hangingPunct="1">
              <a:buFont typeface="Wingdings 2" panose="05020102010507070707" pitchFamily="18" charset="2"/>
              <a:buNone/>
            </a:pPr>
            <a:r>
              <a:rPr lang="en-US" sz="4800" smtClean="0">
                <a:latin typeface="Comic Sans MS" panose="030F0702030302020204" pitchFamily="66" charset="0"/>
              </a:rPr>
              <a:t>What is a wedge?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4572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</a:rPr>
              <a:t>5 points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6019800" y="5791200"/>
            <a:ext cx="2667000" cy="8001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>
                <a:latin typeface="Comic Sans MS" panose="030F0702030302020204" pitchFamily="66" charset="0"/>
                <a:hlinkClick r:id="rId2" action="ppaction://hlinksldjump"/>
              </a:rPr>
              <a:t>Back to </a:t>
            </a:r>
            <a:br>
              <a:rPr lang="en-US" sz="2200">
                <a:latin typeface="Comic Sans MS" panose="030F0702030302020204" pitchFamily="66" charset="0"/>
                <a:hlinkClick r:id="rId2" action="ppaction://hlinksldjump"/>
              </a:rPr>
            </a:br>
            <a:r>
              <a:rPr lang="en-US" sz="2200">
                <a:latin typeface="Comic Sans MS" panose="030F0702030302020204" pitchFamily="66" charset="0"/>
                <a:hlinkClick r:id="rId2" action="ppaction://hlinksldjump"/>
              </a:rPr>
              <a:t>Category Slide</a:t>
            </a:r>
            <a:endParaRPr lang="en-US" sz="22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mic Sans MS" pitchFamily="66" charset="0"/>
              </a:rPr>
              <a:t>Mechanical Advantage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458200" cy="3810000"/>
          </a:xfrm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sz="4000" smtClean="0">
                <a:latin typeface="Comic Sans MS" panose="030F0702030302020204" pitchFamily="66" charset="0"/>
              </a:rPr>
              <a:t>The ideal mechanical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4000" smtClean="0">
                <a:latin typeface="Comic Sans MS" panose="030F0702030302020204" pitchFamily="66" charset="0"/>
              </a:rPr>
              <a:t>advantage of the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4000" smtClean="0">
                <a:latin typeface="Comic Sans MS" panose="030F0702030302020204" pitchFamily="66" charset="0"/>
              </a:rPr>
              <a:t>pulley system pictured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4000" smtClean="0">
                <a:latin typeface="Comic Sans MS" panose="030F0702030302020204" pitchFamily="66" charset="0"/>
              </a:rPr>
              <a:t> to the right.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524000" y="4038600"/>
            <a:ext cx="396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609600" y="2514600"/>
            <a:ext cx="792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4572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</a:rPr>
              <a:t>1 point</a:t>
            </a: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60198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  <a:hlinkClick r:id="" action="ppaction://hlinkshowjump?jump=nextslide"/>
              </a:rPr>
              <a:t>Check</a:t>
            </a:r>
            <a:endParaRPr lang="en-US" sz="3600">
              <a:latin typeface="Comic Sans MS" panose="030F0702030302020204" pitchFamily="66" charset="0"/>
            </a:endParaRPr>
          </a:p>
        </p:txBody>
      </p:sp>
      <p:pic>
        <p:nvPicPr>
          <p:cNvPr id="34824" name="Picture 9" descr="http://www.miniscience.com/projects/pulley/pulley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905000"/>
            <a:ext cx="2743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mic Sans MS" pitchFamily="66" charset="0"/>
              </a:rPr>
              <a:t>Mechanical Advantage</a:t>
            </a:r>
          </a:p>
        </p:txBody>
      </p:sp>
      <p:sp>
        <p:nvSpPr>
          <p:cNvPr id="35843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1050925" indent="-914400" algn="ctr" eaLnBrk="1" hangingPunct="1">
              <a:buFont typeface="Wingdings 2" panose="05020102010507070707" pitchFamily="18" charset="2"/>
              <a:buNone/>
            </a:pPr>
            <a:r>
              <a:rPr lang="en-US" sz="4800" smtClean="0">
                <a:latin typeface="Comic Sans MS" panose="030F0702030302020204" pitchFamily="66" charset="0"/>
              </a:rPr>
              <a:t>What is 4?  (remember the number of ropes of a pulley system equals it IMA; excluding the one you are pulling on.)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4572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</a:rPr>
              <a:t>1 point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6019800" y="5791200"/>
            <a:ext cx="2667000" cy="8001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>
                <a:latin typeface="Comic Sans MS" panose="030F0702030302020204" pitchFamily="66" charset="0"/>
                <a:hlinkClick r:id="rId2" action="ppaction://hlinksldjump"/>
              </a:rPr>
              <a:t>Back to </a:t>
            </a:r>
            <a:br>
              <a:rPr lang="en-US" sz="2200">
                <a:latin typeface="Comic Sans MS" panose="030F0702030302020204" pitchFamily="66" charset="0"/>
                <a:hlinkClick r:id="rId2" action="ppaction://hlinksldjump"/>
              </a:rPr>
            </a:br>
            <a:r>
              <a:rPr lang="en-US" sz="2200">
                <a:latin typeface="Comic Sans MS" panose="030F0702030302020204" pitchFamily="66" charset="0"/>
                <a:hlinkClick r:id="rId2" action="ppaction://hlinksldjump"/>
              </a:rPr>
              <a:t>Category Slide</a:t>
            </a:r>
            <a:endParaRPr lang="en-US" sz="22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mic Sans MS" pitchFamily="66" charset="0"/>
              </a:rPr>
              <a:t>Mechanical Advantage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810000"/>
          </a:xfrm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sz="4000" smtClean="0">
                <a:latin typeface="Comic Sans MS" panose="030F0702030302020204" pitchFamily="66" charset="0"/>
              </a:rPr>
              <a:t>Input</a:t>
            </a:r>
            <a:r>
              <a:rPr lang="en-US" sz="4000" baseline="-25000" smtClean="0">
                <a:latin typeface="Comic Sans MS" panose="030F0702030302020204" pitchFamily="66" charset="0"/>
              </a:rPr>
              <a:t>(radius)</a:t>
            </a:r>
            <a:r>
              <a:rPr lang="en-US" sz="4000" smtClean="0">
                <a:latin typeface="Comic Sans MS" panose="030F0702030302020204" pitchFamily="66" charset="0"/>
              </a:rPr>
              <a:t> / Output</a:t>
            </a:r>
            <a:r>
              <a:rPr lang="en-US" sz="4000" baseline="-25000" smtClean="0">
                <a:latin typeface="Comic Sans MS" panose="030F0702030302020204" pitchFamily="66" charset="0"/>
              </a:rPr>
              <a:t>(radius)</a:t>
            </a:r>
            <a:r>
              <a:rPr lang="en-US" sz="4000" smtClean="0">
                <a:latin typeface="Comic Sans MS" panose="030F0702030302020204" pitchFamily="66" charset="0"/>
              </a:rPr>
              <a:t> = MA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sz="4000" smtClean="0">
                <a:latin typeface="Comic Sans MS" panose="030F0702030302020204" pitchFamily="66" charset="0"/>
              </a:rPr>
              <a:t>A steering wheel has a radius of 14 cm and the axle has a radius of 2.5 cm.  This the MA of the wheel and axel.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524000" y="4038600"/>
            <a:ext cx="396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609600" y="2514600"/>
            <a:ext cx="792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4572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</a:rPr>
              <a:t>2 points</a:t>
            </a: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60198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  <a:hlinkClick r:id="" action="ppaction://hlinkshowjump?jump=nextslide"/>
              </a:rPr>
              <a:t>Check</a:t>
            </a:r>
            <a:endParaRPr lang="en-US" sz="36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mic Sans MS" pitchFamily="66" charset="0"/>
              </a:rPr>
              <a:t>Mechanical Advantage</a:t>
            </a:r>
          </a:p>
        </p:txBody>
      </p:sp>
      <p:sp>
        <p:nvSpPr>
          <p:cNvPr id="37891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sz="4400" smtClean="0">
                <a:latin typeface="Comic Sans MS" panose="030F0702030302020204" pitchFamily="66" charset="0"/>
              </a:rPr>
              <a:t>What is 5.6 MA?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4572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</a:rPr>
              <a:t>2 points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6019800" y="5791200"/>
            <a:ext cx="2667000" cy="8001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>
                <a:latin typeface="Comic Sans MS" panose="030F0702030302020204" pitchFamily="66" charset="0"/>
                <a:hlinkClick r:id="rId2" action="ppaction://hlinksldjump"/>
              </a:rPr>
              <a:t>Back to </a:t>
            </a:r>
            <a:br>
              <a:rPr lang="en-US" sz="2200">
                <a:latin typeface="Comic Sans MS" panose="030F0702030302020204" pitchFamily="66" charset="0"/>
                <a:hlinkClick r:id="rId2" action="ppaction://hlinksldjump"/>
              </a:rPr>
            </a:br>
            <a:r>
              <a:rPr lang="en-US" sz="2200">
                <a:latin typeface="Comic Sans MS" panose="030F0702030302020204" pitchFamily="66" charset="0"/>
                <a:hlinkClick r:id="rId2" action="ppaction://hlinksldjump"/>
              </a:rPr>
              <a:t>Category Slide</a:t>
            </a:r>
            <a:endParaRPr lang="en-US" sz="22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mic Sans MS" pitchFamily="66" charset="0"/>
              </a:rPr>
              <a:t>Mechanical Advantage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114800"/>
          </a:xfrm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sz="4400" smtClean="0">
                <a:latin typeface="Comic Sans MS" panose="030F0702030302020204" pitchFamily="66" charset="0"/>
              </a:rPr>
              <a:t>MA = Distance of ramp / Height of ramp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sz="4400" smtClean="0">
                <a:latin typeface="Comic Sans MS" panose="030F0702030302020204" pitchFamily="66" charset="0"/>
              </a:rPr>
              <a:t>A ramp has a height of 3.5 meters and a distance of 12.4 meters.  This is the MA of the ramp.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524000" y="4038600"/>
            <a:ext cx="396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609600" y="2514600"/>
            <a:ext cx="792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4572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</a:rPr>
              <a:t>3 points</a:t>
            </a:r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60198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  <a:hlinkClick r:id="" action="ppaction://hlinkshowjump?jump=nextslide"/>
              </a:rPr>
              <a:t>Check</a:t>
            </a:r>
            <a:endParaRPr lang="en-US" sz="36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mic Sans MS" pitchFamily="66" charset="0"/>
              </a:rPr>
              <a:t>Mechanical Advantage</a:t>
            </a:r>
          </a:p>
        </p:txBody>
      </p:sp>
      <p:sp>
        <p:nvSpPr>
          <p:cNvPr id="39939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650875" indent="-514350" algn="ctr" eaLnBrk="1" hangingPunct="1">
              <a:buFont typeface="Wingdings 2" panose="05020102010507070707" pitchFamily="18" charset="2"/>
              <a:buNone/>
            </a:pPr>
            <a:r>
              <a:rPr lang="en-US" sz="4800" smtClean="0">
                <a:latin typeface="Comic Sans MS" panose="030F0702030302020204" pitchFamily="66" charset="0"/>
              </a:rPr>
              <a:t>What is 3.5 MA?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4572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</a:rPr>
              <a:t>3 points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6019800" y="5791200"/>
            <a:ext cx="2667000" cy="8001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>
                <a:latin typeface="Comic Sans MS" panose="030F0702030302020204" pitchFamily="66" charset="0"/>
                <a:hlinkClick r:id="rId2" action="ppaction://hlinksldjump"/>
              </a:rPr>
              <a:t>Back to </a:t>
            </a:r>
            <a:br>
              <a:rPr lang="en-US" sz="2200">
                <a:latin typeface="Comic Sans MS" panose="030F0702030302020204" pitchFamily="66" charset="0"/>
                <a:hlinkClick r:id="rId2" action="ppaction://hlinksldjump"/>
              </a:rPr>
            </a:br>
            <a:r>
              <a:rPr lang="en-US" sz="2200">
                <a:latin typeface="Comic Sans MS" panose="030F0702030302020204" pitchFamily="66" charset="0"/>
                <a:hlinkClick r:id="rId2" action="ppaction://hlinksldjump"/>
              </a:rPr>
              <a:t>Category Slide</a:t>
            </a:r>
            <a:endParaRPr lang="en-US" sz="22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mic Sans MS" pitchFamily="66" charset="0"/>
              </a:rPr>
              <a:t>Mechanical Advantage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8458200" cy="4038600"/>
          </a:xfrm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sz="4400" smtClean="0">
                <a:latin typeface="Comic Sans MS" panose="030F0702030302020204" pitchFamily="66" charset="0"/>
              </a:rPr>
              <a:t>MA = input arm / output arm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sz="4400" smtClean="0">
                <a:latin typeface="Comic Sans MS" panose="030F0702030302020204" pitchFamily="66" charset="0"/>
              </a:rPr>
              <a:t>A lever has an output arm length of 25 cm and an input arm of 100 cm.  This is the MA of the lever.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1524000" y="4038600"/>
            <a:ext cx="396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228600" y="2590800"/>
            <a:ext cx="792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4572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</a:rPr>
              <a:t>4 points</a:t>
            </a: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60198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  <a:hlinkClick r:id="" action="ppaction://hlinkshowjump?jump=nextslide"/>
              </a:rPr>
              <a:t>Check</a:t>
            </a:r>
            <a:endParaRPr lang="en-US" sz="36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mic Sans MS" pitchFamily="66" charset="0"/>
              </a:rPr>
              <a:t>Work and Power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sz="4800" smtClean="0">
                <a:latin typeface="Comic Sans MS" panose="030F0702030302020204" pitchFamily="66" charset="0"/>
              </a:rPr>
              <a:t>What is the Joule?</a:t>
            </a:r>
          </a:p>
        </p:txBody>
      </p:sp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4572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</a:rPr>
              <a:t>1 point</a:t>
            </a:r>
          </a:p>
        </p:txBody>
      </p:sp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6019800" y="5791200"/>
            <a:ext cx="2667000" cy="8001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>
                <a:latin typeface="Comic Sans MS" panose="030F0702030302020204" pitchFamily="66" charset="0"/>
                <a:hlinkClick r:id="rId2" action="ppaction://hlinksldjump"/>
              </a:rPr>
              <a:t>Back to </a:t>
            </a:r>
            <a:br>
              <a:rPr lang="en-US" sz="2200">
                <a:latin typeface="Comic Sans MS" panose="030F0702030302020204" pitchFamily="66" charset="0"/>
                <a:hlinkClick r:id="rId2" action="ppaction://hlinksldjump"/>
              </a:rPr>
            </a:br>
            <a:r>
              <a:rPr lang="en-US" sz="2200">
                <a:latin typeface="Comic Sans MS" panose="030F0702030302020204" pitchFamily="66" charset="0"/>
                <a:hlinkClick r:id="rId2" action="ppaction://hlinksldjump"/>
              </a:rPr>
              <a:t>Category Slide</a:t>
            </a:r>
            <a:endParaRPr lang="en-US" sz="22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mic Sans MS" pitchFamily="66" charset="0"/>
              </a:rPr>
              <a:t>Mechanical Advantage</a:t>
            </a:r>
          </a:p>
        </p:txBody>
      </p:sp>
      <p:sp>
        <p:nvSpPr>
          <p:cNvPr id="41987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sz="4400" smtClean="0">
                <a:latin typeface="Comic Sans MS" panose="030F0702030302020204" pitchFamily="66" charset="0"/>
              </a:rPr>
              <a:t>What is 4 MA?  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572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</a:rPr>
              <a:t>4 points</a:t>
            </a: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6019800" y="5791200"/>
            <a:ext cx="2667000" cy="8001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>
                <a:latin typeface="Comic Sans MS" panose="030F0702030302020204" pitchFamily="66" charset="0"/>
                <a:hlinkClick r:id="rId2" action="ppaction://hlinksldjump"/>
              </a:rPr>
              <a:t>Back to </a:t>
            </a:r>
            <a:br>
              <a:rPr lang="en-US" sz="2200">
                <a:latin typeface="Comic Sans MS" panose="030F0702030302020204" pitchFamily="66" charset="0"/>
                <a:hlinkClick r:id="rId2" action="ppaction://hlinksldjump"/>
              </a:rPr>
            </a:br>
            <a:r>
              <a:rPr lang="en-US" sz="2200">
                <a:latin typeface="Comic Sans MS" panose="030F0702030302020204" pitchFamily="66" charset="0"/>
                <a:hlinkClick r:id="rId2" action="ppaction://hlinksldjump"/>
              </a:rPr>
              <a:t>Category Slide</a:t>
            </a:r>
            <a:endParaRPr lang="en-US" sz="22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mic Sans MS" pitchFamily="66" charset="0"/>
              </a:rPr>
              <a:t>Mechanical Advantage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382000" cy="3810000"/>
          </a:xfrm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sz="4400" smtClean="0">
                <a:latin typeface="Comic Sans MS" panose="030F0702030302020204" pitchFamily="66" charset="0"/>
              </a:rPr>
              <a:t>The elephant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4400" smtClean="0">
                <a:latin typeface="Comic Sans MS" panose="030F0702030302020204" pitchFamily="66" charset="0"/>
              </a:rPr>
              <a:t>weighs 2000 N.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4400" smtClean="0">
                <a:latin typeface="Comic Sans MS" panose="030F0702030302020204" pitchFamily="66" charset="0"/>
              </a:rPr>
              <a:t>This is the force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4400" smtClean="0">
                <a:latin typeface="Comic Sans MS" panose="030F0702030302020204" pitchFamily="66" charset="0"/>
              </a:rPr>
              <a:t>the monkey is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4400" smtClean="0">
                <a:latin typeface="Comic Sans MS" panose="030F0702030302020204" pitchFamily="66" charset="0"/>
              </a:rPr>
              <a:t>using to pull him up.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524000" y="4038600"/>
            <a:ext cx="396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609600" y="2514600"/>
            <a:ext cx="792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4572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</a:rPr>
              <a:t>5 points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60198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  <a:hlinkClick r:id="" action="ppaction://hlinkshowjump?jump=nextslide"/>
              </a:rPr>
              <a:t>Check</a:t>
            </a:r>
            <a:endParaRPr lang="en-US" sz="36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mic Sans MS" pitchFamily="66" charset="0"/>
              </a:rPr>
              <a:t>Mechanical Advantage</a:t>
            </a:r>
          </a:p>
        </p:txBody>
      </p:sp>
      <p:sp>
        <p:nvSpPr>
          <p:cNvPr id="44035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sz="4400" smtClean="0">
                <a:latin typeface="Comic Sans MS" panose="030F0702030302020204" pitchFamily="66" charset="0"/>
              </a:rPr>
              <a:t>What is 400 N?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4572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</a:rPr>
              <a:t>5 points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6019800" y="5791200"/>
            <a:ext cx="2667000" cy="8001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>
                <a:latin typeface="Comic Sans MS" panose="030F0702030302020204" pitchFamily="66" charset="0"/>
                <a:hlinkClick r:id="rId2" action="ppaction://hlinksldjump"/>
              </a:rPr>
              <a:t>Back to </a:t>
            </a:r>
            <a:br>
              <a:rPr lang="en-US" sz="2200">
                <a:latin typeface="Comic Sans MS" panose="030F0702030302020204" pitchFamily="66" charset="0"/>
                <a:hlinkClick r:id="rId2" action="ppaction://hlinksldjump"/>
              </a:rPr>
            </a:br>
            <a:r>
              <a:rPr lang="en-US" sz="2200">
                <a:latin typeface="Comic Sans MS" panose="030F0702030302020204" pitchFamily="66" charset="0"/>
                <a:hlinkClick r:id="rId2" action="ppaction://hlinksldjump"/>
              </a:rPr>
              <a:t>Category Slide</a:t>
            </a:r>
            <a:endParaRPr lang="en-US" sz="22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57419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7200" smtClean="0">
                <a:latin typeface="Comic Sans MS" pitchFamily="66" charset="0"/>
              </a:rPr>
              <a:t>Congratulations!</a:t>
            </a:r>
            <a:br>
              <a:rPr lang="en-US" sz="7200" smtClean="0">
                <a:latin typeface="Comic Sans MS" pitchFamily="66" charset="0"/>
              </a:rPr>
            </a:br>
            <a:r>
              <a:rPr lang="en-US" sz="7200" smtClean="0">
                <a:latin typeface="Comic Sans MS" pitchFamily="66" charset="0"/>
              </a:rPr>
              <a:t>You have completed the game of Jeopardy.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mic Sans MS" pitchFamily="66" charset="0"/>
              </a:rPr>
              <a:t>Work and Power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810000"/>
          </a:xfrm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sz="4800" smtClean="0">
                <a:latin typeface="Comic Sans MS" panose="030F0702030302020204" pitchFamily="66" charset="0"/>
              </a:rPr>
              <a:t>Power is commonly measured in this unit.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524000" y="4038600"/>
            <a:ext cx="396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609600" y="2514600"/>
            <a:ext cx="792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4572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</a:rPr>
              <a:t>2 points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60198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  <a:hlinkClick r:id="" action="ppaction://hlinkshowjump?jump=nextslide"/>
              </a:rPr>
              <a:t>Check</a:t>
            </a:r>
            <a:endParaRPr lang="en-US" sz="36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mic Sans MS" pitchFamily="66" charset="0"/>
              </a:rPr>
              <a:t>Work and Power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sz="4800" smtClean="0">
                <a:latin typeface="Comic Sans MS" panose="030F0702030302020204" pitchFamily="66" charset="0"/>
              </a:rPr>
              <a:t>What is the Watt?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4572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</a:rPr>
              <a:t>2 points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6019800" y="5791200"/>
            <a:ext cx="2667000" cy="8001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>
                <a:latin typeface="Comic Sans MS" panose="030F0702030302020204" pitchFamily="66" charset="0"/>
                <a:hlinkClick r:id="rId2" action="ppaction://hlinksldjump"/>
              </a:rPr>
              <a:t>Back to </a:t>
            </a:r>
            <a:br>
              <a:rPr lang="en-US" sz="2200">
                <a:latin typeface="Comic Sans MS" panose="030F0702030302020204" pitchFamily="66" charset="0"/>
                <a:hlinkClick r:id="rId2" action="ppaction://hlinksldjump"/>
              </a:rPr>
            </a:br>
            <a:r>
              <a:rPr lang="en-US" sz="2200">
                <a:latin typeface="Comic Sans MS" panose="030F0702030302020204" pitchFamily="66" charset="0"/>
                <a:hlinkClick r:id="rId2" action="ppaction://hlinksldjump"/>
              </a:rPr>
              <a:t>Category Slide</a:t>
            </a:r>
            <a:endParaRPr lang="en-US" sz="22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mic Sans MS" pitchFamily="66" charset="0"/>
              </a:rPr>
              <a:t>Work and Power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458200" cy="3962400"/>
          </a:xfrm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sz="4600" smtClean="0">
                <a:latin typeface="Comic Sans MS" panose="030F0702030302020204" pitchFamily="66" charset="0"/>
              </a:rPr>
              <a:t>A weightlifter uses 800 N of force to lift a barbell.  If the distance he lifts the barbell is 0.75 m this is the work done on the barbell.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524000" y="4038600"/>
            <a:ext cx="396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609600" y="2514600"/>
            <a:ext cx="792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4572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</a:rPr>
              <a:t>3 points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60198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  <a:hlinkClick r:id="" action="ppaction://hlinkshowjump?jump=nextslide"/>
              </a:rPr>
              <a:t>Check</a:t>
            </a:r>
            <a:endParaRPr lang="en-US" sz="36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mic Sans MS" pitchFamily="66" charset="0"/>
              </a:rPr>
              <a:t>Work and Power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sz="4400" smtClean="0">
                <a:latin typeface="Comic Sans MS" panose="030F0702030302020204" pitchFamily="66" charset="0"/>
              </a:rPr>
              <a:t>What is 600 Joules?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572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</a:rPr>
              <a:t>3 points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6019800" y="5791200"/>
            <a:ext cx="2667000" cy="8001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>
                <a:latin typeface="Comic Sans MS" panose="030F0702030302020204" pitchFamily="66" charset="0"/>
                <a:hlinkClick r:id="rId2" action="ppaction://hlinksldjump"/>
              </a:rPr>
              <a:t>Back to </a:t>
            </a:r>
            <a:br>
              <a:rPr lang="en-US" sz="2200">
                <a:latin typeface="Comic Sans MS" panose="030F0702030302020204" pitchFamily="66" charset="0"/>
                <a:hlinkClick r:id="rId2" action="ppaction://hlinksldjump"/>
              </a:rPr>
            </a:br>
            <a:r>
              <a:rPr lang="en-US" sz="2200">
                <a:latin typeface="Comic Sans MS" panose="030F0702030302020204" pitchFamily="66" charset="0"/>
                <a:hlinkClick r:id="rId2" action="ppaction://hlinksldjump"/>
              </a:rPr>
              <a:t>Category Slide</a:t>
            </a:r>
            <a:endParaRPr lang="en-US" sz="22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mic Sans MS" pitchFamily="66" charset="0"/>
              </a:rPr>
              <a:t>Work and Power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267200"/>
          </a:xfrm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sz="4600" smtClean="0">
                <a:latin typeface="Comic Sans MS" panose="030F0702030302020204" pitchFamily="66" charset="0"/>
              </a:rPr>
              <a:t>A book is lifted from the floor to a bookshelf 1.25 m straight up.  A force of 225 N is exerted in 1.5 seconds.  This is the power used.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524000" y="4038600"/>
            <a:ext cx="396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/>
            </a:pP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609600" y="2514600"/>
            <a:ext cx="792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572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</a:rPr>
              <a:t>4 points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6019800" y="5791200"/>
            <a:ext cx="2667000" cy="679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latin typeface="Comic Sans MS" panose="030F0702030302020204" pitchFamily="66" charset="0"/>
                <a:hlinkClick r:id="" action="ppaction://hlinkshowjump?jump=nextslide"/>
              </a:rPr>
              <a:t>Check</a:t>
            </a:r>
            <a:endParaRPr lang="en-US" sz="36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1261</TotalTime>
  <Words>863</Words>
  <Application>Microsoft Office PowerPoint</Application>
  <PresentationFormat>On-screen Show (4:3)</PresentationFormat>
  <Paragraphs>202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2" baseType="lpstr">
      <vt:lpstr>Arial</vt:lpstr>
      <vt:lpstr>Lucida Sans</vt:lpstr>
      <vt:lpstr>Book Antiqua</vt:lpstr>
      <vt:lpstr>Wingdings 2</vt:lpstr>
      <vt:lpstr>Wingdings</vt:lpstr>
      <vt:lpstr>Wingdings 3</vt:lpstr>
      <vt:lpstr>Calibri</vt:lpstr>
      <vt:lpstr>Comic Sans MS</vt:lpstr>
      <vt:lpstr>Apex</vt:lpstr>
      <vt:lpstr>Jeopardy</vt:lpstr>
      <vt:lpstr>Select a Category</vt:lpstr>
      <vt:lpstr>Work and Power</vt:lpstr>
      <vt:lpstr>Work and Power</vt:lpstr>
      <vt:lpstr>Work and Power</vt:lpstr>
      <vt:lpstr>Work and Power</vt:lpstr>
      <vt:lpstr>Work and Power</vt:lpstr>
      <vt:lpstr>Work and Power</vt:lpstr>
      <vt:lpstr>Work and Power</vt:lpstr>
      <vt:lpstr>Work and Power</vt:lpstr>
      <vt:lpstr>Work and Power</vt:lpstr>
      <vt:lpstr>Work and Power</vt:lpstr>
      <vt:lpstr>Efficiency</vt:lpstr>
      <vt:lpstr>Efficiency</vt:lpstr>
      <vt:lpstr>Efficiency</vt:lpstr>
      <vt:lpstr>Efficiency</vt:lpstr>
      <vt:lpstr>Efficiency</vt:lpstr>
      <vt:lpstr>Efficiency</vt:lpstr>
      <vt:lpstr>Efficiency</vt:lpstr>
      <vt:lpstr>Efficiency</vt:lpstr>
      <vt:lpstr>Efficiency</vt:lpstr>
      <vt:lpstr>Efficiency</vt:lpstr>
      <vt:lpstr>Machines</vt:lpstr>
      <vt:lpstr>Machines</vt:lpstr>
      <vt:lpstr>Machines</vt:lpstr>
      <vt:lpstr>Machines</vt:lpstr>
      <vt:lpstr>Machines</vt:lpstr>
      <vt:lpstr>Machines</vt:lpstr>
      <vt:lpstr>Machines</vt:lpstr>
      <vt:lpstr>Machines</vt:lpstr>
      <vt:lpstr>Machines</vt:lpstr>
      <vt:lpstr>Machines</vt:lpstr>
      <vt:lpstr>Mechanical Advantage</vt:lpstr>
      <vt:lpstr>Mechanical Advantage</vt:lpstr>
      <vt:lpstr>Mechanical Advantage</vt:lpstr>
      <vt:lpstr>Mechanical Advantage</vt:lpstr>
      <vt:lpstr>Mechanical Advantage</vt:lpstr>
      <vt:lpstr>Mechanical Advantage</vt:lpstr>
      <vt:lpstr>Mechanical Advantage</vt:lpstr>
      <vt:lpstr>Mechanical Advantage</vt:lpstr>
      <vt:lpstr>Mechanical Advantage</vt:lpstr>
      <vt:lpstr>Mechanical Advantage</vt:lpstr>
      <vt:lpstr>Congratulations! You have completed the game of Jeopardy.</vt:lpstr>
    </vt:vector>
  </TitlesOfParts>
  <Company>sfc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Jeopardy</dc:title>
  <dc:creator>Kristin Mulder</dc:creator>
  <cp:lastModifiedBy>Denise Snyders</cp:lastModifiedBy>
  <cp:revision>100</cp:revision>
  <dcterms:created xsi:type="dcterms:W3CDTF">2006-07-21T19:38:55Z</dcterms:created>
  <dcterms:modified xsi:type="dcterms:W3CDTF">2016-01-15T18:57:22Z</dcterms:modified>
</cp:coreProperties>
</file>